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diagrams/layout5.xml" ContentType="application/vnd.openxmlformats-officedocument.drawingml.diagramLayout+xml"/>
  <Override PartName="/ppt/theme/theme3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2.xml" ContentType="application/vnd.openxmlformats-officedocument.theme+xml"/>
  <Override PartName="/ppt/theme/theme4.xml" ContentType="application/vnd.openxmlformats-officedocument.theme+xml"/>
  <Override PartName="/ppt/handoutMasters/handoutMaster1.xml" ContentType="application/vnd.openxmlformats-officedocument.presentationml.handoutMaster+xml"/>
  <Override PartName="/ppt/diagrams/drawing4.xml" ContentType="application/vnd.ms-office.drawingml.diagramDrawing+xml"/>
  <Override PartName="/ppt/diagrams/drawing3.xml" ContentType="application/vnd.ms-office.drawingml.diagramDrawing+xml"/>
  <Override PartName="/ppt/commentAuthors.xml" ContentType="application/vnd.openxmlformats-officedocument.presentationml.commentAuth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9"/>
  </p:notesMasterIdLst>
  <p:handoutMasterIdLst>
    <p:handoutMasterId r:id="rId20"/>
  </p:handoutMasterIdLst>
  <p:sldIdLst>
    <p:sldId id="375" r:id="rId3"/>
    <p:sldId id="392" r:id="rId4"/>
    <p:sldId id="376" r:id="rId5"/>
    <p:sldId id="393" r:id="rId6"/>
    <p:sldId id="379" r:id="rId7"/>
    <p:sldId id="388" r:id="rId8"/>
    <p:sldId id="380" r:id="rId9"/>
    <p:sldId id="389" r:id="rId10"/>
    <p:sldId id="382" r:id="rId11"/>
    <p:sldId id="377" r:id="rId12"/>
    <p:sldId id="394" r:id="rId13"/>
    <p:sldId id="353" r:id="rId14"/>
    <p:sldId id="367" r:id="rId15"/>
    <p:sldId id="386" r:id="rId16"/>
    <p:sldId id="391" r:id="rId17"/>
    <p:sldId id="38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ole Spears" initials="N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829"/>
    <a:srgbClr val="FFB343"/>
    <a:srgbClr val="0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2101" autoAdjust="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186B0-E3BA-4EB0-A851-3DA641DDBED3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8107607-5991-4979-8C46-863DE11DBD97}">
      <dgm:prSet custT="1"/>
      <dgm:spPr/>
      <dgm:t>
        <a:bodyPr/>
        <a:lstStyle/>
        <a:p>
          <a:r>
            <a:rPr lang="en-US" sz="3600" dirty="0" smtClean="0">
              <a:latin typeface="Georgia" panose="02040502050405020303" pitchFamily="18" charset="0"/>
            </a:rPr>
            <a:t>Who is eligible for HIP 2.0?</a:t>
          </a:r>
          <a:endParaRPr lang="en-US" sz="3600" dirty="0">
            <a:latin typeface="Georgia" panose="02040502050405020303" pitchFamily="18" charset="0"/>
          </a:endParaRPr>
        </a:p>
      </dgm:t>
    </dgm:pt>
    <dgm:pt modelId="{98882884-D5C8-4D6D-97C7-C5D6AB53EBDB}" type="parTrans" cxnId="{1A97A20A-C76B-495B-8A97-E485AC952800}">
      <dgm:prSet/>
      <dgm:spPr/>
      <dgm:t>
        <a:bodyPr/>
        <a:lstStyle/>
        <a:p>
          <a:endParaRPr lang="en-US"/>
        </a:p>
      </dgm:t>
    </dgm:pt>
    <dgm:pt modelId="{04C76989-BB22-4C95-8C22-198579F089A4}" type="sibTrans" cxnId="{1A97A20A-C76B-495B-8A97-E485AC952800}">
      <dgm:prSet/>
      <dgm:spPr/>
      <dgm:t>
        <a:bodyPr/>
        <a:lstStyle/>
        <a:p>
          <a:endParaRPr lang="en-US"/>
        </a:p>
      </dgm:t>
    </dgm:pt>
    <dgm:pt modelId="{6341EDD3-7837-4EA2-884E-175B1AE5B514}">
      <dgm:prSet custT="1"/>
      <dgm:spPr/>
      <dgm:t>
        <a:bodyPr/>
        <a:lstStyle/>
        <a:p>
          <a:pPr marL="117475" marR="0" indent="-117475" defTabSz="91440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Includes Individuals currently enrolled in:</a:t>
          </a:r>
        </a:p>
        <a:p>
          <a:pPr marL="339725" indent="-111125" defTabSz="44450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Healthy Indiana Plan (HIP)</a:t>
          </a:r>
        </a:p>
        <a:p>
          <a:pPr marL="339725" indent="-111125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Hoosier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Healthwise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(HHW)</a:t>
          </a:r>
        </a:p>
        <a:p>
          <a:pPr marL="574675" indent="-176213" defTabSz="4000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Parents and Caretakers (MAGF)</a:t>
          </a:r>
        </a:p>
        <a:p>
          <a:pPr marL="574675" indent="-176213" defTabSz="40005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19 and 20 year olds (MAT)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D2EFFE-B209-46A4-A485-AF7DE60A1979}" type="parTrans" cxnId="{FB571AC5-9BBA-4193-969F-E6BCEF59583A}">
      <dgm:prSet/>
      <dgm:spPr/>
      <dgm:t>
        <a:bodyPr/>
        <a:lstStyle/>
        <a:p>
          <a:endParaRPr lang="en-US"/>
        </a:p>
      </dgm:t>
    </dgm:pt>
    <dgm:pt modelId="{73E60291-72AC-4A53-A023-BEBC48B41376}" type="sibTrans" cxnId="{FB571AC5-9BBA-4193-969F-E6BCEF59583A}">
      <dgm:prSet/>
      <dgm:spPr/>
      <dgm:t>
        <a:bodyPr/>
        <a:lstStyle/>
        <a:p>
          <a:endParaRPr lang="en-US"/>
        </a:p>
      </dgm:t>
    </dgm:pt>
    <dgm:pt modelId="{06188D17-6CF8-4519-A47D-9B60D9497441}">
      <dgm:prSet custT="1"/>
      <dgm:spPr/>
      <dgm:t>
        <a:bodyPr/>
        <a:lstStyle/>
        <a:p>
          <a:pPr marL="117475" marR="0" indent="-117475" defTabSz="91440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Indiana residents ages 19 to 64 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7FEF6F-6970-45F1-89C4-C486D1CC124B}" type="parTrans" cxnId="{5534586C-43D0-4948-8774-C0019851C9B8}">
      <dgm:prSet/>
      <dgm:spPr/>
      <dgm:t>
        <a:bodyPr/>
        <a:lstStyle/>
        <a:p>
          <a:endParaRPr lang="en-US"/>
        </a:p>
      </dgm:t>
    </dgm:pt>
    <dgm:pt modelId="{19A38494-3132-4F17-9E65-C23E346E9775}" type="sibTrans" cxnId="{5534586C-43D0-4948-8774-C0019851C9B8}">
      <dgm:prSet/>
      <dgm:spPr/>
      <dgm:t>
        <a:bodyPr/>
        <a:lstStyle/>
        <a:p>
          <a:endParaRPr lang="en-US"/>
        </a:p>
      </dgm:t>
    </dgm:pt>
    <dgm:pt modelId="{1DE93611-554E-4899-859E-52835BD6BD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income 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under 138%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of the federal poverty level 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(FPL)</a:t>
          </a:r>
        </a:p>
      </dgm:t>
    </dgm:pt>
    <dgm:pt modelId="{4AD40626-6761-4EE7-BCEF-773589DB7883}" type="parTrans" cxnId="{F1D475C4-C2A9-4123-874B-AE29233F7C4F}">
      <dgm:prSet/>
      <dgm:spPr/>
      <dgm:t>
        <a:bodyPr/>
        <a:lstStyle/>
        <a:p>
          <a:endParaRPr lang="en-US"/>
        </a:p>
      </dgm:t>
    </dgm:pt>
    <dgm:pt modelId="{FBC3059A-8414-4CC1-971B-CE371C7633A2}" type="sibTrans" cxnId="{F1D475C4-C2A9-4123-874B-AE29233F7C4F}">
      <dgm:prSet/>
      <dgm:spPr/>
      <dgm:t>
        <a:bodyPr/>
        <a:lstStyle/>
        <a:p>
          <a:endParaRPr lang="en-US"/>
        </a:p>
      </dgm:t>
    </dgm:pt>
    <dgm:pt modelId="{125F30D1-5CF7-4311-8A89-EF6639A6DD0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who are not eligible for Medicare or otherwise eligible for Medicaid</a:t>
          </a:r>
          <a:b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AC84BF-FD52-4583-80FB-11C36408AA10}" type="parTrans" cxnId="{08725E06-0798-470F-85E6-40F25D4BDF4D}">
      <dgm:prSet/>
      <dgm:spPr/>
      <dgm:t>
        <a:bodyPr/>
        <a:lstStyle/>
        <a:p>
          <a:endParaRPr lang="en-US"/>
        </a:p>
      </dgm:t>
    </dgm:pt>
    <dgm:pt modelId="{3BE09E70-463D-4148-AC16-7D0E0509C646}" type="sibTrans" cxnId="{08725E06-0798-470F-85E6-40F25D4BDF4D}">
      <dgm:prSet/>
      <dgm:spPr/>
      <dgm:t>
        <a:bodyPr/>
        <a:lstStyle/>
        <a:p>
          <a:endParaRPr lang="en-US"/>
        </a:p>
      </dgm:t>
    </dgm:pt>
    <dgm:pt modelId="{32FAB77F-243E-451B-9167-25FE30DB1F56}" type="pres">
      <dgm:prSet presAssocID="{539186B0-E3BA-4EB0-A851-3DA641DDBE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6C0C1D-069C-487C-9DD0-2938F52B638F}" type="pres">
      <dgm:prSet presAssocID="{38107607-5991-4979-8C46-863DE11DBD97}" presName="linNode" presStyleCnt="0"/>
      <dgm:spPr/>
      <dgm:t>
        <a:bodyPr/>
        <a:lstStyle/>
        <a:p>
          <a:endParaRPr lang="en-US"/>
        </a:p>
      </dgm:t>
    </dgm:pt>
    <dgm:pt modelId="{73E1C513-31D2-43C6-9D45-297C62AB9FBB}" type="pres">
      <dgm:prSet presAssocID="{38107607-5991-4979-8C46-863DE11DBD97}" presName="parentText" presStyleLbl="node1" presStyleIdx="0" presStyleCnt="1" custScaleY="724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A137C-F450-4E58-8F9F-98AB70D50ED6}" type="pres">
      <dgm:prSet presAssocID="{38107607-5991-4979-8C46-863DE11DBD97}" presName="descendantText" presStyleLbl="alignAccFollowNode1" presStyleIdx="0" presStyleCnt="1" custScaleX="101122" custScaleY="905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D475C4-C2A9-4123-874B-AE29233F7C4F}" srcId="{06188D17-6CF8-4519-A47D-9B60D9497441}" destId="{1DE93611-554E-4899-859E-52835BD6BD10}" srcOrd="0" destOrd="0" parTransId="{4AD40626-6761-4EE7-BCEF-773589DB7883}" sibTransId="{FBC3059A-8414-4CC1-971B-CE371C7633A2}"/>
    <dgm:cxn modelId="{1F7A454B-F307-4C6D-B130-C1D5BD947172}" type="presOf" srcId="{06188D17-6CF8-4519-A47D-9B60D9497441}" destId="{947A137C-F450-4E58-8F9F-98AB70D50ED6}" srcOrd="0" destOrd="0" presId="urn:microsoft.com/office/officeart/2005/8/layout/vList5"/>
    <dgm:cxn modelId="{E2A917C7-0050-4EEF-92BF-6D529F7F8C5A}" type="presOf" srcId="{125F30D1-5CF7-4311-8A89-EF6639A6DD04}" destId="{947A137C-F450-4E58-8F9F-98AB70D50ED6}" srcOrd="0" destOrd="2" presId="urn:microsoft.com/office/officeart/2005/8/layout/vList5"/>
    <dgm:cxn modelId="{2B50F22D-86BD-425A-A3AA-B0AD819A1CC2}" type="presOf" srcId="{539186B0-E3BA-4EB0-A851-3DA641DDBED3}" destId="{32FAB77F-243E-451B-9167-25FE30DB1F56}" srcOrd="0" destOrd="0" presId="urn:microsoft.com/office/officeart/2005/8/layout/vList5"/>
    <dgm:cxn modelId="{5534586C-43D0-4948-8774-C0019851C9B8}" srcId="{38107607-5991-4979-8C46-863DE11DBD97}" destId="{06188D17-6CF8-4519-A47D-9B60D9497441}" srcOrd="0" destOrd="0" parTransId="{C97FEF6F-6970-45F1-89C4-C486D1CC124B}" sibTransId="{19A38494-3132-4F17-9E65-C23E346E9775}"/>
    <dgm:cxn modelId="{CE480C78-50C2-4222-8146-5E9D1661F8EE}" type="presOf" srcId="{1DE93611-554E-4899-859E-52835BD6BD10}" destId="{947A137C-F450-4E58-8F9F-98AB70D50ED6}" srcOrd="0" destOrd="1" presId="urn:microsoft.com/office/officeart/2005/8/layout/vList5"/>
    <dgm:cxn modelId="{FB571AC5-9BBA-4193-969F-E6BCEF59583A}" srcId="{38107607-5991-4979-8C46-863DE11DBD97}" destId="{6341EDD3-7837-4EA2-884E-175B1AE5B514}" srcOrd="1" destOrd="0" parTransId="{2CD2EFFE-B209-46A4-A485-AF7DE60A1979}" sibTransId="{73E60291-72AC-4A53-A023-BEBC48B41376}"/>
    <dgm:cxn modelId="{27311A76-C0CF-4694-A044-0635220F658C}" type="presOf" srcId="{6341EDD3-7837-4EA2-884E-175B1AE5B514}" destId="{947A137C-F450-4E58-8F9F-98AB70D50ED6}" srcOrd="0" destOrd="3" presId="urn:microsoft.com/office/officeart/2005/8/layout/vList5"/>
    <dgm:cxn modelId="{1C33D867-C581-45A0-921A-CDA75D145D5A}" type="presOf" srcId="{38107607-5991-4979-8C46-863DE11DBD97}" destId="{73E1C513-31D2-43C6-9D45-297C62AB9FBB}" srcOrd="0" destOrd="0" presId="urn:microsoft.com/office/officeart/2005/8/layout/vList5"/>
    <dgm:cxn modelId="{08725E06-0798-470F-85E6-40F25D4BDF4D}" srcId="{06188D17-6CF8-4519-A47D-9B60D9497441}" destId="{125F30D1-5CF7-4311-8A89-EF6639A6DD04}" srcOrd="1" destOrd="0" parTransId="{B1AC84BF-FD52-4583-80FB-11C36408AA10}" sibTransId="{3BE09E70-463D-4148-AC16-7D0E0509C646}"/>
    <dgm:cxn modelId="{1A97A20A-C76B-495B-8A97-E485AC952800}" srcId="{539186B0-E3BA-4EB0-A851-3DA641DDBED3}" destId="{38107607-5991-4979-8C46-863DE11DBD97}" srcOrd="0" destOrd="0" parTransId="{98882884-D5C8-4D6D-97C7-C5D6AB53EBDB}" sibTransId="{04C76989-BB22-4C95-8C22-198579F089A4}"/>
    <dgm:cxn modelId="{AAB432E2-BA8A-4A17-A673-FCCF3CC2E91E}" type="presParOf" srcId="{32FAB77F-243E-451B-9167-25FE30DB1F56}" destId="{366C0C1D-069C-487C-9DD0-2938F52B638F}" srcOrd="0" destOrd="0" presId="urn:microsoft.com/office/officeart/2005/8/layout/vList5"/>
    <dgm:cxn modelId="{7FD51077-A053-40A8-937D-8A883CB367B4}" type="presParOf" srcId="{366C0C1D-069C-487C-9DD0-2938F52B638F}" destId="{73E1C513-31D2-43C6-9D45-297C62AB9FBB}" srcOrd="0" destOrd="0" presId="urn:microsoft.com/office/officeart/2005/8/layout/vList5"/>
    <dgm:cxn modelId="{1D054E4F-9592-44FA-ABDA-57EC09ED264B}" type="presParOf" srcId="{366C0C1D-069C-487C-9DD0-2938F52B638F}" destId="{947A137C-F450-4E58-8F9F-98AB70D50E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9186B0-E3BA-4EB0-A851-3DA641DDBED3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BCEA620-B7FF-4B7F-81CC-5728A023B75E}">
      <dgm:prSet custT="1"/>
      <dgm:spPr/>
      <dgm:t>
        <a:bodyPr/>
        <a:lstStyle/>
        <a:p>
          <a:r>
            <a:rPr lang="en-US" sz="2400" dirty="0" smtClean="0">
              <a:latin typeface="Georgia" panose="02040502050405020303" pitchFamily="18" charset="0"/>
            </a:rPr>
            <a:t>When does service coverage begin?</a:t>
          </a:r>
          <a:endParaRPr lang="en-US" sz="2400" dirty="0">
            <a:latin typeface="Georgia" panose="02040502050405020303" pitchFamily="18" charset="0"/>
          </a:endParaRPr>
        </a:p>
      </dgm:t>
    </dgm:pt>
    <dgm:pt modelId="{0C36AF7F-1B48-4B81-A2A3-E2100F85B97D}" type="parTrans" cxnId="{43C0926C-43BE-4938-A840-5ED8ED352BCF}">
      <dgm:prSet/>
      <dgm:spPr/>
      <dgm:t>
        <a:bodyPr/>
        <a:lstStyle/>
        <a:p>
          <a:endParaRPr lang="en-US"/>
        </a:p>
      </dgm:t>
    </dgm:pt>
    <dgm:pt modelId="{5C9EDFD1-49C2-4D51-8908-975A4D69D418}" type="sibTrans" cxnId="{43C0926C-43BE-4938-A840-5ED8ED352BCF}">
      <dgm:prSet/>
      <dgm:spPr/>
      <dgm:t>
        <a:bodyPr/>
        <a:lstStyle/>
        <a:p>
          <a:endParaRPr lang="en-US"/>
        </a:p>
      </dgm:t>
    </dgm:pt>
    <dgm:pt modelId="{3A4A9D07-095F-47C2-B917-D2B44459E879}">
      <dgm:prSet custT="1"/>
      <dgm:spPr/>
      <dgm:t>
        <a:bodyPr/>
        <a:lstStyle/>
        <a:p>
          <a:pPr marL="117475" indent="-117475">
            <a:lnSpc>
              <a:spcPct val="150000"/>
            </a:lnSpc>
          </a:pPr>
          <a:r>
            <a:rPr lang="en-US" sz="1600" dirty="0" smtClean="0">
              <a:latin typeface="Trebuchet MS" panose="020B0603020202020204" pitchFamily="34" charset="0"/>
            </a:rPr>
            <a:t>February 1, 2015</a:t>
          </a:r>
          <a:br>
            <a:rPr lang="en-US" sz="1600" dirty="0" smtClean="0">
              <a:latin typeface="Trebuchet MS" panose="020B0603020202020204" pitchFamily="34" charset="0"/>
            </a:rPr>
          </a:br>
          <a:endParaRPr lang="en-US" sz="1600" dirty="0">
            <a:latin typeface="Trebuchet MS" panose="020B0603020202020204" pitchFamily="34" charset="0"/>
          </a:endParaRPr>
        </a:p>
      </dgm:t>
    </dgm:pt>
    <dgm:pt modelId="{03FC4389-3881-4629-8D7D-5604B88717C4}" type="parTrans" cxnId="{4419F483-B6B8-4FF9-8ABB-FFA98652AB62}">
      <dgm:prSet/>
      <dgm:spPr/>
      <dgm:t>
        <a:bodyPr/>
        <a:lstStyle/>
        <a:p>
          <a:endParaRPr lang="en-US"/>
        </a:p>
      </dgm:t>
    </dgm:pt>
    <dgm:pt modelId="{D80208AD-84D4-47D1-BDD3-E6655407E3A4}" type="sibTrans" cxnId="{4419F483-B6B8-4FF9-8ABB-FFA98652AB62}">
      <dgm:prSet/>
      <dgm:spPr/>
      <dgm:t>
        <a:bodyPr/>
        <a:lstStyle/>
        <a:p>
          <a:endParaRPr lang="en-US"/>
        </a:p>
      </dgm:t>
    </dgm:pt>
    <dgm:pt modelId="{97258B7B-37CB-4FEA-9D9C-24451782A483}">
      <dgm:prSet custT="1"/>
      <dgm:spPr/>
      <dgm:t>
        <a:bodyPr/>
        <a:lstStyle/>
        <a:p>
          <a:r>
            <a:rPr lang="en-US" sz="2800" dirty="0" smtClean="0">
              <a:latin typeface="Georgia" panose="02040502050405020303" pitchFamily="18" charset="0"/>
            </a:rPr>
            <a:t>What types of services are covered?</a:t>
          </a:r>
          <a:endParaRPr lang="en-US" sz="2800" dirty="0">
            <a:latin typeface="Georgia" panose="02040502050405020303" pitchFamily="18" charset="0"/>
          </a:endParaRPr>
        </a:p>
      </dgm:t>
    </dgm:pt>
    <dgm:pt modelId="{DD0A4EA6-12C5-4094-B08E-382128BE1C22}" type="parTrans" cxnId="{BA7485EC-007B-4122-ABCA-84D7DCFECFBD}">
      <dgm:prSet/>
      <dgm:spPr/>
      <dgm:t>
        <a:bodyPr/>
        <a:lstStyle/>
        <a:p>
          <a:endParaRPr lang="en-US"/>
        </a:p>
      </dgm:t>
    </dgm:pt>
    <dgm:pt modelId="{1E6A5A29-8785-46C4-831F-BC267B346725}" type="sibTrans" cxnId="{BA7485EC-007B-4122-ABCA-84D7DCFECFBD}">
      <dgm:prSet/>
      <dgm:spPr/>
      <dgm:t>
        <a:bodyPr/>
        <a:lstStyle/>
        <a:p>
          <a:endParaRPr lang="en-US"/>
        </a:p>
      </dgm:t>
    </dgm:pt>
    <dgm:pt modelId="{0AA4FFE5-1831-4594-ACD3-558416BB3B45}">
      <dgm:prSet custT="1"/>
      <dgm:spPr/>
      <dgm:t>
        <a:bodyPr/>
        <a:lstStyle/>
        <a:p>
          <a:pPr marL="117475" indent="-117475">
            <a:lnSpc>
              <a:spcPct val="150000"/>
            </a:lnSpc>
          </a:pPr>
          <a:r>
            <a:rPr lang="en-US" sz="1600" dirty="0" smtClean="0">
              <a:latin typeface="Trebuchet MS" panose="020B0603020202020204" pitchFamily="34" charset="0"/>
            </a:rPr>
            <a:t>HIP Basic: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CF4815BA-0734-4681-9380-A9ECF2315C51}" type="parTrans" cxnId="{5B3C7044-B49E-41A2-9B1F-5DC08306F113}">
      <dgm:prSet/>
      <dgm:spPr/>
      <dgm:t>
        <a:bodyPr/>
        <a:lstStyle/>
        <a:p>
          <a:endParaRPr lang="en-US"/>
        </a:p>
      </dgm:t>
    </dgm:pt>
    <dgm:pt modelId="{56F810E6-6452-4263-8C50-452F301A6F6A}" type="sibTrans" cxnId="{5B3C7044-B49E-41A2-9B1F-5DC08306F113}">
      <dgm:prSet/>
      <dgm:spPr/>
      <dgm:t>
        <a:bodyPr/>
        <a:lstStyle/>
        <a:p>
          <a:endParaRPr lang="en-US"/>
        </a:p>
      </dgm:t>
    </dgm:pt>
    <dgm:pt modelId="{9C7A4E41-6090-487B-A6DA-A459B7BD4D6F}">
      <dgm:prSet custT="1"/>
      <dgm:spPr/>
      <dgm:t>
        <a:bodyPr/>
        <a:lstStyle/>
        <a:p>
          <a:pPr marL="117475" indent="-117475">
            <a:lnSpc>
              <a:spcPct val="100000"/>
            </a:lnSpc>
          </a:pPr>
          <a:r>
            <a:rPr lang="en-US" sz="1600" dirty="0" smtClean="0">
              <a:latin typeface="Trebuchet MS" panose="020B0603020202020204" pitchFamily="34" charset="0"/>
            </a:rPr>
            <a:t>New applicants may submit Indiana health coverage application and be considered for HIP coverage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0DD02498-D9BC-4E9E-B81F-5B640AC50B73}" type="parTrans" cxnId="{631390EE-C892-4BEC-8CC8-280FE3CF4049}">
      <dgm:prSet/>
      <dgm:spPr/>
      <dgm:t>
        <a:bodyPr/>
        <a:lstStyle/>
        <a:p>
          <a:endParaRPr lang="en-US"/>
        </a:p>
      </dgm:t>
    </dgm:pt>
    <dgm:pt modelId="{C7F8F9D4-187E-4F5B-B83B-F001243AC7E8}" type="sibTrans" cxnId="{631390EE-C892-4BEC-8CC8-280FE3CF4049}">
      <dgm:prSet/>
      <dgm:spPr/>
      <dgm:t>
        <a:bodyPr/>
        <a:lstStyle/>
        <a:p>
          <a:endParaRPr lang="en-US"/>
        </a:p>
      </dgm:t>
    </dgm:pt>
    <dgm:pt modelId="{E4CF864A-A3B3-413A-815D-260475015DCE}">
      <dgm:prSet custT="1"/>
      <dgm:spPr/>
      <dgm:t>
        <a:bodyPr/>
        <a:lstStyle/>
        <a:p>
          <a:pPr marL="171450" indent="-171450">
            <a:lnSpc>
              <a:spcPct val="150000"/>
            </a:lnSpc>
          </a:pPr>
          <a:r>
            <a:rPr lang="en-US" sz="1600" dirty="0" smtClean="0">
              <a:latin typeface="Trebuchet MS" panose="020B0603020202020204" pitchFamily="34" charset="0"/>
            </a:rPr>
            <a:t>HIP Plus: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3608EBC1-DE59-4D55-B72B-C820A585A2E5}" type="parTrans" cxnId="{BDEAAB2E-5D9B-4970-BA40-A53F7886D3F9}">
      <dgm:prSet/>
      <dgm:spPr/>
      <dgm:t>
        <a:bodyPr/>
        <a:lstStyle/>
        <a:p>
          <a:endParaRPr lang="en-US"/>
        </a:p>
      </dgm:t>
    </dgm:pt>
    <dgm:pt modelId="{5F635A2F-C0EB-4A98-BF5D-5D38C0D351AE}" type="sibTrans" cxnId="{BDEAAB2E-5D9B-4970-BA40-A53F7886D3F9}">
      <dgm:prSet/>
      <dgm:spPr/>
      <dgm:t>
        <a:bodyPr/>
        <a:lstStyle/>
        <a:p>
          <a:endParaRPr lang="en-US"/>
        </a:p>
      </dgm:t>
    </dgm:pt>
    <dgm:pt modelId="{57F0CFFA-103C-42A1-B69A-A955E0AB3FEE}">
      <dgm:prSet custT="1"/>
      <dgm:spPr/>
      <dgm:t>
        <a:bodyPr/>
        <a:lstStyle/>
        <a:p>
          <a:pPr marL="234950" indent="-117475">
            <a:lnSpc>
              <a:spcPct val="100000"/>
            </a:lnSpc>
          </a:pPr>
          <a:r>
            <a:rPr lang="en-US" sz="1200" dirty="0" smtClean="0">
              <a:latin typeface="Trebuchet MS" panose="020B0603020202020204" pitchFamily="34" charset="0"/>
            </a:rPr>
            <a:t>Minimum Essential Coverage providing the Essential Health Benefits</a:t>
          </a:r>
          <a:endParaRPr lang="en-US" sz="1200" dirty="0">
            <a:latin typeface="Trebuchet MS" panose="020B0603020202020204" pitchFamily="34" charset="0"/>
          </a:endParaRPr>
        </a:p>
      </dgm:t>
    </dgm:pt>
    <dgm:pt modelId="{943BE0F8-6E6F-410E-A6AC-0642B9C849D8}" type="parTrans" cxnId="{CC5F3C68-AE21-4681-ACE0-C840657E315D}">
      <dgm:prSet/>
      <dgm:spPr/>
      <dgm:t>
        <a:bodyPr/>
        <a:lstStyle/>
        <a:p>
          <a:endParaRPr lang="en-US"/>
        </a:p>
      </dgm:t>
    </dgm:pt>
    <dgm:pt modelId="{5A5E3665-D6D6-40EE-82BC-0A32B0772B92}" type="sibTrans" cxnId="{CC5F3C68-AE21-4681-ACE0-C840657E315D}">
      <dgm:prSet/>
      <dgm:spPr/>
      <dgm:t>
        <a:bodyPr/>
        <a:lstStyle/>
        <a:p>
          <a:endParaRPr lang="en-US"/>
        </a:p>
      </dgm:t>
    </dgm:pt>
    <dgm:pt modelId="{2F3AABF1-9B13-4255-A2DE-9D8DEB0A3243}">
      <dgm:prSet custT="1"/>
      <dgm:spPr/>
      <dgm:t>
        <a:bodyPr/>
        <a:lstStyle/>
        <a:p>
          <a:pPr marL="234950" indent="-114300">
            <a:lnSpc>
              <a:spcPct val="100000"/>
            </a:lnSpc>
          </a:pPr>
          <a:r>
            <a:rPr lang="en-US" sz="1200" dirty="0" smtClean="0">
              <a:latin typeface="Trebuchet MS" panose="020B0603020202020204" pitchFamily="34" charset="0"/>
            </a:rPr>
            <a:t>HIP Basic benefits with additional services including bariatric surgery, TMJ treatment, and more allowed physical, speech and occupation therapy visits</a:t>
          </a:r>
          <a:endParaRPr lang="en-US" sz="1200" dirty="0">
            <a:latin typeface="Trebuchet MS" panose="020B0603020202020204" pitchFamily="34" charset="0"/>
          </a:endParaRPr>
        </a:p>
      </dgm:t>
    </dgm:pt>
    <dgm:pt modelId="{32B159AE-B172-4FE2-9BCF-5B967162730A}" type="parTrans" cxnId="{B9D17422-60A3-46B0-9FA6-1027FDB6031C}">
      <dgm:prSet/>
      <dgm:spPr/>
      <dgm:t>
        <a:bodyPr/>
        <a:lstStyle/>
        <a:p>
          <a:endParaRPr lang="en-US"/>
        </a:p>
      </dgm:t>
    </dgm:pt>
    <dgm:pt modelId="{186D0330-B92F-48DC-AB6E-B17E0504AE90}" type="sibTrans" cxnId="{B9D17422-60A3-46B0-9FA6-1027FDB6031C}">
      <dgm:prSet/>
      <dgm:spPr/>
      <dgm:t>
        <a:bodyPr/>
        <a:lstStyle/>
        <a:p>
          <a:endParaRPr lang="en-US"/>
        </a:p>
      </dgm:t>
    </dgm:pt>
    <dgm:pt modelId="{B918ADAB-8AB0-4602-87B5-463A33E6CB88}">
      <dgm:prSet custT="1"/>
      <dgm:spPr/>
      <dgm:t>
        <a:bodyPr/>
        <a:lstStyle/>
        <a:p>
          <a:pPr marL="234950" indent="-114300">
            <a:lnSpc>
              <a:spcPct val="150000"/>
            </a:lnSpc>
          </a:pPr>
          <a:r>
            <a:rPr lang="en-US" sz="1200" b="1" dirty="0" smtClean="0">
              <a:latin typeface="Trebuchet MS" panose="020B0603020202020204" pitchFamily="34" charset="0"/>
            </a:rPr>
            <a:t>Vision </a:t>
          </a:r>
          <a:endParaRPr lang="en-US" sz="1200" b="1" dirty="0">
            <a:latin typeface="Trebuchet MS" panose="020B0603020202020204" pitchFamily="34" charset="0"/>
          </a:endParaRPr>
        </a:p>
      </dgm:t>
    </dgm:pt>
    <dgm:pt modelId="{A722C900-A69A-46EF-B74B-C28B619E7690}" type="parTrans" cxnId="{CD290AB9-3E5E-47AD-9F19-C8FEFCB85B0D}">
      <dgm:prSet/>
      <dgm:spPr/>
      <dgm:t>
        <a:bodyPr/>
        <a:lstStyle/>
        <a:p>
          <a:endParaRPr lang="en-US"/>
        </a:p>
      </dgm:t>
    </dgm:pt>
    <dgm:pt modelId="{DA88E666-0D0E-4615-BEDC-416D8EE11042}" type="sibTrans" cxnId="{CD290AB9-3E5E-47AD-9F19-C8FEFCB85B0D}">
      <dgm:prSet/>
      <dgm:spPr/>
      <dgm:t>
        <a:bodyPr/>
        <a:lstStyle/>
        <a:p>
          <a:endParaRPr lang="en-US"/>
        </a:p>
      </dgm:t>
    </dgm:pt>
    <dgm:pt modelId="{D67558A2-819B-4460-9412-61501A3401DC}">
      <dgm:prSet custT="1"/>
      <dgm:spPr/>
      <dgm:t>
        <a:bodyPr/>
        <a:lstStyle/>
        <a:p>
          <a:pPr marL="234950" indent="-114300">
            <a:lnSpc>
              <a:spcPct val="150000"/>
            </a:lnSpc>
          </a:pPr>
          <a:r>
            <a:rPr lang="en-US" sz="1200" b="1" dirty="0" smtClean="0">
              <a:latin typeface="Trebuchet MS" panose="020B0603020202020204" pitchFamily="34" charset="0"/>
            </a:rPr>
            <a:t>Dental</a:t>
          </a:r>
          <a:endParaRPr lang="en-US" sz="1200" b="1" dirty="0">
            <a:latin typeface="Trebuchet MS" panose="020B0603020202020204" pitchFamily="34" charset="0"/>
          </a:endParaRPr>
        </a:p>
      </dgm:t>
    </dgm:pt>
    <dgm:pt modelId="{B13ECE76-2B9A-45FE-AFE4-2AA82D76324B}" type="parTrans" cxnId="{BB4C8D0A-45A6-4FF9-8277-64FC43422090}">
      <dgm:prSet/>
      <dgm:spPr/>
      <dgm:t>
        <a:bodyPr/>
        <a:lstStyle/>
        <a:p>
          <a:endParaRPr lang="en-US"/>
        </a:p>
      </dgm:t>
    </dgm:pt>
    <dgm:pt modelId="{AA7D5F6F-07DB-48E6-B623-8B89EF9E9B4F}" type="sibTrans" cxnId="{BB4C8D0A-45A6-4FF9-8277-64FC43422090}">
      <dgm:prSet/>
      <dgm:spPr/>
      <dgm:t>
        <a:bodyPr/>
        <a:lstStyle/>
        <a:p>
          <a:endParaRPr lang="en-US"/>
        </a:p>
      </dgm:t>
    </dgm:pt>
    <dgm:pt modelId="{5FBA3F96-A8DC-438D-BFE9-2CBB54E4E72C}">
      <dgm:prSet custT="1"/>
      <dgm:spPr/>
      <dgm:t>
        <a:bodyPr/>
        <a:lstStyle/>
        <a:p>
          <a:pPr marL="117475" indent="-117475">
            <a:lnSpc>
              <a:spcPct val="100000"/>
            </a:lnSpc>
          </a:pPr>
          <a:r>
            <a:rPr lang="en-US" sz="1600" dirty="0" smtClean="0">
              <a:latin typeface="Trebuchet MS" panose="020B0603020202020204" pitchFamily="34" charset="0"/>
            </a:rPr>
            <a:t>HIP &amp; applicable HHW members converted to HIP 2.0 without having to reapply</a:t>
          </a:r>
          <a:br>
            <a:rPr lang="en-US" sz="1600" dirty="0" smtClean="0">
              <a:latin typeface="Trebuchet MS" panose="020B0603020202020204" pitchFamily="34" charset="0"/>
            </a:rPr>
          </a:br>
          <a:endParaRPr lang="en-US" sz="1600" dirty="0">
            <a:latin typeface="Trebuchet MS" panose="020B0603020202020204" pitchFamily="34" charset="0"/>
          </a:endParaRPr>
        </a:p>
      </dgm:t>
    </dgm:pt>
    <dgm:pt modelId="{FD9762C6-E1C6-48FF-9A8A-07CA1CA01C47}" type="parTrans" cxnId="{71BE0618-34C7-43FB-BC18-8BCBDCF53CB8}">
      <dgm:prSet/>
      <dgm:spPr/>
      <dgm:t>
        <a:bodyPr/>
        <a:lstStyle/>
        <a:p>
          <a:endParaRPr lang="en-US"/>
        </a:p>
      </dgm:t>
    </dgm:pt>
    <dgm:pt modelId="{D0C1C759-53C1-4C6B-A0B9-40271DA5BED4}" type="sibTrans" cxnId="{71BE0618-34C7-43FB-BC18-8BCBDCF53CB8}">
      <dgm:prSet/>
      <dgm:spPr/>
      <dgm:t>
        <a:bodyPr/>
        <a:lstStyle/>
        <a:p>
          <a:endParaRPr lang="en-US"/>
        </a:p>
      </dgm:t>
    </dgm:pt>
    <dgm:pt modelId="{32FAB77F-243E-451B-9167-25FE30DB1F56}" type="pres">
      <dgm:prSet presAssocID="{539186B0-E3BA-4EB0-A851-3DA641DDBE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C61CFE-30FF-4A2C-87B5-D1AE454A7EB8}" type="pres">
      <dgm:prSet presAssocID="{7BCEA620-B7FF-4B7F-81CC-5728A023B75E}" presName="linNode" presStyleCnt="0"/>
      <dgm:spPr/>
      <dgm:t>
        <a:bodyPr/>
        <a:lstStyle/>
        <a:p>
          <a:endParaRPr lang="en-US"/>
        </a:p>
      </dgm:t>
    </dgm:pt>
    <dgm:pt modelId="{66BA3C24-A407-462E-905D-56DCCA21A0C8}" type="pres">
      <dgm:prSet presAssocID="{7BCEA620-B7FF-4B7F-81CC-5728A023B75E}" presName="parentText" presStyleLbl="node1" presStyleIdx="0" presStyleCnt="2" custScaleY="58234" custLinFactNeighborY="-18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9DD4A-42C4-494B-A394-57B1B3B4B2F0}" type="pres">
      <dgm:prSet presAssocID="{7BCEA620-B7FF-4B7F-81CC-5728A023B75E}" presName="descendantText" presStyleLbl="alignAccFollowNode1" presStyleIdx="0" presStyleCnt="2" custScaleY="72632" custLinFactNeighborX="2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77667-3F43-4E25-B021-2D374C2B5EBC}" type="pres">
      <dgm:prSet presAssocID="{5C9EDFD1-49C2-4D51-8908-975A4D69D418}" presName="sp" presStyleCnt="0"/>
      <dgm:spPr/>
      <dgm:t>
        <a:bodyPr/>
        <a:lstStyle/>
        <a:p>
          <a:endParaRPr lang="en-US"/>
        </a:p>
      </dgm:t>
    </dgm:pt>
    <dgm:pt modelId="{2198C58E-3976-4DDD-B9EB-D0BFC7F31966}" type="pres">
      <dgm:prSet presAssocID="{97258B7B-37CB-4FEA-9D9C-24451782A483}" presName="linNode" presStyleCnt="0"/>
      <dgm:spPr/>
      <dgm:t>
        <a:bodyPr/>
        <a:lstStyle/>
        <a:p>
          <a:endParaRPr lang="en-US"/>
        </a:p>
      </dgm:t>
    </dgm:pt>
    <dgm:pt modelId="{470C1154-A722-4485-91A1-083F5A4748D2}" type="pres">
      <dgm:prSet presAssocID="{97258B7B-37CB-4FEA-9D9C-24451782A483}" presName="parentText" presStyleLbl="node1" presStyleIdx="1" presStyleCnt="2" custScaleY="603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1E7B8-3721-4724-903E-1783895C8091}" type="pres">
      <dgm:prSet presAssocID="{97258B7B-37CB-4FEA-9D9C-24451782A483}" presName="descendantText" presStyleLbl="alignAccFollowNode1" presStyleIdx="1" presStyleCnt="2" custScaleX="101837" custScaleY="737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30AC90-7466-45CA-97C4-62237EE9704C}" type="presOf" srcId="{E4CF864A-A3B3-413A-815D-260475015DCE}" destId="{B061E7B8-3721-4724-903E-1783895C8091}" srcOrd="0" destOrd="2" presId="urn:microsoft.com/office/officeart/2005/8/layout/vList5"/>
    <dgm:cxn modelId="{CC5F3C68-AE21-4681-ACE0-C840657E315D}" srcId="{0AA4FFE5-1831-4594-ACD3-558416BB3B45}" destId="{57F0CFFA-103C-42A1-B69A-A955E0AB3FEE}" srcOrd="0" destOrd="0" parTransId="{943BE0F8-6E6F-410E-A6AC-0642B9C849D8}" sibTransId="{5A5E3665-D6D6-40EE-82BC-0A32B0772B92}"/>
    <dgm:cxn modelId="{1513F9A4-9218-44EC-BB5D-7CE4F4EC2CD3}" type="presOf" srcId="{D67558A2-819B-4460-9412-61501A3401DC}" destId="{B061E7B8-3721-4724-903E-1783895C8091}" srcOrd="0" destOrd="5" presId="urn:microsoft.com/office/officeart/2005/8/layout/vList5"/>
    <dgm:cxn modelId="{43C0926C-43BE-4938-A840-5ED8ED352BCF}" srcId="{539186B0-E3BA-4EB0-A851-3DA641DDBED3}" destId="{7BCEA620-B7FF-4B7F-81CC-5728A023B75E}" srcOrd="0" destOrd="0" parTransId="{0C36AF7F-1B48-4B81-A2A3-E2100F85B97D}" sibTransId="{5C9EDFD1-49C2-4D51-8908-975A4D69D418}"/>
    <dgm:cxn modelId="{017636CB-2DE2-4C0B-BF17-3D5BA9F7E89A}" type="presOf" srcId="{2F3AABF1-9B13-4255-A2DE-9D8DEB0A3243}" destId="{B061E7B8-3721-4724-903E-1783895C8091}" srcOrd="0" destOrd="3" presId="urn:microsoft.com/office/officeart/2005/8/layout/vList5"/>
    <dgm:cxn modelId="{BB4C8D0A-45A6-4FF9-8277-64FC43422090}" srcId="{E4CF864A-A3B3-413A-815D-260475015DCE}" destId="{D67558A2-819B-4460-9412-61501A3401DC}" srcOrd="2" destOrd="0" parTransId="{B13ECE76-2B9A-45FE-AFE4-2AA82D76324B}" sibTransId="{AA7D5F6F-07DB-48E6-B623-8B89EF9E9B4F}"/>
    <dgm:cxn modelId="{5B3C7044-B49E-41A2-9B1F-5DC08306F113}" srcId="{97258B7B-37CB-4FEA-9D9C-24451782A483}" destId="{0AA4FFE5-1831-4594-ACD3-558416BB3B45}" srcOrd="0" destOrd="0" parTransId="{CF4815BA-0734-4681-9380-A9ECF2315C51}" sibTransId="{56F810E6-6452-4263-8C50-452F301A6F6A}"/>
    <dgm:cxn modelId="{631390EE-C892-4BEC-8CC8-280FE3CF4049}" srcId="{7BCEA620-B7FF-4B7F-81CC-5728A023B75E}" destId="{9C7A4E41-6090-487B-A6DA-A459B7BD4D6F}" srcOrd="2" destOrd="0" parTransId="{0DD02498-D9BC-4E9E-B81F-5B640AC50B73}" sibTransId="{C7F8F9D4-187E-4F5B-B83B-F001243AC7E8}"/>
    <dgm:cxn modelId="{8A9058B5-3C6C-4DA7-83EC-3DF31142CCF8}" type="presOf" srcId="{57F0CFFA-103C-42A1-B69A-A955E0AB3FEE}" destId="{B061E7B8-3721-4724-903E-1783895C8091}" srcOrd="0" destOrd="1" presId="urn:microsoft.com/office/officeart/2005/8/layout/vList5"/>
    <dgm:cxn modelId="{59DA9F4E-2B1E-4FD1-A865-9CD379AF8970}" type="presOf" srcId="{7BCEA620-B7FF-4B7F-81CC-5728A023B75E}" destId="{66BA3C24-A407-462E-905D-56DCCA21A0C8}" srcOrd="0" destOrd="0" presId="urn:microsoft.com/office/officeart/2005/8/layout/vList5"/>
    <dgm:cxn modelId="{E06DA1E5-080E-47C8-8E73-5D01A3435866}" type="presOf" srcId="{97258B7B-37CB-4FEA-9D9C-24451782A483}" destId="{470C1154-A722-4485-91A1-083F5A4748D2}" srcOrd="0" destOrd="0" presId="urn:microsoft.com/office/officeart/2005/8/layout/vList5"/>
    <dgm:cxn modelId="{71BE0618-34C7-43FB-BC18-8BCBDCF53CB8}" srcId="{7BCEA620-B7FF-4B7F-81CC-5728A023B75E}" destId="{5FBA3F96-A8DC-438D-BFE9-2CBB54E4E72C}" srcOrd="1" destOrd="0" parTransId="{FD9762C6-E1C6-48FF-9A8A-07CA1CA01C47}" sibTransId="{D0C1C759-53C1-4C6B-A0B9-40271DA5BED4}"/>
    <dgm:cxn modelId="{5C43556C-00BA-4EF9-81B8-6A5A57463B51}" type="presOf" srcId="{5FBA3F96-A8DC-438D-BFE9-2CBB54E4E72C}" destId="{6279DD4A-42C4-494B-A394-57B1B3B4B2F0}" srcOrd="0" destOrd="1" presId="urn:microsoft.com/office/officeart/2005/8/layout/vList5"/>
    <dgm:cxn modelId="{F805CC98-2CC6-4E05-BAE2-D7020E6F15F1}" type="presOf" srcId="{9C7A4E41-6090-487B-A6DA-A459B7BD4D6F}" destId="{6279DD4A-42C4-494B-A394-57B1B3B4B2F0}" srcOrd="0" destOrd="2" presId="urn:microsoft.com/office/officeart/2005/8/layout/vList5"/>
    <dgm:cxn modelId="{A43742C2-52FD-4E6A-9325-0DC43D614660}" type="presOf" srcId="{3A4A9D07-095F-47C2-B917-D2B44459E879}" destId="{6279DD4A-42C4-494B-A394-57B1B3B4B2F0}" srcOrd="0" destOrd="0" presId="urn:microsoft.com/office/officeart/2005/8/layout/vList5"/>
    <dgm:cxn modelId="{B9D17422-60A3-46B0-9FA6-1027FDB6031C}" srcId="{E4CF864A-A3B3-413A-815D-260475015DCE}" destId="{2F3AABF1-9B13-4255-A2DE-9D8DEB0A3243}" srcOrd="0" destOrd="0" parTransId="{32B159AE-B172-4FE2-9BCF-5B967162730A}" sibTransId="{186D0330-B92F-48DC-AB6E-B17E0504AE90}"/>
    <dgm:cxn modelId="{CD290AB9-3E5E-47AD-9F19-C8FEFCB85B0D}" srcId="{E4CF864A-A3B3-413A-815D-260475015DCE}" destId="{B918ADAB-8AB0-4602-87B5-463A33E6CB88}" srcOrd="1" destOrd="0" parTransId="{A722C900-A69A-46EF-B74B-C28B619E7690}" sibTransId="{DA88E666-0D0E-4615-BEDC-416D8EE11042}"/>
    <dgm:cxn modelId="{3079D1BD-15C8-437A-A051-98C3CCF842C4}" type="presOf" srcId="{0AA4FFE5-1831-4594-ACD3-558416BB3B45}" destId="{B061E7B8-3721-4724-903E-1783895C8091}" srcOrd="0" destOrd="0" presId="urn:microsoft.com/office/officeart/2005/8/layout/vList5"/>
    <dgm:cxn modelId="{BA7485EC-007B-4122-ABCA-84D7DCFECFBD}" srcId="{539186B0-E3BA-4EB0-A851-3DA641DDBED3}" destId="{97258B7B-37CB-4FEA-9D9C-24451782A483}" srcOrd="1" destOrd="0" parTransId="{DD0A4EA6-12C5-4094-B08E-382128BE1C22}" sibTransId="{1E6A5A29-8785-46C4-831F-BC267B346725}"/>
    <dgm:cxn modelId="{BDEAAB2E-5D9B-4970-BA40-A53F7886D3F9}" srcId="{97258B7B-37CB-4FEA-9D9C-24451782A483}" destId="{E4CF864A-A3B3-413A-815D-260475015DCE}" srcOrd="1" destOrd="0" parTransId="{3608EBC1-DE59-4D55-B72B-C820A585A2E5}" sibTransId="{5F635A2F-C0EB-4A98-BF5D-5D38C0D351AE}"/>
    <dgm:cxn modelId="{E4026E20-6300-4820-AA0D-2D89D6F59BBA}" type="presOf" srcId="{539186B0-E3BA-4EB0-A851-3DA641DDBED3}" destId="{32FAB77F-243E-451B-9167-25FE30DB1F56}" srcOrd="0" destOrd="0" presId="urn:microsoft.com/office/officeart/2005/8/layout/vList5"/>
    <dgm:cxn modelId="{4419F483-B6B8-4FF9-8ABB-FFA98652AB62}" srcId="{7BCEA620-B7FF-4B7F-81CC-5728A023B75E}" destId="{3A4A9D07-095F-47C2-B917-D2B44459E879}" srcOrd="0" destOrd="0" parTransId="{03FC4389-3881-4629-8D7D-5604B88717C4}" sibTransId="{D80208AD-84D4-47D1-BDD3-E6655407E3A4}"/>
    <dgm:cxn modelId="{3D0BECAE-DD7F-4454-B847-2F3A76A0A853}" type="presOf" srcId="{B918ADAB-8AB0-4602-87B5-463A33E6CB88}" destId="{B061E7B8-3721-4724-903E-1783895C8091}" srcOrd="0" destOrd="4" presId="urn:microsoft.com/office/officeart/2005/8/layout/vList5"/>
    <dgm:cxn modelId="{DE53FBDD-A553-4918-9F69-47B71BFB6A19}" type="presParOf" srcId="{32FAB77F-243E-451B-9167-25FE30DB1F56}" destId="{98C61CFE-30FF-4A2C-87B5-D1AE454A7EB8}" srcOrd="0" destOrd="0" presId="urn:microsoft.com/office/officeart/2005/8/layout/vList5"/>
    <dgm:cxn modelId="{889FA365-DBF6-4A17-8D35-E245891FFFBE}" type="presParOf" srcId="{98C61CFE-30FF-4A2C-87B5-D1AE454A7EB8}" destId="{66BA3C24-A407-462E-905D-56DCCA21A0C8}" srcOrd="0" destOrd="0" presId="urn:microsoft.com/office/officeart/2005/8/layout/vList5"/>
    <dgm:cxn modelId="{4245430B-DD32-4EC2-90C5-AF23C89D5D7D}" type="presParOf" srcId="{98C61CFE-30FF-4A2C-87B5-D1AE454A7EB8}" destId="{6279DD4A-42C4-494B-A394-57B1B3B4B2F0}" srcOrd="1" destOrd="0" presId="urn:microsoft.com/office/officeart/2005/8/layout/vList5"/>
    <dgm:cxn modelId="{23C42A60-A333-41F0-8C76-38926247CD89}" type="presParOf" srcId="{32FAB77F-243E-451B-9167-25FE30DB1F56}" destId="{10A77667-3F43-4E25-B021-2D374C2B5EBC}" srcOrd="1" destOrd="0" presId="urn:microsoft.com/office/officeart/2005/8/layout/vList5"/>
    <dgm:cxn modelId="{1A9503AB-2EB1-4517-A0A9-3B416D838B08}" type="presParOf" srcId="{32FAB77F-243E-451B-9167-25FE30DB1F56}" destId="{2198C58E-3976-4DDD-B9EB-D0BFC7F31966}" srcOrd="2" destOrd="0" presId="urn:microsoft.com/office/officeart/2005/8/layout/vList5"/>
    <dgm:cxn modelId="{26F20539-ECAB-4B33-B843-B4C75BCE0835}" type="presParOf" srcId="{2198C58E-3976-4DDD-B9EB-D0BFC7F31966}" destId="{470C1154-A722-4485-91A1-083F5A4748D2}" srcOrd="0" destOrd="0" presId="urn:microsoft.com/office/officeart/2005/8/layout/vList5"/>
    <dgm:cxn modelId="{672567DB-7C6F-4472-A5B0-F9341DFB2BEB}" type="presParOf" srcId="{2198C58E-3976-4DDD-B9EB-D0BFC7F31966}" destId="{B061E7B8-3721-4724-903E-1783895C80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AB9DA-B3C7-4BD6-9039-B0A69AE72D90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B661178-C480-4E57-B9E4-9A9EC9075F7C}">
      <dgm:prSet phldrT="[Text]" custT="1"/>
      <dgm:spPr/>
      <dgm:t>
        <a:bodyPr/>
        <a:lstStyle/>
        <a:p>
          <a:r>
            <a:rPr lang="en-US" sz="3200" dirty="0" smtClean="0">
              <a:latin typeface="Georgia" panose="02040502050405020303" pitchFamily="18" charset="0"/>
            </a:rPr>
            <a:t>Who pays for services?</a:t>
          </a:r>
          <a:endParaRPr lang="en-US" sz="3200" dirty="0">
            <a:latin typeface="Georgia" panose="02040502050405020303" pitchFamily="18" charset="0"/>
          </a:endParaRPr>
        </a:p>
      </dgm:t>
    </dgm:pt>
    <dgm:pt modelId="{6F2CAFFD-5CD1-4F8F-B267-E7F802870560}" type="parTrans" cxnId="{F45A6956-7DBA-49E7-B93A-5399D5274F00}">
      <dgm:prSet/>
      <dgm:spPr/>
      <dgm:t>
        <a:bodyPr/>
        <a:lstStyle/>
        <a:p>
          <a:endParaRPr lang="en-US"/>
        </a:p>
      </dgm:t>
    </dgm:pt>
    <dgm:pt modelId="{4C3D2AB5-80B3-455E-B420-CE114C8C1D19}" type="sibTrans" cxnId="{F45A6956-7DBA-49E7-B93A-5399D5274F00}">
      <dgm:prSet/>
      <dgm:spPr/>
      <dgm:t>
        <a:bodyPr/>
        <a:lstStyle/>
        <a:p>
          <a:endParaRPr lang="en-US"/>
        </a:p>
      </dgm:t>
    </dgm:pt>
    <dgm:pt modelId="{C3C5B4E3-438E-4EF6-B9DA-7CE26A8A3CAE}">
      <dgm:prSet phldrT="[Text]" custT="1"/>
      <dgm:spPr/>
      <dgm:t>
        <a:bodyPr/>
        <a:lstStyle/>
        <a:p>
          <a:r>
            <a:rPr lang="en-US" sz="1400" b="1" dirty="0" smtClean="0">
              <a:latin typeface="Trebuchet MS" panose="020B0603020202020204" pitchFamily="34" charset="0"/>
            </a:rPr>
            <a:t>Risk-based MCEs</a:t>
          </a:r>
          <a:endParaRPr lang="en-US" sz="900" b="1" dirty="0">
            <a:latin typeface="Trebuchet MS" panose="020B0603020202020204" pitchFamily="34" charset="0"/>
          </a:endParaRPr>
        </a:p>
      </dgm:t>
    </dgm:pt>
    <dgm:pt modelId="{7EE0586E-147C-421B-A029-437010A5F8D6}" type="parTrans" cxnId="{A249027D-B8FB-491E-9DA4-5D62D3313B70}">
      <dgm:prSet/>
      <dgm:spPr/>
      <dgm:t>
        <a:bodyPr/>
        <a:lstStyle/>
        <a:p>
          <a:endParaRPr lang="en-US"/>
        </a:p>
      </dgm:t>
    </dgm:pt>
    <dgm:pt modelId="{F71FF450-6730-4187-91A3-F051269F1422}" type="sibTrans" cxnId="{A249027D-B8FB-491E-9DA4-5D62D3313B70}">
      <dgm:prSet/>
      <dgm:spPr/>
      <dgm:t>
        <a:bodyPr/>
        <a:lstStyle/>
        <a:p>
          <a:endParaRPr lang="en-US"/>
        </a:p>
      </dgm:t>
    </dgm:pt>
    <dgm:pt modelId="{4B75DE2C-F867-4323-98D0-2C703900A08B}">
      <dgm:prSet custT="1"/>
      <dgm:spPr/>
      <dgm:t>
        <a:bodyPr/>
        <a:lstStyle/>
        <a:p>
          <a:r>
            <a:rPr lang="en-US" sz="1400" dirty="0" smtClean="0">
              <a:latin typeface="Trebuchet MS" panose="020B0603020202020204" pitchFamily="34" charset="0"/>
            </a:rPr>
            <a:t>Anthem</a:t>
          </a:r>
          <a:br>
            <a:rPr lang="en-US" sz="1400" dirty="0" smtClean="0">
              <a:latin typeface="Trebuchet MS" panose="020B0603020202020204" pitchFamily="34" charset="0"/>
            </a:rPr>
          </a:br>
          <a:endParaRPr lang="en-US" sz="1400" dirty="0">
            <a:latin typeface="Trebuchet MS" panose="020B0603020202020204" pitchFamily="34" charset="0"/>
          </a:endParaRPr>
        </a:p>
      </dgm:t>
    </dgm:pt>
    <dgm:pt modelId="{F1A2B666-BF6C-426A-8B09-C6A89925BDD3}" type="parTrans" cxnId="{7972B4C2-375F-4C92-9334-EE17930C9C94}">
      <dgm:prSet/>
      <dgm:spPr/>
      <dgm:t>
        <a:bodyPr/>
        <a:lstStyle/>
        <a:p>
          <a:endParaRPr lang="en-US"/>
        </a:p>
      </dgm:t>
    </dgm:pt>
    <dgm:pt modelId="{C4CA86A5-2933-4B47-8B93-1EDF056D5D5F}" type="sibTrans" cxnId="{7972B4C2-375F-4C92-9334-EE17930C9C94}">
      <dgm:prSet/>
      <dgm:spPr/>
      <dgm:t>
        <a:bodyPr/>
        <a:lstStyle/>
        <a:p>
          <a:endParaRPr lang="en-US"/>
        </a:p>
      </dgm:t>
    </dgm:pt>
    <dgm:pt modelId="{904FEEE4-77A6-4E4A-8360-F809DC3AA8D5}">
      <dgm:prSet custT="1"/>
      <dgm:spPr/>
      <dgm:t>
        <a:bodyPr/>
        <a:lstStyle/>
        <a:p>
          <a:r>
            <a:rPr lang="en-US" sz="1400" dirty="0" err="1" smtClean="0">
              <a:latin typeface="Trebuchet MS" panose="020B0603020202020204" pitchFamily="34" charset="0"/>
            </a:rPr>
            <a:t>MDWise</a:t>
          </a:r>
          <a:r>
            <a:rPr lang="en-US" sz="1400" dirty="0" smtClean="0">
              <a:latin typeface="Trebuchet MS" panose="020B0603020202020204" pitchFamily="34" charset="0"/>
            </a:rPr>
            <a:t/>
          </a:r>
          <a:br>
            <a:rPr lang="en-US" sz="1400" dirty="0" smtClean="0">
              <a:latin typeface="Trebuchet MS" panose="020B0603020202020204" pitchFamily="34" charset="0"/>
            </a:rPr>
          </a:br>
          <a:endParaRPr lang="en-US" sz="1400" dirty="0">
            <a:latin typeface="Trebuchet MS" panose="020B0603020202020204" pitchFamily="34" charset="0"/>
          </a:endParaRPr>
        </a:p>
      </dgm:t>
    </dgm:pt>
    <dgm:pt modelId="{EFC597A5-5C5D-4CFE-A39F-5E2BDD32838C}" type="parTrans" cxnId="{88F3B870-0475-473B-842B-371E00BFD47F}">
      <dgm:prSet/>
      <dgm:spPr/>
      <dgm:t>
        <a:bodyPr/>
        <a:lstStyle/>
        <a:p>
          <a:endParaRPr lang="en-US"/>
        </a:p>
      </dgm:t>
    </dgm:pt>
    <dgm:pt modelId="{5C9F169B-F6E6-4010-9252-FD4E7CF9CB64}" type="sibTrans" cxnId="{88F3B870-0475-473B-842B-371E00BFD47F}">
      <dgm:prSet/>
      <dgm:spPr/>
      <dgm:t>
        <a:bodyPr/>
        <a:lstStyle/>
        <a:p>
          <a:endParaRPr lang="en-US"/>
        </a:p>
      </dgm:t>
    </dgm:pt>
    <dgm:pt modelId="{CB148DB5-ECBA-49D1-BE5B-374480D41C8B}">
      <dgm:prSet custT="1"/>
      <dgm:spPr/>
      <dgm:t>
        <a:bodyPr/>
        <a:lstStyle/>
        <a:p>
          <a:r>
            <a:rPr lang="en-US" sz="1400" dirty="0">
              <a:latin typeface="Trebuchet MS" panose="020B0603020202020204" pitchFamily="34" charset="0"/>
            </a:rPr>
            <a:t>Managed Health Services (MHS)</a:t>
          </a:r>
        </a:p>
      </dgm:t>
    </dgm:pt>
    <dgm:pt modelId="{358A9046-0FED-422B-AC7A-18D92B589920}" type="parTrans" cxnId="{5F021474-BD7C-454B-B31A-32CEB29ADC0A}">
      <dgm:prSet/>
      <dgm:spPr/>
      <dgm:t>
        <a:bodyPr/>
        <a:lstStyle/>
        <a:p>
          <a:endParaRPr lang="en-US"/>
        </a:p>
      </dgm:t>
    </dgm:pt>
    <dgm:pt modelId="{AAE16C3C-8EBF-4CE7-806C-A17DD5F54A4E}" type="sibTrans" cxnId="{5F021474-BD7C-454B-B31A-32CEB29ADC0A}">
      <dgm:prSet/>
      <dgm:spPr/>
      <dgm:t>
        <a:bodyPr/>
        <a:lstStyle/>
        <a:p>
          <a:endParaRPr lang="en-US"/>
        </a:p>
      </dgm:t>
    </dgm:pt>
    <dgm:pt modelId="{ACCF9B05-3EE6-4494-B8A5-CD234420A235}">
      <dgm:prSet custT="1"/>
      <dgm:spPr/>
      <dgm:t>
        <a:bodyPr/>
        <a:lstStyle/>
        <a:p>
          <a:r>
            <a:rPr lang="en-US" sz="2800" dirty="0" smtClean="0">
              <a:latin typeface="Georgia" panose="02040502050405020303" pitchFamily="18" charset="0"/>
            </a:rPr>
            <a:t>Who provides services to HIP 2.0 members?</a:t>
          </a:r>
          <a:endParaRPr lang="en-US" sz="2800" dirty="0">
            <a:latin typeface="Georgia" panose="02040502050405020303" pitchFamily="18" charset="0"/>
          </a:endParaRPr>
        </a:p>
      </dgm:t>
    </dgm:pt>
    <dgm:pt modelId="{DE80BF28-3AA2-495B-A2F0-735E32AB1175}" type="parTrans" cxnId="{A437B854-BA97-4713-91A4-2F7EB4E519AB}">
      <dgm:prSet/>
      <dgm:spPr/>
      <dgm:t>
        <a:bodyPr/>
        <a:lstStyle/>
        <a:p>
          <a:endParaRPr lang="en-US"/>
        </a:p>
      </dgm:t>
    </dgm:pt>
    <dgm:pt modelId="{9F32AB0F-49A0-4640-93FB-C21C4517212A}" type="sibTrans" cxnId="{A437B854-BA97-4713-91A4-2F7EB4E519AB}">
      <dgm:prSet/>
      <dgm:spPr/>
      <dgm:t>
        <a:bodyPr/>
        <a:lstStyle/>
        <a:p>
          <a:endParaRPr lang="en-US"/>
        </a:p>
      </dgm:t>
    </dgm:pt>
    <dgm:pt modelId="{D8B23264-AD68-4C54-B541-7FDDD5EA79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smtClean="0">
              <a:latin typeface="Trebuchet MS" panose="020B0603020202020204" pitchFamily="34" charset="0"/>
            </a:rPr>
            <a:t>Eligible Providers must enroll as Indiana Health Care Provider with Indiana Medicaid &amp;</a:t>
          </a:r>
          <a:br>
            <a:rPr lang="en-US" sz="1400" dirty="0" smtClean="0">
              <a:latin typeface="Trebuchet MS" panose="020B0603020202020204" pitchFamily="34" charset="0"/>
            </a:rPr>
          </a:br>
          <a:endParaRPr lang="en-US" sz="1400" dirty="0">
            <a:latin typeface="Trebuchet MS" panose="020B0603020202020204" pitchFamily="34" charset="0"/>
          </a:endParaRPr>
        </a:p>
      </dgm:t>
    </dgm:pt>
    <dgm:pt modelId="{4D3645D8-DFED-41E2-9133-1BFBCAB52A4A}" type="parTrans" cxnId="{2023B58C-782E-4255-9F0C-ABBDA0FC90CA}">
      <dgm:prSet/>
      <dgm:spPr/>
      <dgm:t>
        <a:bodyPr/>
        <a:lstStyle/>
        <a:p>
          <a:endParaRPr lang="en-US"/>
        </a:p>
      </dgm:t>
    </dgm:pt>
    <dgm:pt modelId="{2499BFD6-FA4E-4A32-B576-9F926CF3DE73}" type="sibTrans" cxnId="{2023B58C-782E-4255-9F0C-ABBDA0FC90CA}">
      <dgm:prSet/>
      <dgm:spPr/>
      <dgm:t>
        <a:bodyPr/>
        <a:lstStyle/>
        <a:p>
          <a:endParaRPr lang="en-US"/>
        </a:p>
      </dgm:t>
    </dgm:pt>
    <dgm:pt modelId="{DCEB0A8C-A120-4BE1-AF96-FACBBE901C9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smtClean="0">
              <a:latin typeface="Trebuchet MS" panose="020B0603020202020204" pitchFamily="34" charset="0"/>
            </a:rPr>
            <a:t>All HIP members will have a Primary Medical Provider (PMPs</a:t>
          </a:r>
          <a:r>
            <a:rPr lang="en-US" sz="1400" dirty="0" smtClean="0"/>
            <a:t>)</a:t>
          </a:r>
          <a:endParaRPr lang="en-US" sz="1400" dirty="0"/>
        </a:p>
      </dgm:t>
    </dgm:pt>
    <dgm:pt modelId="{671F9C65-871B-4342-831D-CD05EA3C2AE7}" type="parTrans" cxnId="{C40C3333-D917-49B1-A678-1E64E43719B3}">
      <dgm:prSet/>
      <dgm:spPr/>
      <dgm:t>
        <a:bodyPr/>
        <a:lstStyle/>
        <a:p>
          <a:endParaRPr lang="en-US"/>
        </a:p>
      </dgm:t>
    </dgm:pt>
    <dgm:pt modelId="{76767B7A-A2B1-424B-8DCF-7A83440F019B}" type="sibTrans" cxnId="{C40C3333-D917-49B1-A678-1E64E43719B3}">
      <dgm:prSet/>
      <dgm:spPr/>
      <dgm:t>
        <a:bodyPr/>
        <a:lstStyle/>
        <a:p>
          <a:endParaRPr lang="en-US"/>
        </a:p>
      </dgm:t>
    </dgm:pt>
    <dgm:pt modelId="{2F633446-B530-4CC7-9C29-6577228ED20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smtClean="0">
              <a:latin typeface="Trebuchet MS" panose="020B0603020202020204" pitchFamily="34" charset="0"/>
            </a:rPr>
            <a:t>Must enroll with Managed Care Entity (MCE) to provide in-network services to HIP members</a:t>
          </a:r>
          <a:br>
            <a:rPr lang="en-US" sz="1400" dirty="0" smtClean="0">
              <a:latin typeface="Trebuchet MS" panose="020B0603020202020204" pitchFamily="34" charset="0"/>
            </a:rPr>
          </a:br>
          <a:endParaRPr lang="en-US" sz="1400" dirty="0">
            <a:latin typeface="Trebuchet MS" panose="020B0603020202020204" pitchFamily="34" charset="0"/>
          </a:endParaRPr>
        </a:p>
      </dgm:t>
    </dgm:pt>
    <dgm:pt modelId="{440FAF7D-64E0-4C4D-B0B7-F5885CDB8DA6}" type="parTrans" cxnId="{2A7AE30A-C189-49A2-A8AF-28269D5DC68B}">
      <dgm:prSet/>
      <dgm:spPr/>
      <dgm:t>
        <a:bodyPr/>
        <a:lstStyle/>
        <a:p>
          <a:endParaRPr lang="en-US"/>
        </a:p>
      </dgm:t>
    </dgm:pt>
    <dgm:pt modelId="{A4D96CD9-F15C-4DE1-9E95-7A6407130940}" type="sibTrans" cxnId="{2A7AE30A-C189-49A2-A8AF-28269D5DC68B}">
      <dgm:prSet/>
      <dgm:spPr/>
      <dgm:t>
        <a:bodyPr/>
        <a:lstStyle/>
        <a:p>
          <a:endParaRPr lang="en-US"/>
        </a:p>
      </dgm:t>
    </dgm:pt>
    <dgm:pt modelId="{E49E51CF-7AFC-45AF-AD70-BF0EF518FB76}">
      <dgm:prSet phldrT="[Text]" custT="1"/>
      <dgm:spPr/>
      <dgm:t>
        <a:bodyPr/>
        <a:lstStyle/>
        <a:p>
          <a:endParaRPr lang="en-US" sz="500" b="1" dirty="0">
            <a:latin typeface="Trebuchet MS" panose="020B0603020202020204" pitchFamily="34" charset="0"/>
          </a:endParaRPr>
        </a:p>
      </dgm:t>
    </dgm:pt>
    <dgm:pt modelId="{884F2E2F-1C18-41DD-8C32-0CF995FBAD42}" type="parTrans" cxnId="{EE43E521-6DF3-4EA0-890F-F149B65EAC51}">
      <dgm:prSet/>
      <dgm:spPr/>
      <dgm:t>
        <a:bodyPr/>
        <a:lstStyle/>
        <a:p>
          <a:endParaRPr lang="en-US"/>
        </a:p>
      </dgm:t>
    </dgm:pt>
    <dgm:pt modelId="{15354F4B-EC22-4C82-B62E-C8D859FED2EE}" type="sibTrans" cxnId="{EE43E521-6DF3-4EA0-890F-F149B65EAC51}">
      <dgm:prSet/>
      <dgm:spPr/>
      <dgm:t>
        <a:bodyPr/>
        <a:lstStyle/>
        <a:p>
          <a:endParaRPr lang="en-US"/>
        </a:p>
      </dgm:t>
    </dgm:pt>
    <dgm:pt modelId="{3A4E2720-DED8-4CB4-A939-B94603E1D75C}" type="pres">
      <dgm:prSet presAssocID="{D10AB9DA-B3C7-4BD6-9039-B0A69AE72D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793B7-0E99-4C34-AA07-F1F082651C0A}" type="pres">
      <dgm:prSet presAssocID="{ACCF9B05-3EE6-4494-B8A5-CD234420A235}" presName="linNode" presStyleCnt="0"/>
      <dgm:spPr/>
      <dgm:t>
        <a:bodyPr/>
        <a:lstStyle/>
        <a:p>
          <a:endParaRPr lang="en-US"/>
        </a:p>
      </dgm:t>
    </dgm:pt>
    <dgm:pt modelId="{A17098C2-D50A-44C1-9120-28FC63C0B3FE}" type="pres">
      <dgm:prSet presAssocID="{ACCF9B05-3EE6-4494-B8A5-CD234420A235}" presName="parentText" presStyleLbl="node1" presStyleIdx="0" presStyleCnt="2" custScaleX="128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C74F8-2A30-4E7D-953B-3451B7577F7D}" type="pres">
      <dgm:prSet presAssocID="{ACCF9B05-3EE6-4494-B8A5-CD234420A235}" presName="descendantText" presStyleLbl="alignAccFollowNode1" presStyleIdx="0" presStyleCnt="2" custScaleX="125143" custScaleY="109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8D282-38CA-4F4B-9B8D-7D6AADA910AE}" type="pres">
      <dgm:prSet presAssocID="{9F32AB0F-49A0-4640-93FB-C21C4517212A}" presName="sp" presStyleCnt="0"/>
      <dgm:spPr/>
      <dgm:t>
        <a:bodyPr/>
        <a:lstStyle/>
        <a:p>
          <a:endParaRPr lang="en-US"/>
        </a:p>
      </dgm:t>
    </dgm:pt>
    <dgm:pt modelId="{9D1AD485-C66E-486D-BC0D-DC7FF2C67D5F}" type="pres">
      <dgm:prSet presAssocID="{4B661178-C480-4E57-B9E4-9A9EC9075F7C}" presName="linNode" presStyleCnt="0"/>
      <dgm:spPr/>
      <dgm:t>
        <a:bodyPr/>
        <a:lstStyle/>
        <a:p>
          <a:endParaRPr lang="en-US"/>
        </a:p>
      </dgm:t>
    </dgm:pt>
    <dgm:pt modelId="{74CC44F8-A793-4000-8CD9-4870691BA64B}" type="pres">
      <dgm:prSet presAssocID="{4B661178-C480-4E57-B9E4-9A9EC9075F7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CDCDE-F693-44B3-8C72-AAD30BF4FC6D}" type="pres">
      <dgm:prSet presAssocID="{4B661178-C480-4E57-B9E4-9A9EC9075F7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72B4C2-375F-4C92-9334-EE17930C9C94}" srcId="{E49E51CF-7AFC-45AF-AD70-BF0EF518FB76}" destId="{4B75DE2C-F867-4323-98D0-2C703900A08B}" srcOrd="0" destOrd="0" parTransId="{F1A2B666-BF6C-426A-8B09-C6A89925BDD3}" sibTransId="{C4CA86A5-2933-4B47-8B93-1EDF056D5D5F}"/>
    <dgm:cxn modelId="{C6F07943-9E60-4BAE-9583-88A7D6D0BE5D}" type="presOf" srcId="{904FEEE4-77A6-4E4A-8360-F809DC3AA8D5}" destId="{EBFCDCDE-F693-44B3-8C72-AAD30BF4FC6D}" srcOrd="0" destOrd="3" presId="urn:microsoft.com/office/officeart/2005/8/layout/vList5"/>
    <dgm:cxn modelId="{3706CDE1-EE59-4D77-AD65-CCE46D4D0209}" type="presOf" srcId="{D10AB9DA-B3C7-4BD6-9039-B0A69AE72D90}" destId="{3A4E2720-DED8-4CB4-A939-B94603E1D75C}" srcOrd="0" destOrd="0" presId="urn:microsoft.com/office/officeart/2005/8/layout/vList5"/>
    <dgm:cxn modelId="{5F021474-BD7C-454B-B31A-32CEB29ADC0A}" srcId="{E49E51CF-7AFC-45AF-AD70-BF0EF518FB76}" destId="{CB148DB5-ECBA-49D1-BE5B-374480D41C8B}" srcOrd="2" destOrd="0" parTransId="{358A9046-0FED-422B-AC7A-18D92B589920}" sibTransId="{AAE16C3C-8EBF-4CE7-806C-A17DD5F54A4E}"/>
    <dgm:cxn modelId="{F45A6956-7DBA-49E7-B93A-5399D5274F00}" srcId="{D10AB9DA-B3C7-4BD6-9039-B0A69AE72D90}" destId="{4B661178-C480-4E57-B9E4-9A9EC9075F7C}" srcOrd="1" destOrd="0" parTransId="{6F2CAFFD-5CD1-4F8F-B267-E7F802870560}" sibTransId="{4C3D2AB5-80B3-455E-B420-CE114C8C1D19}"/>
    <dgm:cxn modelId="{2023B58C-782E-4255-9F0C-ABBDA0FC90CA}" srcId="{ACCF9B05-3EE6-4494-B8A5-CD234420A235}" destId="{D8B23264-AD68-4C54-B541-7FDDD5EA7912}" srcOrd="0" destOrd="0" parTransId="{4D3645D8-DFED-41E2-9133-1BFBCAB52A4A}" sibTransId="{2499BFD6-FA4E-4A32-B576-9F926CF3DE73}"/>
    <dgm:cxn modelId="{30B08CAF-8236-4785-B505-1C5FE6DB4BBB}" type="presOf" srcId="{E49E51CF-7AFC-45AF-AD70-BF0EF518FB76}" destId="{EBFCDCDE-F693-44B3-8C72-AAD30BF4FC6D}" srcOrd="0" destOrd="1" presId="urn:microsoft.com/office/officeart/2005/8/layout/vList5"/>
    <dgm:cxn modelId="{A249027D-B8FB-491E-9DA4-5D62D3313B70}" srcId="{4B661178-C480-4E57-B9E4-9A9EC9075F7C}" destId="{C3C5B4E3-438E-4EF6-B9DA-7CE26A8A3CAE}" srcOrd="0" destOrd="0" parTransId="{7EE0586E-147C-421B-A029-437010A5F8D6}" sibTransId="{F71FF450-6730-4187-91A3-F051269F1422}"/>
    <dgm:cxn modelId="{2A7AE30A-C189-49A2-A8AF-28269D5DC68B}" srcId="{ACCF9B05-3EE6-4494-B8A5-CD234420A235}" destId="{2F633446-B530-4CC7-9C29-6577228ED203}" srcOrd="1" destOrd="0" parTransId="{440FAF7D-64E0-4C4D-B0B7-F5885CDB8DA6}" sibTransId="{A4D96CD9-F15C-4DE1-9E95-7A6407130940}"/>
    <dgm:cxn modelId="{F6B5C2ED-F8BD-408C-9F46-97D5CBB00319}" type="presOf" srcId="{4B661178-C480-4E57-B9E4-9A9EC9075F7C}" destId="{74CC44F8-A793-4000-8CD9-4870691BA64B}" srcOrd="0" destOrd="0" presId="urn:microsoft.com/office/officeart/2005/8/layout/vList5"/>
    <dgm:cxn modelId="{EE43E521-6DF3-4EA0-890F-F149B65EAC51}" srcId="{4B661178-C480-4E57-B9E4-9A9EC9075F7C}" destId="{E49E51CF-7AFC-45AF-AD70-BF0EF518FB76}" srcOrd="1" destOrd="0" parTransId="{884F2E2F-1C18-41DD-8C32-0CF995FBAD42}" sibTransId="{15354F4B-EC22-4C82-B62E-C8D859FED2EE}"/>
    <dgm:cxn modelId="{B216B4CD-3086-4A50-9E3C-4139FD4CAE89}" type="presOf" srcId="{4B75DE2C-F867-4323-98D0-2C703900A08B}" destId="{EBFCDCDE-F693-44B3-8C72-AAD30BF4FC6D}" srcOrd="0" destOrd="2" presId="urn:microsoft.com/office/officeart/2005/8/layout/vList5"/>
    <dgm:cxn modelId="{88F3B870-0475-473B-842B-371E00BFD47F}" srcId="{E49E51CF-7AFC-45AF-AD70-BF0EF518FB76}" destId="{904FEEE4-77A6-4E4A-8360-F809DC3AA8D5}" srcOrd="1" destOrd="0" parTransId="{EFC597A5-5C5D-4CFE-A39F-5E2BDD32838C}" sibTransId="{5C9F169B-F6E6-4010-9252-FD4E7CF9CB64}"/>
    <dgm:cxn modelId="{A437B854-BA97-4713-91A4-2F7EB4E519AB}" srcId="{D10AB9DA-B3C7-4BD6-9039-B0A69AE72D90}" destId="{ACCF9B05-3EE6-4494-B8A5-CD234420A235}" srcOrd="0" destOrd="0" parTransId="{DE80BF28-3AA2-495B-A2F0-735E32AB1175}" sibTransId="{9F32AB0F-49A0-4640-93FB-C21C4517212A}"/>
    <dgm:cxn modelId="{46DB26AD-65EA-4C53-83E6-DDC5ECF2A266}" type="presOf" srcId="{D8B23264-AD68-4C54-B541-7FDDD5EA7912}" destId="{EA7C74F8-2A30-4E7D-953B-3451B7577F7D}" srcOrd="0" destOrd="0" presId="urn:microsoft.com/office/officeart/2005/8/layout/vList5"/>
    <dgm:cxn modelId="{2A275930-6ED4-430A-BDE0-CD1535E43C42}" type="presOf" srcId="{CB148DB5-ECBA-49D1-BE5B-374480D41C8B}" destId="{EBFCDCDE-F693-44B3-8C72-AAD30BF4FC6D}" srcOrd="0" destOrd="4" presId="urn:microsoft.com/office/officeart/2005/8/layout/vList5"/>
    <dgm:cxn modelId="{C40C3333-D917-49B1-A678-1E64E43719B3}" srcId="{ACCF9B05-3EE6-4494-B8A5-CD234420A235}" destId="{DCEB0A8C-A120-4BE1-AF96-FACBBE901C91}" srcOrd="2" destOrd="0" parTransId="{671F9C65-871B-4342-831D-CD05EA3C2AE7}" sibTransId="{76767B7A-A2B1-424B-8DCF-7A83440F019B}"/>
    <dgm:cxn modelId="{2D245964-E488-424A-AFF9-7185FD61D161}" type="presOf" srcId="{C3C5B4E3-438E-4EF6-B9DA-7CE26A8A3CAE}" destId="{EBFCDCDE-F693-44B3-8C72-AAD30BF4FC6D}" srcOrd="0" destOrd="0" presId="urn:microsoft.com/office/officeart/2005/8/layout/vList5"/>
    <dgm:cxn modelId="{D2472396-C99F-4913-A2A8-C40C5EEB52E5}" type="presOf" srcId="{ACCF9B05-3EE6-4494-B8A5-CD234420A235}" destId="{A17098C2-D50A-44C1-9120-28FC63C0B3FE}" srcOrd="0" destOrd="0" presId="urn:microsoft.com/office/officeart/2005/8/layout/vList5"/>
    <dgm:cxn modelId="{0EBDF64A-0DAB-4007-A4EC-95B309CD0FD8}" type="presOf" srcId="{2F633446-B530-4CC7-9C29-6577228ED203}" destId="{EA7C74F8-2A30-4E7D-953B-3451B7577F7D}" srcOrd="0" destOrd="1" presId="urn:microsoft.com/office/officeart/2005/8/layout/vList5"/>
    <dgm:cxn modelId="{C8DA1404-52B4-4DAD-B739-3B7788EA8BF9}" type="presOf" srcId="{DCEB0A8C-A120-4BE1-AF96-FACBBE901C91}" destId="{EA7C74F8-2A30-4E7D-953B-3451B7577F7D}" srcOrd="0" destOrd="2" presId="urn:microsoft.com/office/officeart/2005/8/layout/vList5"/>
    <dgm:cxn modelId="{80FCA3DE-3127-40BC-BA6B-E1B9D45FB0EE}" type="presParOf" srcId="{3A4E2720-DED8-4CB4-A939-B94603E1D75C}" destId="{628793B7-0E99-4C34-AA07-F1F082651C0A}" srcOrd="0" destOrd="0" presId="urn:microsoft.com/office/officeart/2005/8/layout/vList5"/>
    <dgm:cxn modelId="{EB8D3ECB-7866-4139-AD8A-3094BE92EFF5}" type="presParOf" srcId="{628793B7-0E99-4C34-AA07-F1F082651C0A}" destId="{A17098C2-D50A-44C1-9120-28FC63C0B3FE}" srcOrd="0" destOrd="0" presId="urn:microsoft.com/office/officeart/2005/8/layout/vList5"/>
    <dgm:cxn modelId="{F5313B34-BADA-40E2-8617-B2007F2AFD51}" type="presParOf" srcId="{628793B7-0E99-4C34-AA07-F1F082651C0A}" destId="{EA7C74F8-2A30-4E7D-953B-3451B7577F7D}" srcOrd="1" destOrd="0" presId="urn:microsoft.com/office/officeart/2005/8/layout/vList5"/>
    <dgm:cxn modelId="{027C1D11-1E41-4B21-BCB8-9C8DD4A7CB6F}" type="presParOf" srcId="{3A4E2720-DED8-4CB4-A939-B94603E1D75C}" destId="{3B58D282-38CA-4F4B-9B8D-7D6AADA910AE}" srcOrd="1" destOrd="0" presId="urn:microsoft.com/office/officeart/2005/8/layout/vList5"/>
    <dgm:cxn modelId="{CB176356-4C29-4305-B931-D5BF435C1C7E}" type="presParOf" srcId="{3A4E2720-DED8-4CB4-A939-B94603E1D75C}" destId="{9D1AD485-C66E-486D-BC0D-DC7FF2C67D5F}" srcOrd="2" destOrd="0" presId="urn:microsoft.com/office/officeart/2005/8/layout/vList5"/>
    <dgm:cxn modelId="{2EF5CF3F-84A9-4A8F-BE71-C4D2A28F1649}" type="presParOf" srcId="{9D1AD485-C66E-486D-BC0D-DC7FF2C67D5F}" destId="{74CC44F8-A793-4000-8CD9-4870691BA64B}" srcOrd="0" destOrd="0" presId="urn:microsoft.com/office/officeart/2005/8/layout/vList5"/>
    <dgm:cxn modelId="{3F8D3B30-F471-43D3-A9A3-C843B99B847D}" type="presParOf" srcId="{9D1AD485-C66E-486D-BC0D-DC7FF2C67D5F}" destId="{EBFCDCDE-F693-44B3-8C72-AAD30BF4FC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0AB9DA-B3C7-4BD6-9039-B0A69AE72D90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2BC9684-108B-4891-AE50-C30CE58F345C}">
      <dgm:prSet phldrT="[Text]" custT="1"/>
      <dgm:spPr/>
      <dgm:t>
        <a:bodyPr/>
        <a:lstStyle/>
        <a:p>
          <a:r>
            <a:rPr lang="en-US" sz="2400" dirty="0" smtClean="0">
              <a:latin typeface="Georgia" panose="02040502050405020303" pitchFamily="18" charset="0"/>
            </a:rPr>
            <a:t>How will members be placed in a MCE?</a:t>
          </a:r>
          <a:endParaRPr lang="en-US" sz="2400" dirty="0">
            <a:latin typeface="Georgia" panose="02040502050405020303" pitchFamily="18" charset="0"/>
          </a:endParaRPr>
        </a:p>
      </dgm:t>
    </dgm:pt>
    <dgm:pt modelId="{9B0D3772-6CA5-48F3-A164-4314C7B20C86}" type="parTrans" cxnId="{0591E34C-BA77-4B9C-82D6-0B35854365BA}">
      <dgm:prSet/>
      <dgm:spPr/>
      <dgm:t>
        <a:bodyPr/>
        <a:lstStyle/>
        <a:p>
          <a:endParaRPr lang="en-US"/>
        </a:p>
      </dgm:t>
    </dgm:pt>
    <dgm:pt modelId="{17196176-C6DD-418E-810B-A53DBCD33617}" type="sibTrans" cxnId="{0591E34C-BA77-4B9C-82D6-0B35854365BA}">
      <dgm:prSet/>
      <dgm:spPr/>
      <dgm:t>
        <a:bodyPr/>
        <a:lstStyle/>
        <a:p>
          <a:endParaRPr lang="en-US"/>
        </a:p>
      </dgm:t>
    </dgm:pt>
    <dgm:pt modelId="{D2D9A389-5536-4EBD-9F03-45A3A2219B3D}">
      <dgm:prSet phldrT="[Text]" custT="1"/>
      <dgm:spPr/>
      <dgm:t>
        <a:bodyPr/>
        <a:lstStyle/>
        <a:p>
          <a:r>
            <a:rPr lang="en-US" sz="1600" b="1" dirty="0" smtClean="0">
              <a:latin typeface="Trebuchet MS" panose="020B0603020202020204" pitchFamily="34" charset="0"/>
            </a:rPr>
            <a:t>Current members will stay with current MCE</a:t>
          </a:r>
          <a:r>
            <a:rPr lang="en-US" sz="1600" dirty="0" smtClean="0">
              <a:latin typeface="Trebuchet MS" panose="020B0603020202020204" pitchFamily="34" charset="0"/>
            </a:rPr>
            <a:t/>
          </a:r>
          <a:br>
            <a:rPr lang="en-US" sz="1600" dirty="0" smtClean="0">
              <a:latin typeface="Trebuchet MS" panose="020B0603020202020204" pitchFamily="34" charset="0"/>
            </a:rPr>
          </a:br>
          <a:endParaRPr lang="en-US" sz="1600" dirty="0">
            <a:latin typeface="Trebuchet MS" panose="020B0603020202020204" pitchFamily="34" charset="0"/>
          </a:endParaRPr>
        </a:p>
      </dgm:t>
    </dgm:pt>
    <dgm:pt modelId="{401D5B48-D283-4CEB-BE33-774B5CE5C6C7}" type="parTrans" cxnId="{B72E94C3-E49C-4870-AE70-2DD9981E4A15}">
      <dgm:prSet/>
      <dgm:spPr/>
      <dgm:t>
        <a:bodyPr/>
        <a:lstStyle/>
        <a:p>
          <a:endParaRPr lang="en-US"/>
        </a:p>
      </dgm:t>
    </dgm:pt>
    <dgm:pt modelId="{08908BE0-4AD0-4611-B9CE-A4B80010A17F}" type="sibTrans" cxnId="{B72E94C3-E49C-4870-AE70-2DD9981E4A15}">
      <dgm:prSet/>
      <dgm:spPr/>
      <dgm:t>
        <a:bodyPr/>
        <a:lstStyle/>
        <a:p>
          <a:endParaRPr lang="en-US"/>
        </a:p>
      </dgm:t>
    </dgm:pt>
    <dgm:pt modelId="{C2E63EE3-7793-41CD-9D1D-97A426CF720E}">
      <dgm:prSet phldrT="[Text]" custT="1"/>
      <dgm:spPr/>
      <dgm:t>
        <a:bodyPr/>
        <a:lstStyle/>
        <a:p>
          <a:r>
            <a:rPr lang="en-US" sz="2400" dirty="0" smtClean="0">
              <a:latin typeface="Georgia" panose="02040502050405020303" pitchFamily="18" charset="0"/>
            </a:rPr>
            <a:t>How should one answer member questions?</a:t>
          </a:r>
          <a:endParaRPr lang="en-US" sz="2400" dirty="0">
            <a:latin typeface="Georgia" panose="02040502050405020303" pitchFamily="18" charset="0"/>
          </a:endParaRPr>
        </a:p>
      </dgm:t>
    </dgm:pt>
    <dgm:pt modelId="{F69933D7-CD70-499F-B661-E616883C5220}" type="parTrans" cxnId="{530D7A5A-DAE1-4B6A-A745-BD6520AB3E44}">
      <dgm:prSet/>
      <dgm:spPr/>
      <dgm:t>
        <a:bodyPr/>
        <a:lstStyle/>
        <a:p>
          <a:endParaRPr lang="en-US"/>
        </a:p>
      </dgm:t>
    </dgm:pt>
    <dgm:pt modelId="{D273FA7F-2F97-4477-A2C0-9E069C4B8C04}" type="sibTrans" cxnId="{530D7A5A-DAE1-4B6A-A745-BD6520AB3E44}">
      <dgm:prSet/>
      <dgm:spPr/>
      <dgm:t>
        <a:bodyPr/>
        <a:lstStyle/>
        <a:p>
          <a:endParaRPr lang="en-US"/>
        </a:p>
      </dgm:t>
    </dgm:pt>
    <dgm:pt modelId="{D22AC7A5-6695-41F6-91B6-F6DEF24149FC}">
      <dgm:prSet phldrT="[Text]" custT="1"/>
      <dgm:spPr/>
      <dgm:t>
        <a:bodyPr/>
        <a:lstStyle/>
        <a:p>
          <a:r>
            <a:rPr lang="en-US" sz="2000" dirty="0" smtClean="0">
              <a:latin typeface="Trebuchet MS" panose="020B0603020202020204" pitchFamily="34" charset="0"/>
            </a:rPr>
            <a:t>Refer members to their MCE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2251F619-9CC7-426C-A7BF-54144208F6D8}" type="parTrans" cxnId="{E00B5DD1-D1DA-46CB-B884-74C3D12FB7AE}">
      <dgm:prSet/>
      <dgm:spPr/>
      <dgm:t>
        <a:bodyPr/>
        <a:lstStyle/>
        <a:p>
          <a:endParaRPr lang="en-US"/>
        </a:p>
      </dgm:t>
    </dgm:pt>
    <dgm:pt modelId="{FE2453E5-8C15-4955-A06A-8F3A968FEF42}" type="sibTrans" cxnId="{E00B5DD1-D1DA-46CB-B884-74C3D12FB7AE}">
      <dgm:prSet/>
      <dgm:spPr/>
      <dgm:t>
        <a:bodyPr/>
        <a:lstStyle/>
        <a:p>
          <a:endParaRPr lang="en-US"/>
        </a:p>
      </dgm:t>
    </dgm:pt>
    <dgm:pt modelId="{515857DD-5FF9-4987-9300-42D69EF9A6DF}">
      <dgm:prSet phldrT="[Text]" custT="1"/>
      <dgm:spPr/>
      <dgm:t>
        <a:bodyPr/>
        <a:lstStyle/>
        <a:p>
          <a:r>
            <a:rPr lang="en-US" sz="1600" b="1" dirty="0" smtClean="0">
              <a:latin typeface="Trebuchet MS" panose="020B0603020202020204" pitchFamily="34" charset="0"/>
            </a:rPr>
            <a:t>New members select MCE</a:t>
          </a:r>
          <a:endParaRPr lang="en-US" sz="1600" b="1" dirty="0">
            <a:latin typeface="Trebuchet MS" panose="020B0603020202020204" pitchFamily="34" charset="0"/>
          </a:endParaRPr>
        </a:p>
      </dgm:t>
    </dgm:pt>
    <dgm:pt modelId="{EAEFE5B2-EB6C-426A-9542-203E6EE814D8}" type="parTrans" cxnId="{377B8091-B3B9-4F1E-80CA-CF29EB51B687}">
      <dgm:prSet/>
      <dgm:spPr/>
      <dgm:t>
        <a:bodyPr/>
        <a:lstStyle/>
        <a:p>
          <a:endParaRPr lang="en-US"/>
        </a:p>
      </dgm:t>
    </dgm:pt>
    <dgm:pt modelId="{556FDE7D-6546-4F94-B51A-631F7E594970}" type="sibTrans" cxnId="{377B8091-B3B9-4F1E-80CA-CF29EB51B687}">
      <dgm:prSet/>
      <dgm:spPr/>
      <dgm:t>
        <a:bodyPr/>
        <a:lstStyle/>
        <a:p>
          <a:endParaRPr lang="en-US"/>
        </a:p>
      </dgm:t>
    </dgm:pt>
    <dgm:pt modelId="{E5091504-1BE0-4747-A37D-DEF594042300}">
      <dgm:prSet phldrT="[Text]" custT="1"/>
      <dgm:spPr/>
      <dgm:t>
        <a:bodyPr/>
        <a:lstStyle/>
        <a:p>
          <a:r>
            <a:rPr lang="en-US" sz="1600" dirty="0" smtClean="0">
              <a:latin typeface="Trebuchet MS" panose="020B0603020202020204" pitchFamily="34" charset="0"/>
            </a:rPr>
            <a:t>On application </a:t>
          </a:r>
          <a:r>
            <a:rPr lang="en-US" sz="1600" b="1" u="sng" dirty="0" smtClean="0">
              <a:latin typeface="Trebuchet MS" panose="020B0603020202020204" pitchFamily="34" charset="0"/>
            </a:rPr>
            <a:t>OR</a:t>
          </a:r>
          <a:br>
            <a:rPr lang="en-US" sz="1600" b="1" u="sng" dirty="0" smtClean="0">
              <a:latin typeface="Trebuchet MS" panose="020B0603020202020204" pitchFamily="34" charset="0"/>
            </a:rPr>
          </a:br>
          <a:endParaRPr lang="en-US" sz="1600" b="1" u="sng" dirty="0">
            <a:latin typeface="Trebuchet MS" panose="020B0603020202020204" pitchFamily="34" charset="0"/>
          </a:endParaRPr>
        </a:p>
      </dgm:t>
    </dgm:pt>
    <dgm:pt modelId="{85B7AB06-5CD4-4468-A211-E152E895037D}" type="parTrans" cxnId="{6E2DA9A7-1A50-493B-889F-B40768283B51}">
      <dgm:prSet/>
      <dgm:spPr/>
      <dgm:t>
        <a:bodyPr/>
        <a:lstStyle/>
        <a:p>
          <a:endParaRPr lang="en-US"/>
        </a:p>
      </dgm:t>
    </dgm:pt>
    <dgm:pt modelId="{C12351E8-2793-43C0-BDD1-FE3CFD9BCF4C}" type="sibTrans" cxnId="{6E2DA9A7-1A50-493B-889F-B40768283B51}">
      <dgm:prSet/>
      <dgm:spPr/>
      <dgm:t>
        <a:bodyPr/>
        <a:lstStyle/>
        <a:p>
          <a:endParaRPr lang="en-US"/>
        </a:p>
      </dgm:t>
    </dgm:pt>
    <dgm:pt modelId="{B31E388A-FA4A-4823-B583-BA992095135D}">
      <dgm:prSet phldrT="[Text]" custT="1"/>
      <dgm:spPr/>
      <dgm:t>
        <a:bodyPr/>
        <a:lstStyle/>
        <a:p>
          <a:r>
            <a:rPr lang="en-US" sz="1600" dirty="0" smtClean="0">
              <a:latin typeface="Trebuchet MS" panose="020B0603020202020204" pitchFamily="34" charset="0"/>
            </a:rPr>
            <a:t>Call enrollment broker after application </a:t>
          </a:r>
          <a:r>
            <a:rPr lang="en-US" sz="1600" b="1" u="sng" dirty="0" smtClean="0">
              <a:latin typeface="Trebuchet MS" panose="020B0603020202020204" pitchFamily="34" charset="0"/>
            </a:rPr>
            <a:t>OR</a:t>
          </a:r>
          <a:br>
            <a:rPr lang="en-US" sz="1600" b="1" u="sng" dirty="0" smtClean="0">
              <a:latin typeface="Trebuchet MS" panose="020B0603020202020204" pitchFamily="34" charset="0"/>
            </a:rPr>
          </a:br>
          <a:endParaRPr lang="en-US" sz="1600" dirty="0">
            <a:latin typeface="Trebuchet MS" panose="020B0603020202020204" pitchFamily="34" charset="0"/>
          </a:endParaRPr>
        </a:p>
      </dgm:t>
    </dgm:pt>
    <dgm:pt modelId="{0E817FE4-5A31-4403-A66B-82815C85DF61}" type="parTrans" cxnId="{B4C1E36F-16B6-4197-ADF9-AEE207BBFC2D}">
      <dgm:prSet/>
      <dgm:spPr/>
      <dgm:t>
        <a:bodyPr/>
        <a:lstStyle/>
        <a:p>
          <a:endParaRPr lang="en-US"/>
        </a:p>
      </dgm:t>
    </dgm:pt>
    <dgm:pt modelId="{02176016-44CC-42BB-B10F-9AECC7E065EC}" type="sibTrans" cxnId="{B4C1E36F-16B6-4197-ADF9-AEE207BBFC2D}">
      <dgm:prSet/>
      <dgm:spPr/>
      <dgm:t>
        <a:bodyPr/>
        <a:lstStyle/>
        <a:p>
          <a:endParaRPr lang="en-US"/>
        </a:p>
      </dgm:t>
    </dgm:pt>
    <dgm:pt modelId="{95EBB9C0-29A0-44E1-943F-CB06D08D6C0B}">
      <dgm:prSet phldrT="[Text]" custT="1"/>
      <dgm:spPr/>
      <dgm:t>
        <a:bodyPr/>
        <a:lstStyle/>
        <a:p>
          <a:r>
            <a:rPr lang="en-US" sz="2000" dirty="0" smtClean="0">
              <a:latin typeface="Trebuchet MS" panose="020B0603020202020204" pitchFamily="34" charset="0"/>
            </a:rPr>
            <a:t>Anthem:  (866) 408-6131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6056DFB2-B2BD-45E2-8508-6329BE48E862}" type="parTrans" cxnId="{FDF56FF6-FF43-43CD-BD6E-78D4790C5578}">
      <dgm:prSet/>
      <dgm:spPr/>
      <dgm:t>
        <a:bodyPr/>
        <a:lstStyle/>
        <a:p>
          <a:endParaRPr lang="en-US"/>
        </a:p>
      </dgm:t>
    </dgm:pt>
    <dgm:pt modelId="{143D387C-7F53-43B2-99EE-1893F2043FAA}" type="sibTrans" cxnId="{FDF56FF6-FF43-43CD-BD6E-78D4790C5578}">
      <dgm:prSet/>
      <dgm:spPr/>
      <dgm:t>
        <a:bodyPr/>
        <a:lstStyle/>
        <a:p>
          <a:endParaRPr lang="en-US"/>
        </a:p>
      </dgm:t>
    </dgm:pt>
    <dgm:pt modelId="{3F4C7D88-BC2A-4136-9C51-1B1FD68A21A1}">
      <dgm:prSet phldrT="[Text]" custT="1"/>
      <dgm:spPr/>
      <dgm:t>
        <a:bodyPr/>
        <a:lstStyle/>
        <a:p>
          <a:r>
            <a:rPr lang="en-US" sz="2000" dirty="0" err="1" smtClean="0">
              <a:latin typeface="Trebuchet MS" panose="020B0603020202020204" pitchFamily="34" charset="0"/>
            </a:rPr>
            <a:t>MDWise</a:t>
          </a:r>
          <a:r>
            <a:rPr lang="en-US" sz="2000" dirty="0" smtClean="0">
              <a:latin typeface="Trebuchet MS" panose="020B0603020202020204" pitchFamily="34" charset="0"/>
            </a:rPr>
            <a:t>:  (800) 356-1204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A2737612-A0B8-4FC6-8E2E-D9A8D045DD8C}" type="parTrans" cxnId="{6674B80D-6433-4CD1-A40D-6B55B92472C5}">
      <dgm:prSet/>
      <dgm:spPr/>
      <dgm:t>
        <a:bodyPr/>
        <a:lstStyle/>
        <a:p>
          <a:endParaRPr lang="en-US"/>
        </a:p>
      </dgm:t>
    </dgm:pt>
    <dgm:pt modelId="{BA5BBDE1-A794-463D-A5B2-7247694A086E}" type="sibTrans" cxnId="{6674B80D-6433-4CD1-A40D-6B55B92472C5}">
      <dgm:prSet/>
      <dgm:spPr/>
      <dgm:t>
        <a:bodyPr/>
        <a:lstStyle/>
        <a:p>
          <a:endParaRPr lang="en-US"/>
        </a:p>
      </dgm:t>
    </dgm:pt>
    <dgm:pt modelId="{650F5072-2C36-48B7-8C00-3BAA539345D5}">
      <dgm:prSet phldrT="[Text]" custT="1"/>
      <dgm:spPr/>
      <dgm:t>
        <a:bodyPr/>
        <a:lstStyle/>
        <a:p>
          <a:r>
            <a:rPr lang="en-US" sz="2000" dirty="0" smtClean="0">
              <a:latin typeface="Trebuchet MS" panose="020B0603020202020204" pitchFamily="34" charset="0"/>
            </a:rPr>
            <a:t>MHS:  (877) 647-4848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6A3C7DB6-3A9C-4BB0-97DC-041B3C62893B}" type="parTrans" cxnId="{42A4E44D-6994-4997-AC2D-64328AEA3D30}">
      <dgm:prSet/>
      <dgm:spPr/>
      <dgm:t>
        <a:bodyPr/>
        <a:lstStyle/>
        <a:p>
          <a:endParaRPr lang="en-US"/>
        </a:p>
      </dgm:t>
    </dgm:pt>
    <dgm:pt modelId="{4660D737-D73B-4759-85F4-5D0AD469CF8A}" type="sibTrans" cxnId="{42A4E44D-6994-4997-AC2D-64328AEA3D30}">
      <dgm:prSet/>
      <dgm:spPr/>
      <dgm:t>
        <a:bodyPr/>
        <a:lstStyle/>
        <a:p>
          <a:endParaRPr lang="en-US"/>
        </a:p>
      </dgm:t>
    </dgm:pt>
    <dgm:pt modelId="{29C39A44-3E87-47C4-AC3F-572605589A83}">
      <dgm:prSet phldrT="[Text]" custT="1"/>
      <dgm:spPr/>
      <dgm:t>
        <a:bodyPr/>
        <a:lstStyle/>
        <a:p>
          <a:r>
            <a:rPr lang="en-US" sz="1600" dirty="0" smtClean="0">
              <a:latin typeface="Trebuchet MS" panose="020B0603020202020204" pitchFamily="34" charset="0"/>
            </a:rPr>
            <a:t>Auto-assigned by HP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E0A9FAA7-1E6A-4462-A657-93C541E98A0D}" type="parTrans" cxnId="{60787202-D5CF-4776-85A1-CDBA52A36570}">
      <dgm:prSet/>
      <dgm:spPr/>
      <dgm:t>
        <a:bodyPr/>
        <a:lstStyle/>
        <a:p>
          <a:endParaRPr lang="en-US"/>
        </a:p>
      </dgm:t>
    </dgm:pt>
    <dgm:pt modelId="{AAD510AE-5940-49BE-958A-ED5DE931DE3C}" type="sibTrans" cxnId="{60787202-D5CF-4776-85A1-CDBA52A36570}">
      <dgm:prSet/>
      <dgm:spPr/>
      <dgm:t>
        <a:bodyPr/>
        <a:lstStyle/>
        <a:p>
          <a:endParaRPr lang="en-US"/>
        </a:p>
      </dgm:t>
    </dgm:pt>
    <dgm:pt modelId="{3A4E2720-DED8-4CB4-A939-B94603E1D75C}" type="pres">
      <dgm:prSet presAssocID="{D10AB9DA-B3C7-4BD6-9039-B0A69AE72D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79FDB4-5ACB-4BB0-A562-82F514FAC067}" type="pres">
      <dgm:prSet presAssocID="{62BC9684-108B-4891-AE50-C30CE58F345C}" presName="linNode" presStyleCnt="0"/>
      <dgm:spPr/>
      <dgm:t>
        <a:bodyPr/>
        <a:lstStyle/>
        <a:p>
          <a:endParaRPr lang="en-US"/>
        </a:p>
      </dgm:t>
    </dgm:pt>
    <dgm:pt modelId="{BA8D83EE-5CC2-46BC-9373-B4CA568FDFBF}" type="pres">
      <dgm:prSet presAssocID="{62BC9684-108B-4891-AE50-C30CE58F345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A651E-35BB-472A-BE61-C6FD145694A3}" type="pres">
      <dgm:prSet presAssocID="{62BC9684-108B-4891-AE50-C30CE58F345C}" presName="descendantText" presStyleLbl="alignAccFollowNode1" presStyleIdx="0" presStyleCnt="2" custScaleY="119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C1850-1A90-436D-A19E-8242C4BEC3D6}" type="pres">
      <dgm:prSet presAssocID="{17196176-C6DD-418E-810B-A53DBCD33617}" presName="sp" presStyleCnt="0"/>
      <dgm:spPr/>
      <dgm:t>
        <a:bodyPr/>
        <a:lstStyle/>
        <a:p>
          <a:endParaRPr lang="en-US"/>
        </a:p>
      </dgm:t>
    </dgm:pt>
    <dgm:pt modelId="{1E35CA61-9A5D-4822-8019-43B428867553}" type="pres">
      <dgm:prSet presAssocID="{C2E63EE3-7793-41CD-9D1D-97A426CF720E}" presName="linNode" presStyleCnt="0"/>
      <dgm:spPr/>
      <dgm:t>
        <a:bodyPr/>
        <a:lstStyle/>
        <a:p>
          <a:endParaRPr lang="en-US"/>
        </a:p>
      </dgm:t>
    </dgm:pt>
    <dgm:pt modelId="{82621670-B179-49A8-9D42-7CD65F7ED057}" type="pres">
      <dgm:prSet presAssocID="{C2E63EE3-7793-41CD-9D1D-97A426CF720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F6A84C-4D9D-41BF-AB6C-1BF822CF756B}" type="pres">
      <dgm:prSet presAssocID="{C2E63EE3-7793-41CD-9D1D-97A426CF720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BBF8EC-CFAA-4FFC-A563-0F9228F187D6}" type="presOf" srcId="{3F4C7D88-BC2A-4136-9C51-1B1FD68A21A1}" destId="{A0F6A84C-4D9D-41BF-AB6C-1BF822CF756B}" srcOrd="0" destOrd="2" presId="urn:microsoft.com/office/officeart/2005/8/layout/vList5"/>
    <dgm:cxn modelId="{6E2DA9A7-1A50-493B-889F-B40768283B51}" srcId="{515857DD-5FF9-4987-9300-42D69EF9A6DF}" destId="{E5091504-1BE0-4747-A37D-DEF594042300}" srcOrd="0" destOrd="0" parTransId="{85B7AB06-5CD4-4468-A211-E152E895037D}" sibTransId="{C12351E8-2793-43C0-BDD1-FE3CFD9BCF4C}"/>
    <dgm:cxn modelId="{530D7A5A-DAE1-4B6A-A745-BD6520AB3E44}" srcId="{D10AB9DA-B3C7-4BD6-9039-B0A69AE72D90}" destId="{C2E63EE3-7793-41CD-9D1D-97A426CF720E}" srcOrd="1" destOrd="0" parTransId="{F69933D7-CD70-499F-B661-E616883C5220}" sibTransId="{D273FA7F-2F97-4477-A2C0-9E069C4B8C04}"/>
    <dgm:cxn modelId="{1115A42B-37EE-478C-A360-7E7B849611E7}" type="presOf" srcId="{62BC9684-108B-4891-AE50-C30CE58F345C}" destId="{BA8D83EE-5CC2-46BC-9373-B4CA568FDFBF}" srcOrd="0" destOrd="0" presId="urn:microsoft.com/office/officeart/2005/8/layout/vList5"/>
    <dgm:cxn modelId="{E3797059-1E83-4D9A-AE29-40EF9D65EA0E}" type="presOf" srcId="{29C39A44-3E87-47C4-AC3F-572605589A83}" destId="{C4BA651E-35BB-472A-BE61-C6FD145694A3}" srcOrd="0" destOrd="4" presId="urn:microsoft.com/office/officeart/2005/8/layout/vList5"/>
    <dgm:cxn modelId="{FDF56FF6-FF43-43CD-BD6E-78D4790C5578}" srcId="{D22AC7A5-6695-41F6-91B6-F6DEF24149FC}" destId="{95EBB9C0-29A0-44E1-943F-CB06D08D6C0B}" srcOrd="0" destOrd="0" parTransId="{6056DFB2-B2BD-45E2-8508-6329BE48E862}" sibTransId="{143D387C-7F53-43B2-99EE-1893F2043FAA}"/>
    <dgm:cxn modelId="{6674B80D-6433-4CD1-A40D-6B55B92472C5}" srcId="{D22AC7A5-6695-41F6-91B6-F6DEF24149FC}" destId="{3F4C7D88-BC2A-4136-9C51-1B1FD68A21A1}" srcOrd="1" destOrd="0" parTransId="{A2737612-A0B8-4FC6-8E2E-D9A8D045DD8C}" sibTransId="{BA5BBDE1-A794-463D-A5B2-7247694A086E}"/>
    <dgm:cxn modelId="{63FE4132-FCC4-4E58-80F1-99D8DFA5EF79}" type="presOf" srcId="{B31E388A-FA4A-4823-B583-BA992095135D}" destId="{C4BA651E-35BB-472A-BE61-C6FD145694A3}" srcOrd="0" destOrd="3" presId="urn:microsoft.com/office/officeart/2005/8/layout/vList5"/>
    <dgm:cxn modelId="{377B8091-B3B9-4F1E-80CA-CF29EB51B687}" srcId="{62BC9684-108B-4891-AE50-C30CE58F345C}" destId="{515857DD-5FF9-4987-9300-42D69EF9A6DF}" srcOrd="1" destOrd="0" parTransId="{EAEFE5B2-EB6C-426A-9542-203E6EE814D8}" sibTransId="{556FDE7D-6546-4F94-B51A-631F7E594970}"/>
    <dgm:cxn modelId="{B3630C46-0FE2-4AD9-B54C-698B8AE7F084}" type="presOf" srcId="{650F5072-2C36-48B7-8C00-3BAA539345D5}" destId="{A0F6A84C-4D9D-41BF-AB6C-1BF822CF756B}" srcOrd="0" destOrd="3" presId="urn:microsoft.com/office/officeart/2005/8/layout/vList5"/>
    <dgm:cxn modelId="{F91B1E44-822A-448E-A5BC-EAEE5B67810C}" type="presOf" srcId="{C2E63EE3-7793-41CD-9D1D-97A426CF720E}" destId="{82621670-B179-49A8-9D42-7CD65F7ED057}" srcOrd="0" destOrd="0" presId="urn:microsoft.com/office/officeart/2005/8/layout/vList5"/>
    <dgm:cxn modelId="{4434AD5E-4C55-4CFF-AFC1-A79B2013721F}" type="presOf" srcId="{95EBB9C0-29A0-44E1-943F-CB06D08D6C0B}" destId="{A0F6A84C-4D9D-41BF-AB6C-1BF822CF756B}" srcOrd="0" destOrd="1" presId="urn:microsoft.com/office/officeart/2005/8/layout/vList5"/>
    <dgm:cxn modelId="{42A4E44D-6994-4997-AC2D-64328AEA3D30}" srcId="{D22AC7A5-6695-41F6-91B6-F6DEF24149FC}" destId="{650F5072-2C36-48B7-8C00-3BAA539345D5}" srcOrd="2" destOrd="0" parTransId="{6A3C7DB6-3A9C-4BB0-97DC-041B3C62893B}" sibTransId="{4660D737-D73B-4759-85F4-5D0AD469CF8A}"/>
    <dgm:cxn modelId="{C8A16911-38E6-434D-8C0A-C29EC02E5223}" type="presOf" srcId="{D10AB9DA-B3C7-4BD6-9039-B0A69AE72D90}" destId="{3A4E2720-DED8-4CB4-A939-B94603E1D75C}" srcOrd="0" destOrd="0" presId="urn:microsoft.com/office/officeart/2005/8/layout/vList5"/>
    <dgm:cxn modelId="{60787202-D5CF-4776-85A1-CDBA52A36570}" srcId="{515857DD-5FF9-4987-9300-42D69EF9A6DF}" destId="{29C39A44-3E87-47C4-AC3F-572605589A83}" srcOrd="2" destOrd="0" parTransId="{E0A9FAA7-1E6A-4462-A657-93C541E98A0D}" sibTransId="{AAD510AE-5940-49BE-958A-ED5DE931DE3C}"/>
    <dgm:cxn modelId="{695D3138-AE4E-4270-85FC-CA1FA67E05BC}" type="presOf" srcId="{D22AC7A5-6695-41F6-91B6-F6DEF24149FC}" destId="{A0F6A84C-4D9D-41BF-AB6C-1BF822CF756B}" srcOrd="0" destOrd="0" presId="urn:microsoft.com/office/officeart/2005/8/layout/vList5"/>
    <dgm:cxn modelId="{B4C1E36F-16B6-4197-ADF9-AEE207BBFC2D}" srcId="{515857DD-5FF9-4987-9300-42D69EF9A6DF}" destId="{B31E388A-FA4A-4823-B583-BA992095135D}" srcOrd="1" destOrd="0" parTransId="{0E817FE4-5A31-4403-A66B-82815C85DF61}" sibTransId="{02176016-44CC-42BB-B10F-9AECC7E065EC}"/>
    <dgm:cxn modelId="{617CFE84-8601-4DEA-A533-FFEA7819AC8E}" type="presOf" srcId="{E5091504-1BE0-4747-A37D-DEF594042300}" destId="{C4BA651E-35BB-472A-BE61-C6FD145694A3}" srcOrd="0" destOrd="2" presId="urn:microsoft.com/office/officeart/2005/8/layout/vList5"/>
    <dgm:cxn modelId="{0591E34C-BA77-4B9C-82D6-0B35854365BA}" srcId="{D10AB9DA-B3C7-4BD6-9039-B0A69AE72D90}" destId="{62BC9684-108B-4891-AE50-C30CE58F345C}" srcOrd="0" destOrd="0" parTransId="{9B0D3772-6CA5-48F3-A164-4314C7B20C86}" sibTransId="{17196176-C6DD-418E-810B-A53DBCD33617}"/>
    <dgm:cxn modelId="{8B988CDA-4BCC-4492-ACBC-6281953A2F99}" type="presOf" srcId="{515857DD-5FF9-4987-9300-42D69EF9A6DF}" destId="{C4BA651E-35BB-472A-BE61-C6FD145694A3}" srcOrd="0" destOrd="1" presId="urn:microsoft.com/office/officeart/2005/8/layout/vList5"/>
    <dgm:cxn modelId="{B72E94C3-E49C-4870-AE70-2DD9981E4A15}" srcId="{62BC9684-108B-4891-AE50-C30CE58F345C}" destId="{D2D9A389-5536-4EBD-9F03-45A3A2219B3D}" srcOrd="0" destOrd="0" parTransId="{401D5B48-D283-4CEB-BE33-774B5CE5C6C7}" sibTransId="{08908BE0-4AD0-4611-B9CE-A4B80010A17F}"/>
    <dgm:cxn modelId="{E00B5DD1-D1DA-46CB-B884-74C3D12FB7AE}" srcId="{C2E63EE3-7793-41CD-9D1D-97A426CF720E}" destId="{D22AC7A5-6695-41F6-91B6-F6DEF24149FC}" srcOrd="0" destOrd="0" parTransId="{2251F619-9CC7-426C-A7BF-54144208F6D8}" sibTransId="{FE2453E5-8C15-4955-A06A-8F3A968FEF42}"/>
    <dgm:cxn modelId="{6696DC01-67F7-4A16-8BFC-E2A7295E5042}" type="presOf" srcId="{D2D9A389-5536-4EBD-9F03-45A3A2219B3D}" destId="{C4BA651E-35BB-472A-BE61-C6FD145694A3}" srcOrd="0" destOrd="0" presId="urn:microsoft.com/office/officeart/2005/8/layout/vList5"/>
    <dgm:cxn modelId="{708A0CA0-18CF-4E3F-A77B-B18DD88DA220}" type="presParOf" srcId="{3A4E2720-DED8-4CB4-A939-B94603E1D75C}" destId="{4D79FDB4-5ACB-4BB0-A562-82F514FAC067}" srcOrd="0" destOrd="0" presId="urn:microsoft.com/office/officeart/2005/8/layout/vList5"/>
    <dgm:cxn modelId="{9D6C3803-12D8-4256-A991-108E01FE9FE3}" type="presParOf" srcId="{4D79FDB4-5ACB-4BB0-A562-82F514FAC067}" destId="{BA8D83EE-5CC2-46BC-9373-B4CA568FDFBF}" srcOrd="0" destOrd="0" presId="urn:microsoft.com/office/officeart/2005/8/layout/vList5"/>
    <dgm:cxn modelId="{458B29C9-4698-44AC-8333-9438165CBFAB}" type="presParOf" srcId="{4D79FDB4-5ACB-4BB0-A562-82F514FAC067}" destId="{C4BA651E-35BB-472A-BE61-C6FD145694A3}" srcOrd="1" destOrd="0" presId="urn:microsoft.com/office/officeart/2005/8/layout/vList5"/>
    <dgm:cxn modelId="{3B3C15EE-E6A0-4297-8113-830319109846}" type="presParOf" srcId="{3A4E2720-DED8-4CB4-A939-B94603E1D75C}" destId="{EC9C1850-1A90-436D-A19E-8242C4BEC3D6}" srcOrd="1" destOrd="0" presId="urn:microsoft.com/office/officeart/2005/8/layout/vList5"/>
    <dgm:cxn modelId="{64BD0745-31D9-4958-BDAF-3D3B2CC1FDFA}" type="presParOf" srcId="{3A4E2720-DED8-4CB4-A939-B94603E1D75C}" destId="{1E35CA61-9A5D-4822-8019-43B428867553}" srcOrd="2" destOrd="0" presId="urn:microsoft.com/office/officeart/2005/8/layout/vList5"/>
    <dgm:cxn modelId="{99344343-A3D7-4FFC-A2A0-8CBE6378AEC7}" type="presParOf" srcId="{1E35CA61-9A5D-4822-8019-43B428867553}" destId="{82621670-B179-49A8-9D42-7CD65F7ED057}" srcOrd="0" destOrd="0" presId="urn:microsoft.com/office/officeart/2005/8/layout/vList5"/>
    <dgm:cxn modelId="{CE16837B-3581-4CBB-BDB9-3EB5AD5BBB73}" type="presParOf" srcId="{1E35CA61-9A5D-4822-8019-43B428867553}" destId="{A0F6A84C-4D9D-41BF-AB6C-1BF822CF756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FCA5D5-1581-45CE-A0FE-030BFC65DB16}" type="doc">
      <dgm:prSet loTypeId="urn:microsoft.com/office/officeart/2008/layout/LinedList" loCatId="hierarchy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4C99BF2-99DD-4FB6-9F51-CEAF25A33CA7}">
      <dgm:prSet phldrT="[Text]"/>
      <dgm:spPr/>
      <dgm:t>
        <a:bodyPr anchor="ctr"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HIP 2.0    will be sustainable &amp; will not increase taxes for Hoosiers</a:t>
          </a:r>
          <a:endParaRPr lang="en-US" b="1" dirty="0">
            <a:latin typeface="Georgia" panose="02040502050405020303" pitchFamily="18" charset="0"/>
          </a:endParaRPr>
        </a:p>
      </dgm:t>
    </dgm:pt>
    <dgm:pt modelId="{0A4E97D2-1F27-4D53-989B-22E8AA05A3D2}" type="parTrans" cxnId="{706A0D8A-A649-4C0B-9A81-90DFABCF4680}">
      <dgm:prSet/>
      <dgm:spPr/>
      <dgm:t>
        <a:bodyPr/>
        <a:lstStyle/>
        <a:p>
          <a:endParaRPr lang="en-US"/>
        </a:p>
      </dgm:t>
    </dgm:pt>
    <dgm:pt modelId="{9C9210F5-E0CE-4E0D-ADB5-5431A4541DE6}" type="sibTrans" cxnId="{706A0D8A-A649-4C0B-9A81-90DFABCF4680}">
      <dgm:prSet/>
      <dgm:spPr/>
      <dgm:t>
        <a:bodyPr/>
        <a:lstStyle/>
        <a:p>
          <a:endParaRPr lang="en-US"/>
        </a:p>
      </dgm:t>
    </dgm:pt>
    <dgm:pt modelId="{54C107DB-B91C-4746-86BB-6D3DF9C41C39}">
      <dgm:prSet phldrT="[Text]"/>
      <dgm:spPr/>
      <dgm:t>
        <a:bodyPr anchor="ctr"/>
        <a:lstStyle/>
        <a:p>
          <a:r>
            <a:rPr lang="en-US" dirty="0" smtClean="0">
              <a:latin typeface="Trebuchet MS" panose="020B0603020202020204" pitchFamily="34" charset="0"/>
            </a:rPr>
            <a:t>HIP 2.0 will continue to utilize HIP Trust Fund dollars</a:t>
          </a:r>
          <a:endParaRPr lang="en-US" dirty="0">
            <a:latin typeface="Trebuchet MS" panose="020B0603020202020204" pitchFamily="34" charset="0"/>
          </a:endParaRPr>
        </a:p>
      </dgm:t>
    </dgm:pt>
    <dgm:pt modelId="{9EFE133E-3F9D-487D-A7CE-38365B1EB6E1}" type="parTrans" cxnId="{B61FD2A1-7F68-4124-9BE4-59152D1EBED0}">
      <dgm:prSet/>
      <dgm:spPr/>
      <dgm:t>
        <a:bodyPr/>
        <a:lstStyle/>
        <a:p>
          <a:endParaRPr lang="en-US"/>
        </a:p>
      </dgm:t>
    </dgm:pt>
    <dgm:pt modelId="{8623FA55-0467-48B2-85BE-BBF466A6CF96}" type="sibTrans" cxnId="{B61FD2A1-7F68-4124-9BE4-59152D1EBED0}">
      <dgm:prSet/>
      <dgm:spPr/>
      <dgm:t>
        <a:bodyPr/>
        <a:lstStyle/>
        <a:p>
          <a:endParaRPr lang="en-US"/>
        </a:p>
      </dgm:t>
    </dgm:pt>
    <dgm:pt modelId="{2681840A-8CDF-4115-9C30-53AE0AEB6B25}">
      <dgm:prSet phldrT="[Text]"/>
      <dgm:spPr/>
      <dgm:t>
        <a:bodyPr anchor="ctr"/>
        <a:lstStyle/>
        <a:p>
          <a:r>
            <a:rPr lang="en-US" dirty="0" smtClean="0">
              <a:latin typeface="Trebuchet MS" panose="020B0603020202020204" pitchFamily="34" charset="0"/>
            </a:rPr>
            <a:t>Waiver specifies HIP 2.0 continuity requires:</a:t>
          </a:r>
        </a:p>
        <a:p>
          <a:r>
            <a:rPr lang="en-US" dirty="0" smtClean="0">
              <a:latin typeface="Trebuchet MS" panose="020B0603020202020204" pitchFamily="34" charset="0"/>
            </a:rPr>
            <a:t>-Enhanced federal funding  </a:t>
          </a:r>
        </a:p>
        <a:p>
          <a:r>
            <a:rPr lang="en-US" dirty="0" smtClean="0">
              <a:latin typeface="Trebuchet MS" panose="020B0603020202020204" pitchFamily="34" charset="0"/>
            </a:rPr>
            <a:t>-Hospital assessment program approval</a:t>
          </a:r>
          <a:endParaRPr lang="en-US" dirty="0">
            <a:latin typeface="Trebuchet MS" panose="020B0603020202020204" pitchFamily="34" charset="0"/>
          </a:endParaRPr>
        </a:p>
      </dgm:t>
    </dgm:pt>
    <dgm:pt modelId="{756D2950-252C-428E-8339-149A766B98C5}" type="parTrans" cxnId="{23686AD0-C123-411B-95DE-A453BA873625}">
      <dgm:prSet/>
      <dgm:spPr/>
      <dgm:t>
        <a:bodyPr/>
        <a:lstStyle/>
        <a:p>
          <a:endParaRPr lang="en-US"/>
        </a:p>
      </dgm:t>
    </dgm:pt>
    <dgm:pt modelId="{836D6AE2-EEE9-4E12-B082-FFAC2D6F0892}" type="sibTrans" cxnId="{23686AD0-C123-411B-95DE-A453BA873625}">
      <dgm:prSet/>
      <dgm:spPr/>
      <dgm:t>
        <a:bodyPr/>
        <a:lstStyle/>
        <a:p>
          <a:endParaRPr lang="en-US"/>
        </a:p>
      </dgm:t>
    </dgm:pt>
    <dgm:pt modelId="{CAF82EFC-4611-41A0-9309-AE02BDB58B6B}">
      <dgm:prSet phldrT="[Text]"/>
      <dgm:spPr/>
      <dgm:t>
        <a:bodyPr anchor="ctr"/>
        <a:lstStyle/>
        <a:p>
          <a:r>
            <a:rPr lang="en-US" dirty="0" smtClean="0">
              <a:latin typeface="Trebuchet MS" panose="020B0603020202020204" pitchFamily="34" charset="0"/>
            </a:rPr>
            <a:t>Indiana hospitals will help support costs to expand HIP 2.0 starting in 2017</a:t>
          </a:r>
          <a:endParaRPr lang="en-US" dirty="0">
            <a:latin typeface="Trebuchet MS" panose="020B0603020202020204" pitchFamily="34" charset="0"/>
          </a:endParaRPr>
        </a:p>
      </dgm:t>
    </dgm:pt>
    <dgm:pt modelId="{3A523F7B-0417-451A-BCB4-CB08A90C5E24}" type="parTrans" cxnId="{9FE3C255-B479-42F6-9E1F-001F1C94BC44}">
      <dgm:prSet/>
      <dgm:spPr/>
      <dgm:t>
        <a:bodyPr/>
        <a:lstStyle/>
        <a:p>
          <a:endParaRPr lang="en-US"/>
        </a:p>
      </dgm:t>
    </dgm:pt>
    <dgm:pt modelId="{C3826D9F-AFBE-4B7A-9181-2EF5D4024739}" type="sibTrans" cxnId="{9FE3C255-B479-42F6-9E1F-001F1C94BC44}">
      <dgm:prSet/>
      <dgm:spPr/>
      <dgm:t>
        <a:bodyPr/>
        <a:lstStyle/>
        <a:p>
          <a:endParaRPr lang="en-US"/>
        </a:p>
      </dgm:t>
    </dgm:pt>
    <dgm:pt modelId="{D8C550A3-01CC-47CD-BCBC-190D77831BCF}" type="pres">
      <dgm:prSet presAssocID="{50FCA5D5-1581-45CE-A0FE-030BFC65DB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8391BB5-288A-4B5D-91E1-189786EDD9EA}" type="pres">
      <dgm:prSet presAssocID="{E4C99BF2-99DD-4FB6-9F51-CEAF25A33CA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FB604489-EE61-49AA-9231-8D2641C7F924}" type="pres">
      <dgm:prSet presAssocID="{E4C99BF2-99DD-4FB6-9F51-CEAF25A33CA7}" presName="horz1" presStyleCnt="0"/>
      <dgm:spPr/>
      <dgm:t>
        <a:bodyPr/>
        <a:lstStyle/>
        <a:p>
          <a:endParaRPr lang="en-US"/>
        </a:p>
      </dgm:t>
    </dgm:pt>
    <dgm:pt modelId="{D17B5693-5625-4F5B-9E84-FEECD5C7E8D1}" type="pres">
      <dgm:prSet presAssocID="{E4C99BF2-99DD-4FB6-9F51-CEAF25A33CA7}" presName="tx1" presStyleLbl="revTx" presStyleIdx="0" presStyleCnt="4" custScaleX="207017"/>
      <dgm:spPr/>
      <dgm:t>
        <a:bodyPr/>
        <a:lstStyle/>
        <a:p>
          <a:endParaRPr lang="en-US"/>
        </a:p>
      </dgm:t>
    </dgm:pt>
    <dgm:pt modelId="{1B5E4E5F-6163-4EB3-81F8-AE1642211F5D}" type="pres">
      <dgm:prSet presAssocID="{E4C99BF2-99DD-4FB6-9F51-CEAF25A33CA7}" presName="vert1" presStyleCnt="0"/>
      <dgm:spPr/>
      <dgm:t>
        <a:bodyPr/>
        <a:lstStyle/>
        <a:p>
          <a:endParaRPr lang="en-US"/>
        </a:p>
      </dgm:t>
    </dgm:pt>
    <dgm:pt modelId="{255F6F69-8103-4FB0-BC50-CDA0558DACCB}" type="pres">
      <dgm:prSet presAssocID="{54C107DB-B91C-4746-86BB-6D3DF9C41C39}" presName="vertSpace2a" presStyleCnt="0"/>
      <dgm:spPr/>
      <dgm:t>
        <a:bodyPr/>
        <a:lstStyle/>
        <a:p>
          <a:endParaRPr lang="en-US"/>
        </a:p>
      </dgm:t>
    </dgm:pt>
    <dgm:pt modelId="{B71B75B5-1B24-448D-A4C0-1CEFD1FCFEF3}" type="pres">
      <dgm:prSet presAssocID="{54C107DB-B91C-4746-86BB-6D3DF9C41C39}" presName="horz2" presStyleCnt="0"/>
      <dgm:spPr/>
      <dgm:t>
        <a:bodyPr/>
        <a:lstStyle/>
        <a:p>
          <a:endParaRPr lang="en-US"/>
        </a:p>
      </dgm:t>
    </dgm:pt>
    <dgm:pt modelId="{510CBDEE-DDDF-4E7F-A88D-DF94FD14B4E5}" type="pres">
      <dgm:prSet presAssocID="{54C107DB-B91C-4746-86BB-6D3DF9C41C39}" presName="horzSpace2" presStyleCnt="0"/>
      <dgm:spPr/>
      <dgm:t>
        <a:bodyPr/>
        <a:lstStyle/>
        <a:p>
          <a:endParaRPr lang="en-US"/>
        </a:p>
      </dgm:t>
    </dgm:pt>
    <dgm:pt modelId="{36BE7126-9167-48C2-9B88-543F318C7CA6}" type="pres">
      <dgm:prSet presAssocID="{54C107DB-B91C-4746-86BB-6D3DF9C41C39}" presName="tx2" presStyleLbl="revTx" presStyleIdx="1" presStyleCnt="4"/>
      <dgm:spPr/>
      <dgm:t>
        <a:bodyPr/>
        <a:lstStyle/>
        <a:p>
          <a:endParaRPr lang="en-US"/>
        </a:p>
      </dgm:t>
    </dgm:pt>
    <dgm:pt modelId="{71945257-55A2-4334-B3B3-4C8E6537DFBC}" type="pres">
      <dgm:prSet presAssocID="{54C107DB-B91C-4746-86BB-6D3DF9C41C39}" presName="vert2" presStyleCnt="0"/>
      <dgm:spPr/>
      <dgm:t>
        <a:bodyPr/>
        <a:lstStyle/>
        <a:p>
          <a:endParaRPr lang="en-US"/>
        </a:p>
      </dgm:t>
    </dgm:pt>
    <dgm:pt modelId="{56F22A1D-92C2-464D-A03B-9B1A9216033A}" type="pres">
      <dgm:prSet presAssocID="{54C107DB-B91C-4746-86BB-6D3DF9C41C39}" presName="thinLine2b" presStyleLbl="callout" presStyleIdx="0" presStyleCnt="3"/>
      <dgm:spPr/>
      <dgm:t>
        <a:bodyPr/>
        <a:lstStyle/>
        <a:p>
          <a:endParaRPr lang="en-US"/>
        </a:p>
      </dgm:t>
    </dgm:pt>
    <dgm:pt modelId="{BE015E3A-74C2-4A8D-B90A-CB631394DDFD}" type="pres">
      <dgm:prSet presAssocID="{54C107DB-B91C-4746-86BB-6D3DF9C41C39}" presName="vertSpace2b" presStyleCnt="0"/>
      <dgm:spPr/>
      <dgm:t>
        <a:bodyPr/>
        <a:lstStyle/>
        <a:p>
          <a:endParaRPr lang="en-US"/>
        </a:p>
      </dgm:t>
    </dgm:pt>
    <dgm:pt modelId="{00DEF240-2C76-411A-8F1A-C61BB3273245}" type="pres">
      <dgm:prSet presAssocID="{CAF82EFC-4611-41A0-9309-AE02BDB58B6B}" presName="horz2" presStyleCnt="0"/>
      <dgm:spPr/>
      <dgm:t>
        <a:bodyPr/>
        <a:lstStyle/>
        <a:p>
          <a:endParaRPr lang="en-US"/>
        </a:p>
      </dgm:t>
    </dgm:pt>
    <dgm:pt modelId="{49A48D97-E07E-4390-B0E9-80F131F6E03E}" type="pres">
      <dgm:prSet presAssocID="{CAF82EFC-4611-41A0-9309-AE02BDB58B6B}" presName="horzSpace2" presStyleCnt="0"/>
      <dgm:spPr/>
      <dgm:t>
        <a:bodyPr/>
        <a:lstStyle/>
        <a:p>
          <a:endParaRPr lang="en-US"/>
        </a:p>
      </dgm:t>
    </dgm:pt>
    <dgm:pt modelId="{50810778-0FCC-4C88-8E96-A74CD8B95743}" type="pres">
      <dgm:prSet presAssocID="{CAF82EFC-4611-41A0-9309-AE02BDB58B6B}" presName="tx2" presStyleLbl="revTx" presStyleIdx="2" presStyleCnt="4"/>
      <dgm:spPr/>
      <dgm:t>
        <a:bodyPr/>
        <a:lstStyle/>
        <a:p>
          <a:endParaRPr lang="en-US"/>
        </a:p>
      </dgm:t>
    </dgm:pt>
    <dgm:pt modelId="{42F10E00-F97A-4A24-9CA9-4FC95961EE04}" type="pres">
      <dgm:prSet presAssocID="{CAF82EFC-4611-41A0-9309-AE02BDB58B6B}" presName="vert2" presStyleCnt="0"/>
      <dgm:spPr/>
      <dgm:t>
        <a:bodyPr/>
        <a:lstStyle/>
        <a:p>
          <a:endParaRPr lang="en-US"/>
        </a:p>
      </dgm:t>
    </dgm:pt>
    <dgm:pt modelId="{68A055BA-B43B-4AB9-AB5A-E3925C16A4AF}" type="pres">
      <dgm:prSet presAssocID="{CAF82EFC-4611-41A0-9309-AE02BDB58B6B}" presName="thinLine2b" presStyleLbl="callout" presStyleIdx="1" presStyleCnt="3"/>
      <dgm:spPr/>
      <dgm:t>
        <a:bodyPr/>
        <a:lstStyle/>
        <a:p>
          <a:endParaRPr lang="en-US"/>
        </a:p>
      </dgm:t>
    </dgm:pt>
    <dgm:pt modelId="{5178A140-B8F4-42CC-941B-85ADA3325D9E}" type="pres">
      <dgm:prSet presAssocID="{CAF82EFC-4611-41A0-9309-AE02BDB58B6B}" presName="vertSpace2b" presStyleCnt="0"/>
      <dgm:spPr/>
      <dgm:t>
        <a:bodyPr/>
        <a:lstStyle/>
        <a:p>
          <a:endParaRPr lang="en-US"/>
        </a:p>
      </dgm:t>
    </dgm:pt>
    <dgm:pt modelId="{D19E4AE1-76E3-4FC0-BB50-D7E6078F6DBE}" type="pres">
      <dgm:prSet presAssocID="{2681840A-8CDF-4115-9C30-53AE0AEB6B25}" presName="horz2" presStyleCnt="0"/>
      <dgm:spPr/>
      <dgm:t>
        <a:bodyPr/>
        <a:lstStyle/>
        <a:p>
          <a:endParaRPr lang="en-US"/>
        </a:p>
      </dgm:t>
    </dgm:pt>
    <dgm:pt modelId="{8841B1FD-8D6F-4593-BB9C-1F9755791569}" type="pres">
      <dgm:prSet presAssocID="{2681840A-8CDF-4115-9C30-53AE0AEB6B25}" presName="horzSpace2" presStyleCnt="0"/>
      <dgm:spPr/>
      <dgm:t>
        <a:bodyPr/>
        <a:lstStyle/>
        <a:p>
          <a:endParaRPr lang="en-US"/>
        </a:p>
      </dgm:t>
    </dgm:pt>
    <dgm:pt modelId="{48612C0D-1ACD-4D39-A6BA-A6545EF537BB}" type="pres">
      <dgm:prSet presAssocID="{2681840A-8CDF-4115-9C30-53AE0AEB6B25}" presName="tx2" presStyleLbl="revTx" presStyleIdx="3" presStyleCnt="4"/>
      <dgm:spPr/>
      <dgm:t>
        <a:bodyPr/>
        <a:lstStyle/>
        <a:p>
          <a:endParaRPr lang="en-US"/>
        </a:p>
      </dgm:t>
    </dgm:pt>
    <dgm:pt modelId="{210DDA1B-1574-4600-9AE0-39E065A973DA}" type="pres">
      <dgm:prSet presAssocID="{2681840A-8CDF-4115-9C30-53AE0AEB6B25}" presName="vert2" presStyleCnt="0"/>
      <dgm:spPr/>
      <dgm:t>
        <a:bodyPr/>
        <a:lstStyle/>
        <a:p>
          <a:endParaRPr lang="en-US"/>
        </a:p>
      </dgm:t>
    </dgm:pt>
    <dgm:pt modelId="{C113943A-9CB0-4C09-9AA1-D00F47A0B10D}" type="pres">
      <dgm:prSet presAssocID="{2681840A-8CDF-4115-9C30-53AE0AEB6B25}" presName="thinLine2b" presStyleLbl="callout" presStyleIdx="2" presStyleCnt="3"/>
      <dgm:spPr/>
      <dgm:t>
        <a:bodyPr/>
        <a:lstStyle/>
        <a:p>
          <a:endParaRPr lang="en-US"/>
        </a:p>
      </dgm:t>
    </dgm:pt>
    <dgm:pt modelId="{A54CFA7A-F38C-4578-9984-E2350615B6FD}" type="pres">
      <dgm:prSet presAssocID="{2681840A-8CDF-4115-9C30-53AE0AEB6B25}" presName="vertSpace2b" presStyleCnt="0"/>
      <dgm:spPr/>
      <dgm:t>
        <a:bodyPr/>
        <a:lstStyle/>
        <a:p>
          <a:endParaRPr lang="en-US"/>
        </a:p>
      </dgm:t>
    </dgm:pt>
  </dgm:ptLst>
  <dgm:cxnLst>
    <dgm:cxn modelId="{B61FD2A1-7F68-4124-9BE4-59152D1EBED0}" srcId="{E4C99BF2-99DD-4FB6-9F51-CEAF25A33CA7}" destId="{54C107DB-B91C-4746-86BB-6D3DF9C41C39}" srcOrd="0" destOrd="0" parTransId="{9EFE133E-3F9D-487D-A7CE-38365B1EB6E1}" sibTransId="{8623FA55-0467-48B2-85BE-BBF466A6CF96}"/>
    <dgm:cxn modelId="{FE7147B1-7F39-48CD-B542-D60D873A285B}" type="presOf" srcId="{50FCA5D5-1581-45CE-A0FE-030BFC65DB16}" destId="{D8C550A3-01CC-47CD-BCBC-190D77831BCF}" srcOrd="0" destOrd="0" presId="urn:microsoft.com/office/officeart/2008/layout/LinedList"/>
    <dgm:cxn modelId="{23686AD0-C123-411B-95DE-A453BA873625}" srcId="{E4C99BF2-99DD-4FB6-9F51-CEAF25A33CA7}" destId="{2681840A-8CDF-4115-9C30-53AE0AEB6B25}" srcOrd="2" destOrd="0" parTransId="{756D2950-252C-428E-8339-149A766B98C5}" sibTransId="{836D6AE2-EEE9-4E12-B082-FFAC2D6F0892}"/>
    <dgm:cxn modelId="{D50294EB-5A4A-4496-808B-B6AEC49F03F3}" type="presOf" srcId="{2681840A-8CDF-4115-9C30-53AE0AEB6B25}" destId="{48612C0D-1ACD-4D39-A6BA-A6545EF537BB}" srcOrd="0" destOrd="0" presId="urn:microsoft.com/office/officeart/2008/layout/LinedList"/>
    <dgm:cxn modelId="{148BD8D8-D45B-4493-98FE-B7FEBE6587C2}" type="presOf" srcId="{E4C99BF2-99DD-4FB6-9F51-CEAF25A33CA7}" destId="{D17B5693-5625-4F5B-9E84-FEECD5C7E8D1}" srcOrd="0" destOrd="0" presId="urn:microsoft.com/office/officeart/2008/layout/LinedList"/>
    <dgm:cxn modelId="{9FE3C255-B479-42F6-9E1F-001F1C94BC44}" srcId="{E4C99BF2-99DD-4FB6-9F51-CEAF25A33CA7}" destId="{CAF82EFC-4611-41A0-9309-AE02BDB58B6B}" srcOrd="1" destOrd="0" parTransId="{3A523F7B-0417-451A-BCB4-CB08A90C5E24}" sibTransId="{C3826D9F-AFBE-4B7A-9181-2EF5D4024739}"/>
    <dgm:cxn modelId="{1D971379-AA76-41E6-9C77-D69FFFC3D377}" type="presOf" srcId="{54C107DB-B91C-4746-86BB-6D3DF9C41C39}" destId="{36BE7126-9167-48C2-9B88-543F318C7CA6}" srcOrd="0" destOrd="0" presId="urn:microsoft.com/office/officeart/2008/layout/LinedList"/>
    <dgm:cxn modelId="{706A0D8A-A649-4C0B-9A81-90DFABCF4680}" srcId="{50FCA5D5-1581-45CE-A0FE-030BFC65DB16}" destId="{E4C99BF2-99DD-4FB6-9F51-CEAF25A33CA7}" srcOrd="0" destOrd="0" parTransId="{0A4E97D2-1F27-4D53-989B-22E8AA05A3D2}" sibTransId="{9C9210F5-E0CE-4E0D-ADB5-5431A4541DE6}"/>
    <dgm:cxn modelId="{6E7A91C3-3DB1-4F74-AF45-575E9C697822}" type="presOf" srcId="{CAF82EFC-4611-41A0-9309-AE02BDB58B6B}" destId="{50810778-0FCC-4C88-8E96-A74CD8B95743}" srcOrd="0" destOrd="0" presId="urn:microsoft.com/office/officeart/2008/layout/LinedList"/>
    <dgm:cxn modelId="{FD26389E-1C66-4DDC-ABC4-E52CD94436A5}" type="presParOf" srcId="{D8C550A3-01CC-47CD-BCBC-190D77831BCF}" destId="{48391BB5-288A-4B5D-91E1-189786EDD9EA}" srcOrd="0" destOrd="0" presId="urn:microsoft.com/office/officeart/2008/layout/LinedList"/>
    <dgm:cxn modelId="{C40F8F06-7157-416F-B822-034D6E171060}" type="presParOf" srcId="{D8C550A3-01CC-47CD-BCBC-190D77831BCF}" destId="{FB604489-EE61-49AA-9231-8D2641C7F924}" srcOrd="1" destOrd="0" presId="urn:microsoft.com/office/officeart/2008/layout/LinedList"/>
    <dgm:cxn modelId="{853FA9B8-72CC-45CF-8866-8DDD44A6D5A5}" type="presParOf" srcId="{FB604489-EE61-49AA-9231-8D2641C7F924}" destId="{D17B5693-5625-4F5B-9E84-FEECD5C7E8D1}" srcOrd="0" destOrd="0" presId="urn:microsoft.com/office/officeart/2008/layout/LinedList"/>
    <dgm:cxn modelId="{6C12E217-61E1-4133-84E5-100FF52528FC}" type="presParOf" srcId="{FB604489-EE61-49AA-9231-8D2641C7F924}" destId="{1B5E4E5F-6163-4EB3-81F8-AE1642211F5D}" srcOrd="1" destOrd="0" presId="urn:microsoft.com/office/officeart/2008/layout/LinedList"/>
    <dgm:cxn modelId="{84C4F41C-B0B5-4F60-B201-CF85501F4864}" type="presParOf" srcId="{1B5E4E5F-6163-4EB3-81F8-AE1642211F5D}" destId="{255F6F69-8103-4FB0-BC50-CDA0558DACCB}" srcOrd="0" destOrd="0" presId="urn:microsoft.com/office/officeart/2008/layout/LinedList"/>
    <dgm:cxn modelId="{7C33178A-B0CD-418B-B61D-15DD748BFEAE}" type="presParOf" srcId="{1B5E4E5F-6163-4EB3-81F8-AE1642211F5D}" destId="{B71B75B5-1B24-448D-A4C0-1CEFD1FCFEF3}" srcOrd="1" destOrd="0" presId="urn:microsoft.com/office/officeart/2008/layout/LinedList"/>
    <dgm:cxn modelId="{A13314C9-705B-4A41-9C3D-FED913B99FA9}" type="presParOf" srcId="{B71B75B5-1B24-448D-A4C0-1CEFD1FCFEF3}" destId="{510CBDEE-DDDF-4E7F-A88D-DF94FD14B4E5}" srcOrd="0" destOrd="0" presId="urn:microsoft.com/office/officeart/2008/layout/LinedList"/>
    <dgm:cxn modelId="{DE731751-BA81-4739-87D3-C38AD64CACA2}" type="presParOf" srcId="{B71B75B5-1B24-448D-A4C0-1CEFD1FCFEF3}" destId="{36BE7126-9167-48C2-9B88-543F318C7CA6}" srcOrd="1" destOrd="0" presId="urn:microsoft.com/office/officeart/2008/layout/LinedList"/>
    <dgm:cxn modelId="{83B08C78-D896-4A6E-A784-EBEFFD4A5CCA}" type="presParOf" srcId="{B71B75B5-1B24-448D-A4C0-1CEFD1FCFEF3}" destId="{71945257-55A2-4334-B3B3-4C8E6537DFBC}" srcOrd="2" destOrd="0" presId="urn:microsoft.com/office/officeart/2008/layout/LinedList"/>
    <dgm:cxn modelId="{70126517-0FB2-4696-AFD8-AA2B13698DFE}" type="presParOf" srcId="{1B5E4E5F-6163-4EB3-81F8-AE1642211F5D}" destId="{56F22A1D-92C2-464D-A03B-9B1A9216033A}" srcOrd="2" destOrd="0" presId="urn:microsoft.com/office/officeart/2008/layout/LinedList"/>
    <dgm:cxn modelId="{C61B9907-343A-49E4-A419-ED8EB66C85FA}" type="presParOf" srcId="{1B5E4E5F-6163-4EB3-81F8-AE1642211F5D}" destId="{BE015E3A-74C2-4A8D-B90A-CB631394DDFD}" srcOrd="3" destOrd="0" presId="urn:microsoft.com/office/officeart/2008/layout/LinedList"/>
    <dgm:cxn modelId="{54E1D62E-6AA9-4BA1-8695-9944065B342F}" type="presParOf" srcId="{1B5E4E5F-6163-4EB3-81F8-AE1642211F5D}" destId="{00DEF240-2C76-411A-8F1A-C61BB3273245}" srcOrd="4" destOrd="0" presId="urn:microsoft.com/office/officeart/2008/layout/LinedList"/>
    <dgm:cxn modelId="{A67D8A71-5702-44ED-94F4-5E7AD4A80DD1}" type="presParOf" srcId="{00DEF240-2C76-411A-8F1A-C61BB3273245}" destId="{49A48D97-E07E-4390-B0E9-80F131F6E03E}" srcOrd="0" destOrd="0" presId="urn:microsoft.com/office/officeart/2008/layout/LinedList"/>
    <dgm:cxn modelId="{2CB8992F-2C50-4238-BAC4-B6F8AF7E5C6C}" type="presParOf" srcId="{00DEF240-2C76-411A-8F1A-C61BB3273245}" destId="{50810778-0FCC-4C88-8E96-A74CD8B95743}" srcOrd="1" destOrd="0" presId="urn:microsoft.com/office/officeart/2008/layout/LinedList"/>
    <dgm:cxn modelId="{03FE23A5-A61A-4409-A043-953357131A99}" type="presParOf" srcId="{00DEF240-2C76-411A-8F1A-C61BB3273245}" destId="{42F10E00-F97A-4A24-9CA9-4FC95961EE04}" srcOrd="2" destOrd="0" presId="urn:microsoft.com/office/officeart/2008/layout/LinedList"/>
    <dgm:cxn modelId="{BB563503-FC24-4458-98C1-261CC08FDD78}" type="presParOf" srcId="{1B5E4E5F-6163-4EB3-81F8-AE1642211F5D}" destId="{68A055BA-B43B-4AB9-AB5A-E3925C16A4AF}" srcOrd="5" destOrd="0" presId="urn:microsoft.com/office/officeart/2008/layout/LinedList"/>
    <dgm:cxn modelId="{F7A92BD9-BAB4-4F04-8FBB-FFD16AEB37CF}" type="presParOf" srcId="{1B5E4E5F-6163-4EB3-81F8-AE1642211F5D}" destId="{5178A140-B8F4-42CC-941B-85ADA3325D9E}" srcOrd="6" destOrd="0" presId="urn:microsoft.com/office/officeart/2008/layout/LinedList"/>
    <dgm:cxn modelId="{3212AAD4-B4C5-43E0-96C7-422B21A68197}" type="presParOf" srcId="{1B5E4E5F-6163-4EB3-81F8-AE1642211F5D}" destId="{D19E4AE1-76E3-4FC0-BB50-D7E6078F6DBE}" srcOrd="7" destOrd="0" presId="urn:microsoft.com/office/officeart/2008/layout/LinedList"/>
    <dgm:cxn modelId="{8538E355-0B90-4068-93C2-3470AC6D94B0}" type="presParOf" srcId="{D19E4AE1-76E3-4FC0-BB50-D7E6078F6DBE}" destId="{8841B1FD-8D6F-4593-BB9C-1F9755791569}" srcOrd="0" destOrd="0" presId="urn:microsoft.com/office/officeart/2008/layout/LinedList"/>
    <dgm:cxn modelId="{40A3CBA4-C023-45EC-8D54-C200873A0A79}" type="presParOf" srcId="{D19E4AE1-76E3-4FC0-BB50-D7E6078F6DBE}" destId="{48612C0D-1ACD-4D39-A6BA-A6545EF537BB}" srcOrd="1" destOrd="0" presId="urn:microsoft.com/office/officeart/2008/layout/LinedList"/>
    <dgm:cxn modelId="{A202CE02-1F01-4BA3-A75B-7D2254BD0007}" type="presParOf" srcId="{D19E4AE1-76E3-4FC0-BB50-D7E6078F6DBE}" destId="{210DDA1B-1574-4600-9AE0-39E065A973DA}" srcOrd="2" destOrd="0" presId="urn:microsoft.com/office/officeart/2008/layout/LinedList"/>
    <dgm:cxn modelId="{4359E877-ED0C-4436-A768-5A2038A15DE0}" type="presParOf" srcId="{1B5E4E5F-6163-4EB3-81F8-AE1642211F5D}" destId="{C113943A-9CB0-4C09-9AA1-D00F47A0B10D}" srcOrd="8" destOrd="0" presId="urn:microsoft.com/office/officeart/2008/layout/LinedList"/>
    <dgm:cxn modelId="{23117CB6-B63A-4015-BF57-6BD953250207}" type="presParOf" srcId="{1B5E4E5F-6163-4EB3-81F8-AE1642211F5D}" destId="{A54CFA7A-F38C-4578-9984-E2350615B6F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A137C-F450-4E58-8F9F-98AB70D50ED6}">
      <dsp:nvSpPr>
        <dsp:cNvPr id="0" name=""/>
        <dsp:cNvSpPr/>
      </dsp:nvSpPr>
      <dsp:spPr>
        <a:xfrm rot="5400000">
          <a:off x="3734787" y="-72161"/>
          <a:ext cx="3737680" cy="530247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7475" marR="0" lvl="1" indent="-117475" algn="l" defTabSz="91440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Indiana residents ages 19 to 64 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income 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under 138%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of the federal poverty level 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(FPL)</a:t>
          </a: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who are not eligible for Medicare or otherwise eligible for Medicaid</a:t>
          </a:r>
          <a:b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7475" marR="0" lvl="1" indent="-117475" algn="l" defTabSz="91440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Includes Individuals currently enrolled in:</a:t>
          </a:r>
        </a:p>
        <a:p>
          <a:pPr marL="339725" lvl="1" indent="-111125" algn="l" defTabSz="4445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Healthy Indiana Plan (HIP)</a:t>
          </a:r>
        </a:p>
        <a:p>
          <a:pPr marL="339725" lvl="1" indent="-111125" algn="l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Hoosier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Healthwise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(HHW)</a:t>
          </a:r>
        </a:p>
        <a:p>
          <a:pPr marL="574675" lvl="1" indent="-176213" algn="l" defTabSz="4000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Parents and Caretakers (MAGF)</a:t>
          </a:r>
        </a:p>
        <a:p>
          <a:pPr marL="574675" lvl="1" indent="-176213" algn="l" defTabSz="4000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19 and 20 year olds (MAT)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52389" y="892695"/>
        <a:ext cx="5120018" cy="3372764"/>
      </dsp:txXfrm>
    </dsp:sp>
    <dsp:sp modelId="{73E1C513-31D2-43C6-9D45-297C62AB9FBB}">
      <dsp:nvSpPr>
        <dsp:cNvPr id="0" name=""/>
        <dsp:cNvSpPr/>
      </dsp:nvSpPr>
      <dsp:spPr>
        <a:xfrm>
          <a:off x="2839" y="710251"/>
          <a:ext cx="2949549" cy="373764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Georgia" panose="02040502050405020303" pitchFamily="18" charset="0"/>
            </a:rPr>
            <a:t>Who is eligible for HIP 2.0?</a:t>
          </a:r>
          <a:endParaRPr lang="en-US" sz="3600" kern="1200" dirty="0">
            <a:latin typeface="Georgia" panose="02040502050405020303" pitchFamily="18" charset="0"/>
          </a:endParaRPr>
        </a:p>
      </dsp:txBody>
      <dsp:txXfrm>
        <a:off x="146824" y="854236"/>
        <a:ext cx="2661579" cy="3449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9DD4A-42C4-494B-A394-57B1B3B4B2F0}">
      <dsp:nvSpPr>
        <dsp:cNvPr id="0" name=""/>
        <dsp:cNvSpPr/>
      </dsp:nvSpPr>
      <dsp:spPr>
        <a:xfrm rot="5400000">
          <a:off x="4144411" y="-1305045"/>
          <a:ext cx="2423497" cy="504109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7475" lvl="1" indent="-117475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rebuchet MS" panose="020B0603020202020204" pitchFamily="34" charset="0"/>
            </a:rPr>
            <a:t>February 1, 2015</a:t>
          </a:r>
          <a:br>
            <a:rPr lang="en-US" sz="1600" kern="1200" dirty="0" smtClean="0">
              <a:latin typeface="Trebuchet MS" panose="020B0603020202020204" pitchFamily="34" charset="0"/>
            </a:rPr>
          </a:br>
          <a:endParaRPr lang="en-US" sz="1600" kern="1200" dirty="0">
            <a:latin typeface="Trebuchet MS" panose="020B0603020202020204" pitchFamily="34" charset="0"/>
          </a:endParaRPr>
        </a:p>
        <a:p>
          <a:pPr marL="117475" lvl="1" indent="-1174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rebuchet MS" panose="020B0603020202020204" pitchFamily="34" charset="0"/>
            </a:rPr>
            <a:t>HIP &amp; applicable HHW members converted to HIP 2.0 without having to reapply</a:t>
          </a:r>
          <a:br>
            <a:rPr lang="en-US" sz="1600" kern="1200" dirty="0" smtClean="0">
              <a:latin typeface="Trebuchet MS" panose="020B0603020202020204" pitchFamily="34" charset="0"/>
            </a:rPr>
          </a:br>
          <a:endParaRPr lang="en-US" sz="1600" kern="1200" dirty="0">
            <a:latin typeface="Trebuchet MS" panose="020B0603020202020204" pitchFamily="34" charset="0"/>
          </a:endParaRPr>
        </a:p>
        <a:p>
          <a:pPr marL="117475" lvl="1" indent="-117475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rebuchet MS" panose="020B0603020202020204" pitchFamily="34" charset="0"/>
            </a:rPr>
            <a:t>New applicants may submit Indiana health coverage application and be considered for HIP coverage</a:t>
          </a:r>
          <a:endParaRPr lang="en-US" sz="1600" kern="1200" dirty="0">
            <a:latin typeface="Trebuchet MS" panose="020B0603020202020204" pitchFamily="34" charset="0"/>
          </a:endParaRPr>
        </a:p>
      </dsp:txBody>
      <dsp:txXfrm rot="-5400000">
        <a:off x="2835615" y="122056"/>
        <a:ext cx="4922786" cy="2186887"/>
      </dsp:txXfrm>
    </dsp:sp>
    <dsp:sp modelId="{66BA3C24-A407-462E-905D-56DCCA21A0C8}">
      <dsp:nvSpPr>
        <dsp:cNvPr id="0" name=""/>
        <dsp:cNvSpPr/>
      </dsp:nvSpPr>
      <dsp:spPr>
        <a:xfrm>
          <a:off x="0" y="0"/>
          <a:ext cx="2835614" cy="242885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Georgia" panose="02040502050405020303" pitchFamily="18" charset="0"/>
            </a:rPr>
            <a:t>When does service coverage begin?</a:t>
          </a:r>
          <a:endParaRPr lang="en-US" sz="2400" kern="1200" dirty="0">
            <a:latin typeface="Georgia" panose="02040502050405020303" pitchFamily="18" charset="0"/>
          </a:endParaRPr>
        </a:p>
      </dsp:txBody>
      <dsp:txXfrm>
        <a:off x="118567" y="118567"/>
        <a:ext cx="2598480" cy="2191718"/>
      </dsp:txXfrm>
    </dsp:sp>
    <dsp:sp modelId="{B061E7B8-3721-4724-903E-1783895C8091}">
      <dsp:nvSpPr>
        <dsp:cNvPr id="0" name=""/>
        <dsp:cNvSpPr/>
      </dsp:nvSpPr>
      <dsp:spPr>
        <a:xfrm rot="5400000">
          <a:off x="4108384" y="1361006"/>
          <a:ext cx="2461535" cy="507353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7475" lvl="1" indent="-117475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rebuchet MS" panose="020B0603020202020204" pitchFamily="34" charset="0"/>
            </a:rPr>
            <a:t>HIP Basic:</a:t>
          </a:r>
          <a:endParaRPr lang="en-US" sz="1600" kern="1200" dirty="0">
            <a:latin typeface="Trebuchet MS" panose="020B0603020202020204" pitchFamily="34" charset="0"/>
          </a:endParaRPr>
        </a:p>
        <a:p>
          <a:pPr marL="234950" lvl="2" indent="-117475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Trebuchet MS" panose="020B0603020202020204" pitchFamily="34" charset="0"/>
            </a:rPr>
            <a:t>Minimum Essential Coverage providing the Essential Health Benefits</a:t>
          </a:r>
          <a:endParaRPr lang="en-US" sz="12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rebuchet MS" panose="020B0603020202020204" pitchFamily="34" charset="0"/>
            </a:rPr>
            <a:t>HIP Plus:</a:t>
          </a:r>
          <a:endParaRPr lang="en-US" sz="1600" kern="1200" dirty="0">
            <a:latin typeface="Trebuchet MS" panose="020B0603020202020204" pitchFamily="34" charset="0"/>
          </a:endParaRPr>
        </a:p>
        <a:p>
          <a:pPr marL="234950" lvl="2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Trebuchet MS" panose="020B0603020202020204" pitchFamily="34" charset="0"/>
            </a:rPr>
            <a:t>HIP Basic benefits with additional services including bariatric surgery, TMJ treatment, and more allowed physical, speech and occupation therapy visits</a:t>
          </a:r>
          <a:endParaRPr lang="en-US" sz="1200" kern="1200" dirty="0">
            <a:latin typeface="Trebuchet MS" panose="020B0603020202020204" pitchFamily="34" charset="0"/>
          </a:endParaRPr>
        </a:p>
        <a:p>
          <a:pPr marL="234950" lvl="2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Trebuchet MS" panose="020B0603020202020204" pitchFamily="34" charset="0"/>
            </a:rPr>
            <a:t>Vision </a:t>
          </a:r>
          <a:endParaRPr lang="en-US" sz="1200" b="1" kern="1200" dirty="0">
            <a:latin typeface="Trebuchet MS" panose="020B0603020202020204" pitchFamily="34" charset="0"/>
          </a:endParaRPr>
        </a:p>
        <a:p>
          <a:pPr marL="234950" lvl="2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Trebuchet MS" panose="020B0603020202020204" pitchFamily="34" charset="0"/>
            </a:rPr>
            <a:t>Dental</a:t>
          </a:r>
          <a:endParaRPr lang="en-US" sz="1200" b="1" kern="1200" dirty="0">
            <a:latin typeface="Trebuchet MS" panose="020B0603020202020204" pitchFamily="34" charset="0"/>
          </a:endParaRPr>
        </a:p>
      </dsp:txBody>
      <dsp:txXfrm rot="-5400000">
        <a:off x="2802384" y="2787168"/>
        <a:ext cx="4953374" cy="2221211"/>
      </dsp:txXfrm>
    </dsp:sp>
    <dsp:sp modelId="{470C1154-A722-4485-91A1-083F5A4748D2}">
      <dsp:nvSpPr>
        <dsp:cNvPr id="0" name=""/>
        <dsp:cNvSpPr/>
      </dsp:nvSpPr>
      <dsp:spPr>
        <a:xfrm>
          <a:off x="0" y="2638469"/>
          <a:ext cx="2802384" cy="251860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Georgia" panose="02040502050405020303" pitchFamily="18" charset="0"/>
            </a:rPr>
            <a:t>What types of services are covered?</a:t>
          </a:r>
          <a:endParaRPr lang="en-US" sz="2800" kern="1200" dirty="0">
            <a:latin typeface="Georgia" panose="02040502050405020303" pitchFamily="18" charset="0"/>
          </a:endParaRPr>
        </a:p>
      </dsp:txBody>
      <dsp:txXfrm>
        <a:off x="122948" y="2761417"/>
        <a:ext cx="2556488" cy="2272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E9A214-FC13-4703-A916-D7F7A3B4A4A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AB62B4-57C6-4726-AC18-266D352AD9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75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BA175C-A846-45C2-A521-459516266341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7D22E7-2B92-4711-9079-6305D177AE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DDFDB-A023-451D-A746-A0967176BB0F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2109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62" tIns="46582" rIns="93162" bIns="46582"/>
          <a:lstStyle/>
          <a:p>
            <a:endParaRPr lang="en-US" alt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987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6838-D2D1-4CAD-8665-51FB848BDB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57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6838-D2D1-4CAD-8665-51FB848BDB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57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6838-D2D1-4CAD-8665-51FB848BDB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30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6838-D2D1-4CAD-8665-51FB848BDB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30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22E7-2B92-4711-9079-6305D177AE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79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22E7-2B92-4711-9079-6305D177AE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470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B696724-F393-473B-AE41-628912C0AD7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863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2B257-037A-4493-BB5A-CFD86001BD1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7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1BECE-6C71-4F1C-8D33-AB02775C73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46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8816DCD-EB98-43E6-BFA4-5ADA5BA9E2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25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47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B696724-F393-473B-AE41-628912C0AD7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4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DD54-9F9B-4D1C-A5FB-4A42ED47A01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3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63F5C-2E76-4562-A726-9A2791BB80B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93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EAACD-7873-4319-9D57-9BD8D0830B5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12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F9B70-2745-4DE1-994F-562BC9010B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21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3590F-130F-46FE-B549-619671BA0FF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08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B574F-E855-42C5-90D6-11F9F6BB8DA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8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DD54-9F9B-4D1C-A5FB-4A42ED47A01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63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E682E-C9EE-4DB5-B21A-EF7AE6AEE79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53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07D8-3DF3-4E88-933D-561B1FF92CC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9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2B257-037A-4493-BB5A-CFD86001BD1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58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1BECE-6C71-4F1C-8D33-AB02775C73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030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8816DCD-EB98-43E6-BFA4-5ADA5BA9E2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21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rebuchet MS" panose="020B0603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63F5C-2E76-4562-A726-9A2791BB80B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2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EAACD-7873-4319-9D57-9BD8D0830B5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0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F9B70-2745-4DE1-994F-562BC9010B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48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3590F-130F-46FE-B549-619671BA0FF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4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B574F-E855-42C5-90D6-11F9F6BB8DA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7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  <a:lvl2pPr>
              <a:defRPr sz="2800">
                <a:latin typeface="Trebuchet MS" panose="020B0603020202020204" pitchFamily="34" charset="0"/>
              </a:defRPr>
            </a:lvl2pPr>
            <a:lvl3pPr>
              <a:defRPr sz="2400">
                <a:latin typeface="Trebuchet MS" panose="020B0603020202020204" pitchFamily="34" charset="0"/>
              </a:defRPr>
            </a:lvl3pPr>
            <a:lvl4pPr>
              <a:defRPr sz="2000">
                <a:latin typeface="Trebuchet MS" panose="020B0603020202020204" pitchFamily="34" charset="0"/>
              </a:defRPr>
            </a:lvl4pPr>
            <a:lvl5pPr>
              <a:defRPr sz="2000">
                <a:latin typeface="Trebuchet MS" panose="020B06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E682E-C9EE-4DB5-B21A-EF7AE6AEE79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0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07D8-3DF3-4E88-933D-561B1FF92CC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7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1BAB4-BD45-438C-8816-FDE5B68C4A7A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FF5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0509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2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0509B3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7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5F00"/>
        </a:buClr>
        <a:buSzPct val="75000"/>
        <a:buFont typeface="Wingdings" pitchFamily="2" charset="2"/>
        <a:buChar char="ü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509B3"/>
        </a:buClr>
        <a:buSzPct val="75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Char char="o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1BAB4-BD45-438C-8816-FDE5B68C4A7A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FF5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0509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2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0509B3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8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Georgia" panose="02040502050405020303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FF5F00"/>
          </a:solidFill>
          <a:latin typeface="Americana St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5F00"/>
        </a:buClr>
        <a:buSzPct val="75000"/>
        <a:buFont typeface="Wingdings" pitchFamily="2" charset="2"/>
        <a:buChar char="ü"/>
        <a:defRPr sz="28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509B3"/>
        </a:buClr>
        <a:buSzPct val="75000"/>
        <a:buFont typeface="Times" pitchFamily="18" charset="0"/>
        <a:buChar char="•"/>
        <a:defRPr sz="2400">
          <a:solidFill>
            <a:schemeClr val="tx1"/>
          </a:solidFill>
          <a:latin typeface="Trebuchet MS" panose="020B0603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Char char="o"/>
        <a:defRPr sz="2000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Trebuchet MS" panose="020B0603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hip.in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  <a:noFill/>
          <a:ln/>
        </p:spPr>
        <p:txBody>
          <a:bodyPr anchor="ctr"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altLang="en-US" sz="2800" dirty="0">
              <a:solidFill>
                <a:srgbClr val="FF6600"/>
              </a:solidFill>
            </a:endParaRPr>
          </a:p>
        </p:txBody>
      </p:sp>
      <p:pic>
        <p:nvPicPr>
          <p:cNvPr id="11" name="Picture 10" descr="FSSA logo - green for letterhe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5410200"/>
            <a:ext cx="1066801" cy="1066801"/>
          </a:xfrm>
          <a:prstGeom prst="rect">
            <a:avLst/>
          </a:prstGeom>
        </p:spPr>
      </p:pic>
      <p:pic>
        <p:nvPicPr>
          <p:cNvPr id="3101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80999"/>
            <a:ext cx="8305801" cy="3664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76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New Affordable POWER Account Contributions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AACD-7873-4319-9D57-9BD8D0830B5C}" type="slidenum">
              <a:rPr lang="en-US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14400" y="5638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5F00"/>
              </a:buClr>
              <a:buSzPct val="75000"/>
              <a:buFont typeface="Wingdings" pitchFamily="2" charset="2"/>
              <a:buChar char="ü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509B3"/>
              </a:buClr>
              <a:buSzPct val="75000"/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000" kern="0" dirty="0" smtClean="0">
                <a:latin typeface="Georgia" panose="02040502050405020303" pitchFamily="18" charset="0"/>
              </a:rPr>
              <a:t>Employers &amp; Foundations may assist with contributions</a:t>
            </a:r>
          </a:p>
          <a:p>
            <a:pPr lvl="2"/>
            <a:endParaRPr lang="en-US" sz="1600" kern="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62000" y="1600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eorgia" panose="02040502050405020303" pitchFamily="18" charset="0"/>
              </a:rPr>
              <a:t>POWER Account </a:t>
            </a:r>
            <a:r>
              <a:rPr lang="en-US" sz="2400" b="1" dirty="0">
                <a:latin typeface="Georgia" panose="02040502050405020303" pitchFamily="18" charset="0"/>
              </a:rPr>
              <a:t>c</a:t>
            </a:r>
            <a:r>
              <a:rPr lang="en-US" sz="2400" b="1" dirty="0" smtClean="0">
                <a:latin typeface="Georgia" panose="02040502050405020303" pitchFamily="18" charset="0"/>
              </a:rPr>
              <a:t>ontribution examples</a:t>
            </a:r>
            <a:endParaRPr lang="en-US" sz="2400" b="1" dirty="0">
              <a:latin typeface="Georgia" panose="02040502050405020303" pitchFamily="18" charset="0"/>
            </a:endParaRPr>
          </a:p>
        </p:txBody>
      </p:sp>
      <p:pic>
        <p:nvPicPr>
          <p:cNvPr id="8" name="Picture 7" descr="HIP 2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664" y="304800"/>
            <a:ext cx="1901686" cy="762000"/>
          </a:xfrm>
          <a:prstGeom prst="rect">
            <a:avLst/>
          </a:prstGeom>
        </p:spPr>
      </p:pic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802915"/>
              </p:ext>
            </p:extLst>
          </p:nvPr>
        </p:nvGraphicFramePr>
        <p:xfrm>
          <a:off x="669606" y="2209800"/>
          <a:ext cx="7864795" cy="3242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2354"/>
                <a:gridCol w="1728916"/>
                <a:gridCol w="1811413"/>
                <a:gridCol w="1566056"/>
                <a:gridCol w="1566056"/>
              </a:tblGrid>
              <a:tr h="10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FPL</a:t>
                      </a:r>
                      <a:endParaRPr lang="en-US" sz="14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Monthly Income,</a:t>
                      </a:r>
                      <a:r>
                        <a:rPr lang="en-US" sz="1400" baseline="0" dirty="0" smtClean="0">
                          <a:effectLst/>
                        </a:rPr>
                        <a:t>     Individual</a:t>
                      </a:r>
                      <a:endParaRPr lang="en-US" sz="1400" b="1" dirty="0" smtClean="0">
                        <a:effectLst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Max</a:t>
                      </a:r>
                      <a:r>
                        <a:rPr lang="en-US" sz="1400" baseline="0" dirty="0" smtClean="0">
                          <a:effectLst/>
                        </a:rPr>
                        <a:t>imum </a:t>
                      </a:r>
                      <a:r>
                        <a:rPr lang="en-US" sz="1400" dirty="0" smtClean="0">
                          <a:effectLst/>
                        </a:rPr>
                        <a:t>Monthly PAC* Individual</a:t>
                      </a:r>
                      <a:endParaRPr lang="en-US" sz="14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Maximum Monthly Income,</a:t>
                      </a:r>
                      <a:r>
                        <a:rPr lang="en-US" sz="1400" baseline="0" dirty="0" smtClean="0">
                          <a:effectLst/>
                        </a:rPr>
                        <a:t> Household of 2**</a:t>
                      </a:r>
                      <a:endParaRPr lang="en-US" sz="1400" b="1" dirty="0" smtClean="0">
                        <a:effectLst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Maximum Monthly PAC, Spouses**</a:t>
                      </a:r>
                      <a:endParaRPr lang="en-US" sz="14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  <a:tr h="3604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&lt;22%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Less than $214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$4.28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 than $289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$2.89 each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  <a:tr h="3604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23%-50%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$214.01</a:t>
                      </a:r>
                      <a:r>
                        <a:rPr lang="en-US" sz="1400" baseline="0" dirty="0" smtClean="0">
                          <a:effectLst/>
                        </a:rPr>
                        <a:t> to $487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$9.74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$289.01 to $656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$6.56</a:t>
                      </a:r>
                      <a:r>
                        <a:rPr lang="en-US" sz="1400" dirty="0" smtClean="0">
                          <a:effectLst/>
                        </a:rPr>
                        <a:t> each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  <a:tr h="3604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51</a:t>
                      </a:r>
                      <a:r>
                        <a:rPr lang="en-US" sz="1400" dirty="0" smtClean="0">
                          <a:effectLst/>
                        </a:rPr>
                        <a:t>%-75%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$487.01</a:t>
                      </a:r>
                      <a:r>
                        <a:rPr lang="en-US" sz="1400" baseline="0" dirty="0" smtClean="0">
                          <a:effectLst/>
                        </a:rPr>
                        <a:t> to $730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$14.60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$656.01 to $984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$9.84 each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  <a:tr h="3757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76%-100%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$730.01 to $973</a:t>
                      </a:r>
                    </a:p>
                  </a:txBody>
                  <a:tcPr marL="59055" marR="5905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$19.46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$984.01 to $1,311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$13.11</a:t>
                      </a:r>
                      <a:r>
                        <a:rPr lang="en-US" sz="140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 each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  <a:tr h="7698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101%-138%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$973.01 to $1,358.70</a:t>
                      </a:r>
                    </a:p>
                  </a:txBody>
                  <a:tcPr marL="59055" marR="5905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$27.17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$1,311.01 to $1,831.20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$18.31 each</a:t>
                      </a:r>
                      <a:endParaRPr lang="en-US" sz="14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58959" marR="58959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6688" y="6167735"/>
            <a:ext cx="843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*Amounts can be reduced by other Medicaid or CHIP premium costs</a:t>
            </a:r>
          </a:p>
          <a:p>
            <a:r>
              <a:rPr lang="en-US" sz="1200" dirty="0" smtClean="0"/>
              <a:t>**To receive the split contribution for spouses, both spouses must be enrolled in HIP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28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WILL THE STATE PAY FOR IT?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HIP 2.0 APROVED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3F5C-2E76-4562-A726-9A2791BB80BB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35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2800" y="228600"/>
            <a:ext cx="1725512" cy="777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smtClean="0">
                <a:latin typeface="Georgia" panose="02040502050405020303" pitchFamily="18" charset="0"/>
              </a:rPr>
              <a:t>Maintaining Financial Sustainability</a:t>
            </a:r>
            <a:endParaRPr lang="en-US" sz="33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18909502"/>
              </p:ext>
            </p:extLst>
          </p:nvPr>
        </p:nvGraphicFramePr>
        <p:xfrm>
          <a:off x="609600" y="1600200"/>
          <a:ext cx="7848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Projected HIP Enrollment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835020"/>
              </p:ext>
            </p:extLst>
          </p:nvPr>
        </p:nvGraphicFramePr>
        <p:xfrm>
          <a:off x="609600" y="1981200"/>
          <a:ext cx="7696200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2020"/>
                <a:gridCol w="3874180"/>
              </a:tblGrid>
              <a:tr h="863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Year</a:t>
                      </a:r>
                      <a:endParaRPr lang="en-US" sz="20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eorgia" panose="02040502050405020303" pitchFamily="18" charset="0"/>
                        </a:rPr>
                        <a:t>Projected enrollment</a:t>
                      </a:r>
                      <a:endParaRPr lang="en-US" sz="20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2015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356,869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518,506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544,763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rebuchet MS" panose="020B0603020202020204" pitchFamily="34" charset="0"/>
                        </a:rPr>
                        <a:t>552,390</a:t>
                      </a:r>
                      <a:endParaRPr lang="en-US" sz="24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0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In summary: HIP 2.0…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Is Indiana-specific solution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Establishes our own priorities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Builds off of successful program</a:t>
            </a:r>
            <a:br>
              <a:rPr lang="en-US" dirty="0" smtClean="0">
                <a:latin typeface="Trebuchet MS" panose="020B0603020202020204" pitchFamily="34" charset="0"/>
              </a:rPr>
            </a:br>
            <a:endParaRPr lang="en-US" sz="1600" dirty="0" smtClean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Expands coverage AND improves access</a:t>
            </a:r>
            <a:br>
              <a:rPr lang="en-US" dirty="0" smtClean="0">
                <a:latin typeface="Trebuchet MS" panose="020B0603020202020204" pitchFamily="34" charset="0"/>
              </a:rPr>
            </a:br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Consumer-directed (ownership)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Price transparency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Patient/provider partnership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Focus is on outcomes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305700"/>
            <a:ext cx="1899438" cy="76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4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help us help Hoosiers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HIP.IN.gov is your primary resource </a:t>
            </a:r>
          </a:p>
          <a:p>
            <a:pPr lvl="1"/>
            <a:r>
              <a:rPr lang="en-US" dirty="0" smtClean="0"/>
              <a:t>About HIP</a:t>
            </a:r>
          </a:p>
          <a:p>
            <a:pPr lvl="1"/>
            <a:r>
              <a:rPr lang="en-US" dirty="0" smtClean="0"/>
              <a:t>Am I Eligible? Includes eligibility and income calculator</a:t>
            </a:r>
          </a:p>
          <a:p>
            <a:pPr lvl="1"/>
            <a:r>
              <a:rPr lang="en-US" dirty="0" smtClean="0"/>
              <a:t>How to Enroll? </a:t>
            </a:r>
          </a:p>
          <a:p>
            <a:pPr lvl="1"/>
            <a:r>
              <a:rPr lang="en-US" dirty="0" smtClean="0"/>
              <a:t>Provider links – health plans, pharmacy </a:t>
            </a:r>
          </a:p>
          <a:p>
            <a:pPr lvl="1"/>
            <a:r>
              <a:rPr lang="en-US" dirty="0" smtClean="0"/>
              <a:t>Helpful Tools (to download)</a:t>
            </a:r>
          </a:p>
          <a:p>
            <a:pPr lvl="2"/>
            <a:r>
              <a:rPr lang="en-US" dirty="0" smtClean="0"/>
              <a:t>Brochures, infographics, training slides</a:t>
            </a:r>
          </a:p>
          <a:p>
            <a:r>
              <a:rPr lang="en-US" dirty="0" smtClean="0"/>
              <a:t>Advertising campaign to come </a:t>
            </a:r>
          </a:p>
          <a:p>
            <a:r>
              <a:rPr lang="en-US" dirty="0" smtClean="0"/>
              <a:t>Events statewide being scheduled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305700"/>
            <a:ext cx="1899438" cy="76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FOR MORE INFORMATION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www.HIP.in.gov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Call </a:t>
            </a:r>
          </a:p>
          <a:p>
            <a:pPr marL="0" indent="0" algn="ctr">
              <a:buNone/>
            </a:pPr>
            <a:r>
              <a:rPr lang="en-US" dirty="0" smtClean="0"/>
              <a:t>1-877-GET-HIP-9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305700"/>
            <a:ext cx="1899438" cy="76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1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HIP 2.0?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HIP 2.0 APROVED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3F5C-2E76-4562-A726-9A2791BB80BB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14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HIP 2.0 Structure 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rebuchet MS" panose="020B0603020202020204" pitchFamily="34" charset="0"/>
              </a:rPr>
              <a:t>Replaces traditional Medicaid for non-disabled adults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Trebuchet MS" panose="020B0603020202020204" pitchFamily="34" charset="0"/>
              </a:rPr>
              <a:t>Three pathways to coverage</a:t>
            </a:r>
          </a:p>
          <a:p>
            <a:pPr lvl="1">
              <a:spcBef>
                <a:spcPts val="600"/>
              </a:spcBef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HIP Link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en-US" i="1" dirty="0" smtClean="0">
                <a:latin typeface="Trebuchet MS" panose="020B0603020202020204" pitchFamily="34" charset="0"/>
              </a:rPr>
              <a:t>NEW</a:t>
            </a:r>
            <a:r>
              <a:rPr lang="en-US" b="1" dirty="0" smtClean="0">
                <a:latin typeface="Trebuchet MS" panose="020B0603020202020204" pitchFamily="34" charset="0"/>
              </a:rPr>
              <a:t> </a:t>
            </a:r>
            <a:r>
              <a:rPr lang="en-US" dirty="0" smtClean="0">
                <a:latin typeface="Trebuchet MS" panose="020B0603020202020204" pitchFamily="34" charset="0"/>
              </a:rPr>
              <a:t>defined contribution plan that helps pay for employer-sponsored health insurance</a:t>
            </a:r>
            <a:br>
              <a:rPr lang="en-US" dirty="0" smtClean="0">
                <a:latin typeface="Trebuchet MS" panose="020B0603020202020204" pitchFamily="34" charset="0"/>
              </a:rPr>
            </a:br>
            <a:endParaRPr lang="en-US" dirty="0" smtClean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HIP Plus: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en-US" dirty="0" smtClean="0">
                <a:latin typeface="Trebuchet MS" panose="020B0603020202020204" pitchFamily="34" charset="0"/>
              </a:rPr>
              <a:t>Current program with enhanced benefits including dental and vision</a:t>
            </a:r>
          </a:p>
          <a:p>
            <a:pPr lvl="2">
              <a:spcBef>
                <a:spcPts val="600"/>
              </a:spcBef>
            </a:pPr>
            <a:r>
              <a:rPr lang="en-US" dirty="0">
                <a:latin typeface="Trebuchet MS" panose="020B0603020202020204" pitchFamily="34" charset="0"/>
              </a:rPr>
              <a:t>R</a:t>
            </a:r>
            <a:r>
              <a:rPr lang="en-US" dirty="0" smtClean="0">
                <a:latin typeface="Trebuchet MS" panose="020B0603020202020204" pitchFamily="34" charset="0"/>
              </a:rPr>
              <a:t>educed non-payment lock-out period: 6 months instead of 12 months</a:t>
            </a:r>
          </a:p>
          <a:p>
            <a:pPr lvl="2">
              <a:spcBef>
                <a:spcPts val="600"/>
              </a:spcBef>
            </a:pPr>
            <a:r>
              <a:rPr lang="en-US" dirty="0" smtClean="0">
                <a:latin typeface="Trebuchet MS" panose="020B0603020202020204" pitchFamily="34" charset="0"/>
              </a:rPr>
              <a:t>Only option for individuals above 100% FPL</a:t>
            </a:r>
            <a:br>
              <a:rPr lang="en-US" dirty="0" smtClean="0">
                <a:latin typeface="Trebuchet MS" panose="020B0603020202020204" pitchFamily="34" charset="0"/>
              </a:rPr>
            </a:br>
            <a:endParaRPr lang="en-US" dirty="0" smtClean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HIP Basic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en-US" dirty="0" smtClean="0">
                <a:latin typeface="Trebuchet MS" panose="020B0603020202020204" pitchFamily="34" charset="0"/>
              </a:rPr>
              <a:t>Allows individuals </a:t>
            </a:r>
            <a:r>
              <a:rPr lang="en-US" dirty="0">
                <a:latin typeface="Trebuchet MS" panose="020B0603020202020204" pitchFamily="34" charset="0"/>
              </a:rPr>
              <a:t>b</a:t>
            </a:r>
            <a:r>
              <a:rPr lang="en-US" dirty="0" smtClean="0">
                <a:latin typeface="Trebuchet MS" panose="020B0603020202020204" pitchFamily="34" charset="0"/>
              </a:rPr>
              <a:t>elow 100% FPL who do not make POWER account contributions to maintain coverage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664" y="304800"/>
            <a:ext cx="190168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HIP 2.0 APROVED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3F5C-2E76-4562-A726-9A2791BB80BB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3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HIP 2.0 Basics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1288" y="272229"/>
            <a:ext cx="1725512" cy="77724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77757170"/>
              </p:ext>
            </p:extLst>
          </p:nvPr>
        </p:nvGraphicFramePr>
        <p:xfrm>
          <a:off x="429094" y="1573936"/>
          <a:ext cx="8257706" cy="515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829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HIP 2.0 Basics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Picture 4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1288" y="272229"/>
            <a:ext cx="1725512" cy="77724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9549352"/>
              </p:ext>
            </p:extLst>
          </p:nvPr>
        </p:nvGraphicFramePr>
        <p:xfrm>
          <a:off x="505294" y="1524000"/>
          <a:ext cx="7876706" cy="515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157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Transition to HIP 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6" name="Picture 5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1288" y="272229"/>
            <a:ext cx="1725512" cy="777240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09766104"/>
              </p:ext>
            </p:extLst>
          </p:nvPr>
        </p:nvGraphicFramePr>
        <p:xfrm>
          <a:off x="533400" y="1524000"/>
          <a:ext cx="7848600" cy="494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99" y="6471138"/>
            <a:ext cx="5756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rebuchet MS" panose="020B0603020202020204" pitchFamily="34" charset="0"/>
              </a:rPr>
              <a:t>*Does not include emergency service providers</a:t>
            </a:r>
            <a:endParaRPr lang="en-US" sz="11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9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Transition to HIP 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6" name="Picture 5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1288" y="272229"/>
            <a:ext cx="1725512" cy="777240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21930794"/>
              </p:ext>
            </p:extLst>
          </p:nvPr>
        </p:nvGraphicFramePr>
        <p:xfrm>
          <a:off x="656492" y="1524000"/>
          <a:ext cx="8030308" cy="494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99" y="6471138"/>
            <a:ext cx="5756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rebuchet MS" panose="020B0603020202020204" pitchFamily="34" charset="0"/>
              </a:rPr>
              <a:t>*Does not include emergency service providers</a:t>
            </a:r>
            <a:endParaRPr lang="en-US" sz="11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016" y="30480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Co-payment Amounts- HIP Basic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DD54-9F9B-4D1C-A5FB-4A42ED47A018}" type="slidenum">
              <a:rPr lang="en-US" altLang="en-US" smtClean="0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958" y="1905000"/>
            <a:ext cx="8390586" cy="36650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2958" y="6095096"/>
            <a:ext cx="8203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rebuchet MS" panose="020B0603020202020204" pitchFamily="34" charset="0"/>
              </a:rPr>
              <a:t>*$8 for first non-emergent emergency department (ED) visit; $25 for any additional</a:t>
            </a:r>
            <a:endParaRPr lang="en-US" sz="1600" i="1" dirty="0">
              <a:latin typeface="Trebuchet MS" panose="020B0603020202020204" pitchFamily="34" charset="0"/>
            </a:endParaRPr>
          </a:p>
        </p:txBody>
      </p:sp>
      <p:pic>
        <p:nvPicPr>
          <p:cNvPr id="7" name="Picture 6" descr="HIP 2 point 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1288" y="272229"/>
            <a:ext cx="1725512" cy="777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22903" y="482747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P 2.0 (compatable)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Americana Std"/>
        <a:ea typeface=""/>
        <a:cs typeface=""/>
      </a:majorFont>
      <a:minorFont>
        <a:latin typeface="Americana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Americana Std"/>
        <a:ea typeface=""/>
        <a:cs typeface=""/>
      </a:majorFont>
      <a:minorFont>
        <a:latin typeface="Americana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gsAdvocacy xmlns="b9a44fce-46ea-4c23-971c-1094676d9fe8"/>
    <IHAEventCategory xmlns="b9a44fce-46ea-4c23-971c-1094676d9fe8">
      <Value>Advocacy</Value>
      <Value>Hospital</Value>
      <Value>Member</Value>
    </IHAEventCategory>
    <TagsMember xmlns="b9a44fce-46ea-4c23-971c-1094676d9fe8"/>
    <ArticleByLine xmlns="http://schemas.microsoft.com/sharepoint/v3">Our communications kit is just what you need to get in the know with HIP 2.0.</ArticleByLine>
    <TagsData xmlns="b9a44fce-46ea-4c23-971c-1094676d9fe8">
      <Value>Health</Value>
      <Value>Patient</Value>
    </TagsData>
    <Year xmlns="b9a44fce-46ea-4c23-971c-1094676d9fe8">2016</Year>
    <TagsPatientSafety xmlns="b9a44fce-46ea-4c23-971c-1094676d9fe8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esourceDocument" ma:contentTypeID="0x0101009812C7CD182BC14CA870BE1FD722FF7B001A3CDA4C85D3854BA2A801E278750883" ma:contentTypeVersion="3" ma:contentTypeDescription="" ma:contentTypeScope="" ma:versionID="e21f6b5fa2f462b5ae301a1fb0562b9c">
  <xsd:schema xmlns:xsd="http://www.w3.org/2001/XMLSchema" xmlns:xs="http://www.w3.org/2001/XMLSchema" xmlns:p="http://schemas.microsoft.com/office/2006/metadata/properties" xmlns:ns1="http://schemas.microsoft.com/sharepoint/v3" xmlns:ns2="b9a44fce-46ea-4c23-971c-1094676d9fe8" targetNamespace="http://schemas.microsoft.com/office/2006/metadata/properties" ma:root="true" ma:fieldsID="8c72b8692345b7aaa7eda94c323bb571" ns1:_="" ns2:_="">
    <xsd:import namespace="http://schemas.microsoft.com/sharepoint/v3"/>
    <xsd:import namespace="b9a44fce-46ea-4c23-971c-1094676d9fe8"/>
    <xsd:element name="properties">
      <xsd:complexType>
        <xsd:sequence>
          <xsd:element name="documentManagement">
            <xsd:complexType>
              <xsd:all>
                <xsd:element ref="ns2:TagsAdvocacy" minOccurs="0"/>
                <xsd:element ref="ns2:TagsData" minOccurs="0"/>
                <xsd:element ref="ns2:IHAEventCategory" minOccurs="0"/>
                <xsd:element ref="ns2:TagsPatientSafety" minOccurs="0"/>
                <xsd:element ref="ns2:TagsMember" minOccurs="0"/>
                <xsd:element ref="ns1:ArticleByLine" minOccurs="0"/>
                <xsd:element ref="ns2:Year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rticleByLine" ma:index="13" nillable="true" ma:displayName="Byline" ma:description="Byline is a site column created by the Publishing feature. It is used on the Article Page Content Type as the byline of the page." ma:internalName="ArticleByLin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44fce-46ea-4c23-971c-1094676d9fe8" elementFormDefault="qualified">
    <xsd:import namespace="http://schemas.microsoft.com/office/2006/documentManagement/types"/>
    <xsd:import namespace="http://schemas.microsoft.com/office/infopath/2007/PartnerControls"/>
    <xsd:element name="TagsAdvocacy" ma:index="8" nillable="true" ma:displayName="Advocacy Tags" ma:internalName="TagsAdvocac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iance"/>
                    <xsd:enumeration value="Friends"/>
                    <xsd:enumeration value="MACRA"/>
                    <xsd:enumeration value="Memo"/>
                    <xsd:enumeration value="RAC"/>
                  </xsd:restriction>
                </xsd:simpleType>
              </xsd:element>
            </xsd:sequence>
          </xsd:extension>
        </xsd:complexContent>
      </xsd:complexType>
    </xsd:element>
    <xsd:element name="TagsData" ma:index="9" nillable="true" ma:displayName="Data Tags" ma:internalName="TagsDat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alth"/>
                    <xsd:enumeration value="Hospital"/>
                    <xsd:enumeration value="Patient"/>
                  </xsd:restriction>
                </xsd:simpleType>
              </xsd:element>
            </xsd:sequence>
          </xsd:extension>
        </xsd:complexContent>
      </xsd:complexType>
    </xsd:element>
    <xsd:element name="IHAEventCategory" ma:index="10" nillable="true" ma:displayName="Event Category" ma:default="Administration" ma:internalName="IHAEvent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vocacy"/>
                    <xsd:enumeration value="Hospital"/>
                    <xsd:enumeration value="Legislative"/>
                    <xsd:enumeration value="Member"/>
                    <xsd:enumeration value="Patient Safety"/>
                    <xsd:enumeration value="Administration"/>
                    <xsd:enumeration value="HR"/>
                    <xsd:enumeration value="Leadership"/>
                    <xsd:enumeration value="Operations"/>
                    <xsd:enumeration value="Workforce"/>
                  </xsd:restriction>
                </xsd:simpleType>
              </xsd:element>
            </xsd:sequence>
          </xsd:extension>
        </xsd:complexContent>
      </xsd:complexType>
    </xsd:element>
    <xsd:element name="TagsPatientSafety" ma:index="11" nillable="true" ma:displayName="Patient Safety Tags" ma:internalName="TagsPatientSafe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.I.I.N."/>
                    <xsd:enumeration value="Infant Mortality"/>
                    <xsd:enumeration value="SEPSIS"/>
                    <xsd:enumeration value="S.T.R.I.V.E."/>
                    <xsd:enumeration value="UP"/>
                  </xsd:restriction>
                </xsd:simpleType>
              </xsd:element>
            </xsd:sequence>
          </xsd:extension>
        </xsd:complexContent>
      </xsd:complexType>
    </xsd:element>
    <xsd:element name="TagsMember" ma:index="12" nillable="true" ma:displayName="Member Tags" ma:internalName="TagsMemb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oard"/>
                    <xsd:enumeration value="Council"/>
                    <xsd:enumeration value="District"/>
                    <xsd:enumeration value="Endorsed Business Partner"/>
                    <xsd:enumeration value="Hospital"/>
                    <xsd:enumeration value="IHA"/>
                    <xsd:enumeration value="Trustee"/>
                  </xsd:restriction>
                </xsd:simpleType>
              </xsd:element>
            </xsd:sequence>
          </xsd:extension>
        </xsd:complexContent>
      </xsd:complexType>
    </xsd:element>
    <xsd:element name="Year" ma:index="14" nillable="true" ma:displayName="Year" ma:decimals="0" ma:internalName="Year" ma:percentage="FALSE">
      <xsd:simpleType>
        <xsd:restriction base="dms:Number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0C721B-D6F2-4332-BFB8-2730DA457FBC}"/>
</file>

<file path=customXml/itemProps2.xml><?xml version="1.0" encoding="utf-8"?>
<ds:datastoreItem xmlns:ds="http://schemas.openxmlformats.org/officeDocument/2006/customXml" ds:itemID="{CD94B57A-76B0-4B43-8D27-6A6BB74D3625}"/>
</file>

<file path=customXml/itemProps3.xml><?xml version="1.0" encoding="utf-8"?>
<ds:datastoreItem xmlns:ds="http://schemas.openxmlformats.org/officeDocument/2006/customXml" ds:itemID="{A388004E-9BA9-4114-8086-9E519AA67D5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4537</TotalTime>
  <Words>706</Words>
  <Application>Microsoft Office PowerPoint</Application>
  <PresentationFormat>On-screen Show (4:3)</PresentationFormat>
  <Paragraphs>165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HIP 2.0 (compatable)</vt:lpstr>
      <vt:lpstr>1_Level</vt:lpstr>
      <vt:lpstr> </vt:lpstr>
      <vt:lpstr>WHAT IS HIP 2.0?</vt:lpstr>
      <vt:lpstr>HIP 2.0 Structure </vt:lpstr>
      <vt:lpstr>HOW DOES IT WORK?</vt:lpstr>
      <vt:lpstr>HIP 2.0 Basics</vt:lpstr>
      <vt:lpstr>HIP 2.0 Basics</vt:lpstr>
      <vt:lpstr>Transition to HIP 2.0</vt:lpstr>
      <vt:lpstr>Transition to HIP 2.0</vt:lpstr>
      <vt:lpstr>Co-payment Amounts- HIP Basic</vt:lpstr>
      <vt:lpstr>New Affordable POWER Account Contributions</vt:lpstr>
      <vt:lpstr>HOW WILL THE STATE PAY FOR IT?</vt:lpstr>
      <vt:lpstr>Maintaining Financial Sustainability</vt:lpstr>
      <vt:lpstr>Projected HIP Enrollment</vt:lpstr>
      <vt:lpstr>In summary: HIP 2.0…</vt:lpstr>
      <vt:lpstr>Please help us help Hoosiers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 COMM KIT presentation</dc:title>
  <dc:creator>kshaw</dc:creator>
  <cp:lastModifiedBy>jgavin</cp:lastModifiedBy>
  <cp:revision>265</cp:revision>
  <cp:lastPrinted>2014-04-09T12:07:19Z</cp:lastPrinted>
  <dcterms:created xsi:type="dcterms:W3CDTF">2014-03-13T13:16:15Z</dcterms:created>
  <dcterms:modified xsi:type="dcterms:W3CDTF">2015-02-09T20:26:24Z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5" name="ArticleByLine">
    <vt:lpwstr>Our communications kit is just what you need to get in the know with HIP 2.0.</vt:lpwstr>
  </property>
  <property fmtid="{D5CDD505-2E9C-101B-9397-08002B2CF9AE}" pid="6" name="IHAEventCategory">
    <vt:lpwstr>;#Advocacy;#Hospital;#Member;#</vt:lpwstr>
  </property>
  <property fmtid="{D5CDD505-2E9C-101B-9397-08002B2CF9AE}" pid="7" name="Year">
    <vt:r8>2016</vt:r8>
  </property>
  <property fmtid="{D5CDD505-2E9C-101B-9397-08002B2CF9AE}" pid="9" name="TagsData">
    <vt:lpwstr>;#Health;#Patient;#</vt:lpwstr>
  </property>
  <property fmtid="{D5CDD505-2E9C-101B-9397-08002B2CF9AE}" pid="11" name="PublishingStartDate">
    <vt:filetime>2015-02-01T05:00:00Z</vt:filetime>
  </property>
  <property fmtid="{D5CDD505-2E9C-101B-9397-08002B2CF9AE}" pid="13" name="ContentTypeId">
    <vt:lpwstr>0x0101009812C7CD182BC14CA870BE1FD722FF7B001A3CDA4C85D3854BA2A801E278750883</vt:lpwstr>
  </property>
</Properties>
</file>