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2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8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0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7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0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49EE-64E3-44A4-B478-8E895C01FD6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70952-DC8B-4D54-9F23-231F05BA6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N@aha.org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ahals.aha.org/scripts/wa-AHALS.exe?LOG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ahals.aha.org/scripts/wa-AHALS.exe?LOG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6333" y="1122363"/>
            <a:ext cx="9144000" cy="2628370"/>
          </a:xfrm>
        </p:spPr>
        <p:txBody>
          <a:bodyPr>
            <a:normAutofit/>
          </a:bodyPr>
          <a:lstStyle/>
          <a:p>
            <a:r>
              <a:rPr lang="en-US" dirty="0"/>
              <a:t>HRET HIIN </a:t>
            </a:r>
            <a:br>
              <a:rPr lang="en-US" dirty="0"/>
            </a:br>
            <a:r>
              <a:rPr lang="en-US" dirty="0"/>
              <a:t>Hospital Collaborative LISTSERV®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66333" y="3957638"/>
            <a:ext cx="9144000" cy="1063095"/>
          </a:xfrm>
        </p:spPr>
        <p:txBody>
          <a:bodyPr/>
          <a:lstStyle/>
          <a:p>
            <a:r>
              <a:rPr lang="en-US" sz="4800" dirty="0"/>
              <a:t>Subscriber’s Tutorial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3" y="5664199"/>
            <a:ext cx="1041282" cy="594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0" y="5664199"/>
            <a:ext cx="1261930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3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672667"/>
            <a:ext cx="1041282" cy="594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1520" y="91440"/>
            <a:ext cx="75911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Viewing Archives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63766" y="1972769"/>
            <a:ext cx="4146459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	11. Click on the entire list name.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31055" y="1530727"/>
            <a:ext cx="5446533" cy="4075606"/>
            <a:chOff x="1676400" y="2209800"/>
            <a:chExt cx="5715000" cy="4181901"/>
          </a:xfrm>
        </p:grpSpPr>
        <p:pic>
          <p:nvPicPr>
            <p:cNvPr id="9" name="Picture 8" descr="listserv.gif"/>
            <p:cNvPicPr>
              <a:picLocks noChangeAspect="1"/>
            </p:cNvPicPr>
            <p:nvPr/>
          </p:nvPicPr>
          <p:blipFill>
            <a:blip r:embed="rId3" cstate="print"/>
            <a:srcRect l="1026" t="1242" b="12222"/>
            <a:stretch>
              <a:fillRect/>
            </a:stretch>
          </p:blipFill>
          <p:spPr>
            <a:xfrm>
              <a:off x="1676400" y="2209800"/>
              <a:ext cx="5715000" cy="418190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1676400" y="5428126"/>
              <a:ext cx="2455552" cy="4439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1" y="5720057"/>
            <a:ext cx="1261930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7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4" y="5755414"/>
            <a:ext cx="1116907" cy="585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3" y="5674664"/>
            <a:ext cx="1041284" cy="5943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95528" y="9144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Viewing Archives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9841" y="2014858"/>
            <a:ext cx="3617383" cy="2707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Century Gothic" pitchFamily="34" charset="0"/>
              </a:rPr>
              <a:t>	</a:t>
            </a:r>
            <a:r>
              <a:rPr lang="en-US" sz="2400" b="1" dirty="0">
                <a:latin typeface="Century Gothic" pitchFamily="34" charset="0"/>
              </a:rPr>
              <a:t>12. Click on the </a:t>
            </a:r>
            <a:r>
              <a:rPr lang="en-US" sz="2400" b="1" i="1" dirty="0">
                <a:latin typeface="Century Gothic" pitchFamily="34" charset="0"/>
              </a:rPr>
              <a:t>Month </a:t>
            </a:r>
            <a:r>
              <a:rPr lang="en-US" sz="2400" b="1" dirty="0">
                <a:latin typeface="Century Gothic" pitchFamily="34" charset="0"/>
              </a:rPr>
              <a:t>that you would like to view archives, such as </a:t>
            </a:r>
            <a:r>
              <a:rPr lang="en-US" sz="2400" b="1" i="1" dirty="0">
                <a:latin typeface="Century Gothic" pitchFamily="34" charset="0"/>
              </a:rPr>
              <a:t>March 2012</a:t>
            </a:r>
            <a:r>
              <a:rPr lang="en-US" sz="2400" b="1" dirty="0">
                <a:latin typeface="Century Gothic" pitchFamily="34" charset="0"/>
              </a:rPr>
              <a:t>.</a:t>
            </a:r>
          </a:p>
        </p:txBody>
      </p:sp>
      <p:pic>
        <p:nvPicPr>
          <p:cNvPr id="9" name="Picture 8" descr="This illistrates the section where you can click on the month you wish to view archives."/>
          <p:cNvPicPr>
            <a:picLocks noChangeAspect="1"/>
          </p:cNvPicPr>
          <p:nvPr/>
        </p:nvPicPr>
        <p:blipFill>
          <a:blip r:embed="rId4" cstate="print"/>
          <a:srcRect l="1020" b="14154"/>
          <a:stretch>
            <a:fillRect/>
          </a:stretch>
        </p:blipFill>
        <p:spPr>
          <a:xfrm>
            <a:off x="4795309" y="1771650"/>
            <a:ext cx="6781800" cy="46863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953000" y="4924425"/>
            <a:ext cx="1104900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8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4" y="5683874"/>
            <a:ext cx="1253326" cy="657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706533"/>
            <a:ext cx="1041282" cy="594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1520" y="914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Replying to Archived Messages</a:t>
            </a:r>
          </a:p>
        </p:txBody>
      </p:sp>
      <p:pic>
        <p:nvPicPr>
          <p:cNvPr id="7" name="Picture 6" descr="This illistrates where you can click Reply to reply to archived messages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7364" y="1948032"/>
            <a:ext cx="5486399" cy="447746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67317" y="2031041"/>
            <a:ext cx="3947583" cy="19980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Century Gothic" pitchFamily="34" charset="0"/>
              </a:rPr>
              <a:t>	</a:t>
            </a:r>
            <a:r>
              <a:rPr lang="en-US" sz="2400" b="1" dirty="0">
                <a:latin typeface="Century Gothic" pitchFamily="34" charset="0"/>
              </a:rPr>
              <a:t>13. Reply to message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	by clicking on </a:t>
            </a:r>
            <a:r>
              <a:rPr lang="en-US" sz="2400" b="1" i="1" dirty="0">
                <a:latin typeface="Century Gothic" pitchFamily="34" charset="0"/>
              </a:rPr>
              <a:t>Reply</a:t>
            </a:r>
            <a:r>
              <a:rPr lang="en-US" sz="2400" b="1" dirty="0">
                <a:latin typeface="Century Gothic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9800" y="3686175"/>
            <a:ext cx="685800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3" y="5654695"/>
            <a:ext cx="1133358" cy="594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8" y="5654695"/>
            <a:ext cx="1041282" cy="594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1520" y="91440"/>
            <a:ext cx="885613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Changing Preferences</a:t>
            </a:r>
          </a:p>
        </p:txBody>
      </p:sp>
      <p:pic>
        <p:nvPicPr>
          <p:cNvPr id="7" name="Picture 6" descr="This illistrates the Preferences section of the platform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3963" y="1956910"/>
            <a:ext cx="6553200" cy="42406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7370" y="1956910"/>
            <a:ext cx="4070351" cy="32569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Century Gothic" pitchFamily="34" charset="0"/>
              </a:rPr>
              <a:t>	</a:t>
            </a:r>
            <a:r>
              <a:rPr lang="en-US" sz="2400" b="1" dirty="0">
                <a:latin typeface="Century Gothic" pitchFamily="34" charset="0"/>
              </a:rPr>
              <a:t>14. Click the various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i="1" dirty="0">
                <a:latin typeface="Century Gothic" pitchFamily="34" charset="0"/>
              </a:rPr>
              <a:t>      Preferences </a:t>
            </a:r>
            <a:r>
              <a:rPr lang="en-US" sz="2400" b="1" dirty="0">
                <a:latin typeface="Century Gothic" pitchFamily="34" charset="0"/>
              </a:rPr>
              <a:t>tabs to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      change </a:t>
            </a:r>
            <a:r>
              <a:rPr lang="en-US" sz="2400" b="1" i="1" dirty="0">
                <a:latin typeface="Century Gothic" pitchFamily="34" charset="0"/>
              </a:rPr>
              <a:t>General</a:t>
            </a:r>
            <a:r>
              <a:rPr lang="en-US" sz="2400" b="1" dirty="0">
                <a:latin typeface="Century Gothic" pitchFamily="34" charset="0"/>
              </a:rPr>
              <a:t>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      </a:t>
            </a:r>
            <a:r>
              <a:rPr lang="en-US" sz="2400" b="1" i="1" dirty="0">
                <a:latin typeface="Century Gothic" pitchFamily="34" charset="0"/>
              </a:rPr>
              <a:t>Archive </a:t>
            </a:r>
            <a:r>
              <a:rPr lang="en-US" sz="2400" b="1" dirty="0">
                <a:latin typeface="Century Gothic" pitchFamily="34" charset="0"/>
              </a:rPr>
              <a:t>and </a:t>
            </a:r>
            <a:r>
              <a:rPr lang="en-US" sz="2400" b="1" i="1" dirty="0">
                <a:latin typeface="Century Gothic" pitchFamily="34" charset="0"/>
              </a:rPr>
              <a:t>Report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i="1" dirty="0">
                <a:latin typeface="Century Gothic" pitchFamily="34" charset="0"/>
              </a:rPr>
              <a:t>      </a:t>
            </a:r>
            <a:r>
              <a:rPr lang="en-US" sz="2400" b="1" dirty="0">
                <a:latin typeface="Century Gothic" pitchFamily="34" charset="0"/>
              </a:rPr>
              <a:t>preferences. </a:t>
            </a:r>
          </a:p>
        </p:txBody>
      </p:sp>
    </p:spTree>
    <p:extLst>
      <p:ext uri="{BB962C8B-B14F-4D97-AF65-F5344CB8AC3E}">
        <p14:creationId xmlns:p14="http://schemas.microsoft.com/office/powerpoint/2010/main" val="322492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689599"/>
            <a:ext cx="1041282" cy="594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2133602"/>
            <a:ext cx="8229600" cy="3158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3200" b="1" dirty="0">
                <a:latin typeface="Century Gothic" pitchFamily="34" charset="0"/>
              </a:rPr>
              <a:t>If you have additional questions, 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sz="3200" b="1" dirty="0">
                <a:latin typeface="Century Gothic" pitchFamily="34" charset="0"/>
              </a:rPr>
              <a:t>please contact us: 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sz="3200" b="1" dirty="0">
                <a:latin typeface="Century Gothic" pitchFamily="34" charset="0"/>
                <a:hlinkClick r:id="rId3"/>
              </a:rPr>
              <a:t>HIIN@aha.org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56" y="5708519"/>
            <a:ext cx="1261930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704265"/>
            <a:ext cx="1041282" cy="594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31520" y="91440"/>
            <a:ext cx="81364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Instructions Include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60524" y="2037239"/>
            <a:ext cx="8931275" cy="322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How to set-up your account</a:t>
            </a:r>
          </a:p>
          <a:p>
            <a:pPr algn="l"/>
            <a:r>
              <a:rPr lang="en-US" sz="3200" b="1" dirty="0"/>
              <a:t>How to post/send/reply (to) messages</a:t>
            </a:r>
          </a:p>
          <a:p>
            <a:pPr algn="l"/>
            <a:r>
              <a:rPr lang="en-US" sz="3200" b="1" dirty="0"/>
              <a:t>How to update your settings, to batch messages</a:t>
            </a:r>
          </a:p>
          <a:p>
            <a:pPr algn="l"/>
            <a:r>
              <a:rPr lang="en-US" sz="3200" b="1" dirty="0"/>
              <a:t>How to view archives</a:t>
            </a:r>
          </a:p>
          <a:p>
            <a:pPr algn="l"/>
            <a:r>
              <a:rPr lang="en-US" sz="3200" b="1" dirty="0"/>
              <a:t>Where to change preferences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0" y="5664199"/>
            <a:ext cx="1261930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6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3" y="5437861"/>
            <a:ext cx="1722437" cy="903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829313"/>
            <a:ext cx="1042458" cy="5950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90574" y="103193"/>
            <a:ext cx="891022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kern="0" dirty="0"/>
              <a:t>Setting Up Your Account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91826" y="1553270"/>
            <a:ext cx="7081805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1. Go to: 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  <a:hlinkClick r:id="rId4"/>
              </a:rPr>
              <a:t>http://ahals.aha.org/scripts/wa-AHALS.exe?LOGON</a:t>
            </a:r>
            <a:endParaRPr lang="en-US" sz="2000" b="1" dirty="0">
              <a:latin typeface="Century Gothic" pitchFamily="34" charset="0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2. Click on </a:t>
            </a:r>
            <a:r>
              <a:rPr lang="en-US" sz="2000" b="1" i="1" dirty="0">
                <a:latin typeface="Century Gothic" pitchFamily="34" charset="0"/>
              </a:rPr>
              <a:t>get a new LISTSERV® </a:t>
            </a:r>
          </a:p>
          <a:p>
            <a:pPr algn="l">
              <a:spcBef>
                <a:spcPct val="50000"/>
              </a:spcBef>
            </a:pPr>
            <a:r>
              <a:rPr lang="en-US" sz="2000" b="1" i="1" dirty="0">
                <a:latin typeface="Century Gothic" pitchFamily="34" charset="0"/>
              </a:rPr>
              <a:t>password</a:t>
            </a:r>
            <a:r>
              <a:rPr lang="en-US" sz="2000" b="1" dirty="0">
                <a:latin typeface="Century Gothic" pitchFamily="34" charset="0"/>
              </a:rPr>
              <a:t> and enter your email address </a:t>
            </a:r>
          </a:p>
          <a:p>
            <a:pPr algn="l"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and created password.  Click </a:t>
            </a:r>
            <a:r>
              <a:rPr lang="en-US" sz="2000" b="1" i="1" dirty="0">
                <a:latin typeface="Century Gothic" pitchFamily="34" charset="0"/>
              </a:rPr>
              <a:t>Register </a:t>
            </a:r>
          </a:p>
          <a:p>
            <a:pPr algn="l">
              <a:spcBef>
                <a:spcPct val="50000"/>
              </a:spcBef>
            </a:pPr>
            <a:r>
              <a:rPr lang="en-US" sz="2000" b="1" i="1" dirty="0">
                <a:latin typeface="Century Gothic" pitchFamily="34" charset="0"/>
              </a:rPr>
              <a:t>Password</a:t>
            </a:r>
            <a:r>
              <a:rPr lang="en-US" sz="2000" b="1" dirty="0">
                <a:latin typeface="Century Gothic" pitchFamily="34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3. A </a:t>
            </a:r>
            <a:r>
              <a:rPr lang="en-US" sz="2000" b="1" i="1" dirty="0">
                <a:latin typeface="Century Gothic" pitchFamily="34" charset="0"/>
              </a:rPr>
              <a:t>Confirmation Sent</a:t>
            </a:r>
            <a:r>
              <a:rPr lang="en-US" sz="2000" b="1" dirty="0">
                <a:latin typeface="Century Gothic" pitchFamily="34" charset="0"/>
              </a:rPr>
              <a:t> message will appear </a:t>
            </a:r>
          </a:p>
          <a:p>
            <a:pPr algn="l"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notifying you that a verification email will </a:t>
            </a:r>
          </a:p>
          <a:p>
            <a:pPr algn="l"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be sent to your email inbox</a:t>
            </a:r>
            <a:r>
              <a:rPr lang="en-US" sz="2000" dirty="0">
                <a:latin typeface="Century Gothic" pitchFamily="34" charset="0"/>
              </a:rPr>
              <a:t>.</a:t>
            </a:r>
          </a:p>
        </p:txBody>
      </p:sp>
      <p:grpSp>
        <p:nvGrpSpPr>
          <p:cNvPr id="8" name="Group 7" descr="This illistrates the Login Required sectino of the LISTSERV(r) platform, as well as the prompt to register a LISTSERV(r) password."/>
          <p:cNvGrpSpPr/>
          <p:nvPr/>
        </p:nvGrpSpPr>
        <p:grpSpPr>
          <a:xfrm>
            <a:off x="7879956" y="1347520"/>
            <a:ext cx="3200400" cy="5181600"/>
            <a:chOff x="5715000" y="1143000"/>
            <a:chExt cx="3200400" cy="5181600"/>
          </a:xfrm>
        </p:grpSpPr>
        <p:pic>
          <p:nvPicPr>
            <p:cNvPr id="9" name="Picture 8"/>
            <p:cNvPicPr/>
            <p:nvPr/>
          </p:nvPicPr>
          <p:blipFill>
            <a:blip r:embed="rId5" cstate="print"/>
            <a:srcRect l="366" t="15774" r="73909" b="33188"/>
            <a:stretch>
              <a:fillRect/>
            </a:stretch>
          </p:blipFill>
          <p:spPr bwMode="auto">
            <a:xfrm>
              <a:off x="5715000" y="3886200"/>
              <a:ext cx="3200400" cy="24384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10" name="Group 8"/>
            <p:cNvGrpSpPr/>
            <p:nvPr/>
          </p:nvGrpSpPr>
          <p:grpSpPr>
            <a:xfrm>
              <a:off x="5715000" y="1143000"/>
              <a:ext cx="3196577" cy="2667000"/>
              <a:chOff x="5334000" y="1219200"/>
              <a:chExt cx="3352800" cy="2797342"/>
            </a:xfrm>
          </p:grpSpPr>
          <p:pic>
            <p:nvPicPr>
              <p:cNvPr id="11" name="Picture 10"/>
              <p:cNvPicPr/>
              <p:nvPr/>
            </p:nvPicPr>
            <p:blipFill>
              <a:blip r:embed="rId6" cstate="print"/>
              <a:srcRect l="607" t="17112" r="78617" b="33864"/>
              <a:stretch>
                <a:fillRect/>
              </a:stretch>
            </p:blipFill>
            <p:spPr bwMode="auto">
              <a:xfrm>
                <a:off x="5334000" y="1219200"/>
                <a:ext cx="3352800" cy="279734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442767" y="2460142"/>
                <a:ext cx="1219200" cy="2286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2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3" y="5437861"/>
            <a:ext cx="1722437" cy="903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437861"/>
            <a:ext cx="1728258" cy="986484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795528" y="100584"/>
            <a:ext cx="89377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kern="0" dirty="0"/>
              <a:t>Setting Up Your Account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67245" y="1776291"/>
            <a:ext cx="5564777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entury Gothic" pitchFamily="34" charset="0"/>
              </a:rPr>
              <a:t>4. (Sample email message received) Click on the link found in the body of the text to verify your email address.  This will confirm that your new password was registered successfully.   </a:t>
            </a:r>
          </a:p>
          <a:p>
            <a:pPr>
              <a:spcBef>
                <a:spcPct val="50000"/>
              </a:spcBef>
            </a:pPr>
            <a:br>
              <a:rPr lang="en-US" b="1" dirty="0">
                <a:latin typeface="Century Gothic" pitchFamily="34" charset="0"/>
              </a:rPr>
            </a:br>
            <a:r>
              <a:rPr lang="en-US" b="1" dirty="0">
                <a:latin typeface="Century Gothic" pitchFamily="34" charset="0"/>
              </a:rPr>
              <a:t>5. Go to: </a:t>
            </a:r>
            <a:r>
              <a:rPr lang="en-US" b="1" dirty="0">
                <a:latin typeface="Century Gothic" pitchFamily="34" charset="0"/>
                <a:hlinkClick r:id="rId4"/>
              </a:rPr>
              <a:t>http://ahals.aha.org/scripts/wa-AHALS.exe?LOGON</a:t>
            </a:r>
            <a:r>
              <a:rPr lang="en-US" b="1" dirty="0">
                <a:latin typeface="Century Gothic" pitchFamily="34" charset="0"/>
              </a:rPr>
              <a:t> and login with your username (email address) and password. </a:t>
            </a:r>
            <a:br>
              <a:rPr lang="en-US" b="1" dirty="0">
                <a:latin typeface="Century Gothic" pitchFamily="34" charset="0"/>
              </a:rPr>
            </a:br>
            <a:endParaRPr lang="en-US" b="1" dirty="0">
              <a:latin typeface="Century Gothic" pitchFamily="34" charset="0"/>
            </a:endParaRPr>
          </a:p>
        </p:txBody>
      </p:sp>
      <p:grpSp>
        <p:nvGrpSpPr>
          <p:cNvPr id="8" name="Group 7" descr="This illistrates the email received per LISTSERV(r) you've subscribed to."/>
          <p:cNvGrpSpPr/>
          <p:nvPr/>
        </p:nvGrpSpPr>
        <p:grpSpPr>
          <a:xfrm>
            <a:off x="7228114" y="1623745"/>
            <a:ext cx="4276725" cy="4800600"/>
            <a:chOff x="4724400" y="1447800"/>
            <a:chExt cx="4276725" cy="4800600"/>
          </a:xfrm>
        </p:grpSpPr>
        <p:pic>
          <p:nvPicPr>
            <p:cNvPr id="9" name="Picture 8"/>
            <p:cNvPicPr/>
            <p:nvPr/>
          </p:nvPicPr>
          <p:blipFill>
            <a:blip r:embed="rId5" cstate="print"/>
            <a:srcRect l="13720" t="20912" r="52885" b="49180"/>
            <a:stretch>
              <a:fillRect/>
            </a:stretch>
          </p:blipFill>
          <p:spPr bwMode="auto">
            <a:xfrm>
              <a:off x="4800600" y="1447800"/>
              <a:ext cx="4114800" cy="13716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6" cstate="print"/>
            <a:srcRect l="3386" t="12192" r="59693" b="18443"/>
            <a:stretch>
              <a:fillRect/>
            </a:stretch>
          </p:blipFill>
          <p:spPr bwMode="auto">
            <a:xfrm>
              <a:off x="4724400" y="3105150"/>
              <a:ext cx="4276725" cy="314325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181600" y="4867192"/>
              <a:ext cx="3352800" cy="2179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 descr="This illistrates the email address and password login section of the platform."/>
          <p:cNvGrpSpPr/>
          <p:nvPr/>
        </p:nvGrpSpPr>
        <p:grpSpPr>
          <a:xfrm>
            <a:off x="1663337" y="4458788"/>
            <a:ext cx="3048000" cy="2133600"/>
            <a:chOff x="609600" y="4114800"/>
            <a:chExt cx="3048000" cy="2133600"/>
          </a:xfrm>
          <a:noFill/>
        </p:grpSpPr>
        <p:pic>
          <p:nvPicPr>
            <p:cNvPr id="13" name="Picture 12"/>
            <p:cNvPicPr/>
            <p:nvPr/>
          </p:nvPicPr>
          <p:blipFill>
            <a:blip r:embed="rId7" cstate="print"/>
            <a:srcRect l="607" t="17112" r="78145" b="40822"/>
            <a:stretch>
              <a:fillRect/>
            </a:stretch>
          </p:blipFill>
          <p:spPr bwMode="auto">
            <a:xfrm>
              <a:off x="609600" y="4114800"/>
              <a:ext cx="3048000" cy="2133600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219200" y="5562600"/>
              <a:ext cx="1804416" cy="6858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728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42" y="5698371"/>
            <a:ext cx="1041281" cy="59436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31520" y="91440"/>
            <a:ext cx="89662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kern="0" dirty="0"/>
              <a:t>Posting/Sending Messages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32959" y="1653282"/>
            <a:ext cx="3412067" cy="2432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600" b="1" dirty="0">
                <a:latin typeface="Century Gothic" pitchFamily="34" charset="0"/>
              </a:rPr>
              <a:t>6. Click on </a:t>
            </a:r>
            <a:r>
              <a:rPr lang="en-US" sz="2600" b="1" i="1" dirty="0">
                <a:latin typeface="Century Gothic" pitchFamily="34" charset="0"/>
              </a:rPr>
              <a:t>Subscriber Corner </a:t>
            </a:r>
            <a:r>
              <a:rPr lang="en-US" sz="2600" b="1" dirty="0">
                <a:latin typeface="Century Gothic" pitchFamily="34" charset="0"/>
              </a:rPr>
              <a:t>(top left side) found in top </a:t>
            </a:r>
            <a:r>
              <a:rPr lang="en-US" sz="2600" b="1" i="1" dirty="0">
                <a:latin typeface="Century Gothic" pitchFamily="34" charset="0"/>
              </a:rPr>
              <a:t>Menu </a:t>
            </a:r>
            <a:br>
              <a:rPr lang="en-US" sz="2600" b="1" dirty="0">
                <a:latin typeface="Century Gothic" pitchFamily="34" charset="0"/>
              </a:rPr>
            </a:br>
            <a:r>
              <a:rPr lang="en-US" sz="2600" b="1" dirty="0">
                <a:latin typeface="Century Gothic" pitchFamily="34" charset="0"/>
              </a:rPr>
              <a:t>toolbar (</a:t>
            </a:r>
            <a:r>
              <a:rPr lang="en-US" sz="2600" b="1" i="1" dirty="0">
                <a:latin typeface="Century Gothic" pitchFamily="34" charset="0"/>
              </a:rPr>
              <a:t>Subscriber’s Corner, Email Lists</a:t>
            </a:r>
            <a:r>
              <a:rPr lang="en-US" sz="2600" b="1" dirty="0">
                <a:latin typeface="Century Gothic" pitchFamily="34" charset="0"/>
              </a:rPr>
              <a:t>).</a:t>
            </a:r>
          </a:p>
        </p:txBody>
      </p:sp>
      <p:pic>
        <p:nvPicPr>
          <p:cNvPr id="17" name="Picture 16" descr="This illistrates the Subsriber Corner in the top left section of the LISTSERV platform."/>
          <p:cNvPicPr/>
          <p:nvPr/>
        </p:nvPicPr>
        <p:blipFill>
          <a:blip r:embed="rId3" cstate="print"/>
          <a:srcRect l="801" t="15164" r="61925" b="25260"/>
          <a:stretch>
            <a:fillRect/>
          </a:stretch>
        </p:blipFill>
        <p:spPr bwMode="auto">
          <a:xfrm>
            <a:off x="5740400" y="1773788"/>
            <a:ext cx="5867400" cy="3657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64200" y="2124075"/>
            <a:ext cx="1012825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17" y="5717291"/>
            <a:ext cx="1261930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6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630333"/>
            <a:ext cx="1041282" cy="594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1520" y="91440"/>
            <a:ext cx="935460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kern="0" dirty="0"/>
              <a:t>Posting/Sending Messages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9084" y="1726923"/>
            <a:ext cx="4123916" cy="34109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	7. A listing of all the LISTSERVs® you currently subscribe to will appear in the </a:t>
            </a:r>
            <a:r>
              <a:rPr lang="en-US" sz="2400" b="1" i="1" dirty="0">
                <a:latin typeface="Century Gothic" pitchFamily="34" charset="0"/>
              </a:rPr>
              <a:t>My Lists</a:t>
            </a:r>
            <a:r>
              <a:rPr lang="en-US" sz="2400" b="1" dirty="0">
                <a:latin typeface="Century Gothic" pitchFamily="34" charset="0"/>
              </a:rPr>
              <a:t> tab.  Click on </a:t>
            </a:r>
            <a:r>
              <a:rPr lang="en-US" sz="2400" b="1" i="1" dirty="0">
                <a:latin typeface="Century Gothic" pitchFamily="34" charset="0"/>
              </a:rPr>
              <a:t>Post </a:t>
            </a:r>
            <a:r>
              <a:rPr lang="en-US" sz="2400" b="1" dirty="0">
                <a:latin typeface="Century Gothic" pitchFamily="34" charset="0"/>
              </a:rPr>
              <a:t>next to the list name you want to post a message to. </a:t>
            </a:r>
            <a:br>
              <a:rPr lang="en-US" sz="1600" dirty="0">
                <a:latin typeface="Century Gothic" pitchFamily="34" charset="0"/>
              </a:rPr>
            </a:br>
            <a:endParaRPr lang="en-US" sz="3200" dirty="0">
              <a:latin typeface="Century Gothic" pitchFamily="34" charset="0"/>
            </a:endParaRPr>
          </a:p>
        </p:txBody>
      </p:sp>
      <p:grpSp>
        <p:nvGrpSpPr>
          <p:cNvPr id="8" name="Group 7" descr="This illistrates the individual My Lists tab and where you can post a message in the platform."/>
          <p:cNvGrpSpPr/>
          <p:nvPr/>
        </p:nvGrpSpPr>
        <p:grpSpPr>
          <a:xfrm>
            <a:off x="5519738" y="1618603"/>
            <a:ext cx="5715000" cy="3886200"/>
            <a:chOff x="1905000" y="2438400"/>
            <a:chExt cx="5715000" cy="4181901"/>
          </a:xfrm>
        </p:grpSpPr>
        <p:pic>
          <p:nvPicPr>
            <p:cNvPr id="9" name="Picture 8" descr="listserv.gif"/>
            <p:cNvPicPr>
              <a:picLocks noChangeAspect="1"/>
            </p:cNvPicPr>
            <p:nvPr/>
          </p:nvPicPr>
          <p:blipFill>
            <a:blip r:embed="rId3" cstate="print"/>
            <a:srcRect l="1026" t="1242" b="12222"/>
            <a:stretch>
              <a:fillRect/>
            </a:stretch>
          </p:blipFill>
          <p:spPr>
            <a:xfrm>
              <a:off x="1905000" y="2438400"/>
              <a:ext cx="5715000" cy="418190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657599" y="5678020"/>
              <a:ext cx="433388" cy="2963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4267200"/>
              <a:ext cx="685800" cy="228600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55" y="5649253"/>
            <a:ext cx="1261930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4" y="5684330"/>
            <a:ext cx="1041282" cy="594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1520" y="96837"/>
            <a:ext cx="948266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kern="0" dirty="0"/>
              <a:t>Posting/Sending Messages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95375" y="1756958"/>
            <a:ext cx="3849158" cy="3186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Century Gothic" pitchFamily="34" charset="0"/>
              </a:rPr>
              <a:t>	</a:t>
            </a:r>
            <a:r>
              <a:rPr lang="en-US" sz="2400" b="1" dirty="0">
                <a:latin typeface="Century Gothic" pitchFamily="34" charset="0"/>
              </a:rPr>
              <a:t>8. Fill out the form and click on </a:t>
            </a:r>
            <a:r>
              <a:rPr lang="en-US" sz="2400" b="1" i="1" dirty="0">
                <a:latin typeface="Century Gothic" pitchFamily="34" charset="0"/>
              </a:rPr>
              <a:t>Send Message</a:t>
            </a:r>
            <a:r>
              <a:rPr lang="en-US" sz="2400" b="1" dirty="0">
                <a:latin typeface="Century Gothic" pitchFamily="34" charset="0"/>
              </a:rPr>
              <a:t>. </a:t>
            </a:r>
            <a:br>
              <a:rPr lang="en-US" sz="2400" b="1" dirty="0">
                <a:latin typeface="Century Gothic" pitchFamily="34" charset="0"/>
              </a:rPr>
            </a:br>
            <a:r>
              <a:rPr lang="en-US" sz="2400" b="1" dirty="0">
                <a:latin typeface="Century Gothic" pitchFamily="34" charset="0"/>
              </a:rPr>
              <a:t> *Note:  in </a:t>
            </a:r>
            <a:r>
              <a:rPr lang="en-US" sz="2400" b="1" i="1" dirty="0">
                <a:latin typeface="Century Gothic" pitchFamily="34" charset="0"/>
              </a:rPr>
              <a:t>Content-Type </a:t>
            </a:r>
            <a:r>
              <a:rPr lang="en-US" sz="2400" b="1" dirty="0">
                <a:latin typeface="Century Gothic" pitchFamily="34" charset="0"/>
              </a:rPr>
              <a:t>you may choose from </a:t>
            </a:r>
            <a:r>
              <a:rPr lang="en-US" sz="2400" b="1" i="1" dirty="0">
                <a:latin typeface="Century Gothic" pitchFamily="34" charset="0"/>
              </a:rPr>
              <a:t>Plain Text </a:t>
            </a:r>
            <a:r>
              <a:rPr lang="en-US" sz="2400" b="1" dirty="0">
                <a:latin typeface="Century Gothic" pitchFamily="34" charset="0"/>
              </a:rPr>
              <a:t>or </a:t>
            </a:r>
            <a:r>
              <a:rPr lang="en-US" sz="2400" b="1" i="1" dirty="0">
                <a:latin typeface="Century Gothic" pitchFamily="34" charset="0"/>
              </a:rPr>
              <a:t>HTML</a:t>
            </a:r>
            <a:r>
              <a:rPr lang="en-US" sz="2400" b="1" dirty="0">
                <a:latin typeface="Century Gothic" pitchFamily="34" charset="0"/>
              </a:rPr>
              <a:t>.  </a:t>
            </a:r>
            <a:br>
              <a:rPr lang="en-US" b="1" dirty="0">
                <a:latin typeface="Century Gothic" pitchFamily="34" charset="0"/>
              </a:rPr>
            </a:br>
            <a:br>
              <a:rPr lang="en-US" sz="1600" dirty="0">
                <a:latin typeface="Century Gothic" pitchFamily="34" charset="0"/>
              </a:rPr>
            </a:br>
            <a:endParaRPr lang="en-US" sz="3200" dirty="0">
              <a:latin typeface="Century Gothic" pitchFamily="34" charset="0"/>
            </a:endParaRPr>
          </a:p>
        </p:txBody>
      </p:sp>
      <p:pic>
        <p:nvPicPr>
          <p:cNvPr id="8" name="Picture 7" descr="This illistrates the section in the Subscriber's Corner where you post a message in Plain or HTML text."/>
          <p:cNvPicPr>
            <a:picLocks noChangeAspect="1"/>
          </p:cNvPicPr>
          <p:nvPr/>
        </p:nvPicPr>
        <p:blipFill>
          <a:blip r:embed="rId3" cstate="print"/>
          <a:srcRect l="1250" b="10345"/>
          <a:stretch>
            <a:fillRect/>
          </a:stretch>
        </p:blipFill>
        <p:spPr>
          <a:xfrm>
            <a:off x="5815544" y="1756958"/>
            <a:ext cx="5181600" cy="38298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534525" y="5143500"/>
            <a:ext cx="1162050" cy="540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96" y="5703250"/>
            <a:ext cx="1261930" cy="5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0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4" y="5636994"/>
            <a:ext cx="1097280" cy="57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3" y="5655334"/>
            <a:ext cx="1041284" cy="5943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0080" y="91440"/>
            <a:ext cx="11622406" cy="1076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Updating Settings: Batching Messages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95387" y="1523308"/>
            <a:ext cx="3128963" cy="27356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	9. Click </a:t>
            </a:r>
            <a:r>
              <a:rPr lang="en-US" sz="2400" b="1" i="1" dirty="0">
                <a:latin typeface="Century Gothic" pitchFamily="34" charset="0"/>
              </a:rPr>
              <a:t>Setting</a:t>
            </a:r>
            <a:r>
              <a:rPr lang="en-US" sz="2400" b="1" dirty="0">
                <a:latin typeface="Century Gothic" pitchFamily="34" charset="0"/>
              </a:rPr>
              <a:t> next to the list name or click on the </a:t>
            </a:r>
            <a:r>
              <a:rPr lang="en-US" sz="2400" b="1" i="1" dirty="0">
                <a:latin typeface="Century Gothic" pitchFamily="34" charset="0"/>
              </a:rPr>
              <a:t>My Settings</a:t>
            </a:r>
            <a:r>
              <a:rPr lang="en-US" sz="2400" b="1" dirty="0">
                <a:latin typeface="Century Gothic" pitchFamily="34" charset="0"/>
              </a:rPr>
              <a:t> tab.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dirty="0">
              <a:latin typeface="Century Gothic" pitchFamily="34" charset="0"/>
            </a:endParaRPr>
          </a:p>
        </p:txBody>
      </p:sp>
      <p:pic>
        <p:nvPicPr>
          <p:cNvPr id="9" name="Picture 8" descr="listserv.gif"/>
          <p:cNvPicPr>
            <a:picLocks noChangeAspect="1"/>
          </p:cNvPicPr>
          <p:nvPr/>
        </p:nvPicPr>
        <p:blipFill>
          <a:blip r:embed="rId4" cstate="print"/>
          <a:srcRect l="1026" t="1242" b="12222"/>
          <a:stretch>
            <a:fillRect/>
          </a:stretch>
        </p:blipFill>
        <p:spPr>
          <a:xfrm>
            <a:off x="4684945" y="1313758"/>
            <a:ext cx="7029186" cy="49359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486525" y="5124450"/>
            <a:ext cx="542925" cy="530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53075" y="3381374"/>
            <a:ext cx="1066800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9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4" y="5691627"/>
            <a:ext cx="1238542" cy="649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2" y="5714999"/>
            <a:ext cx="1041282" cy="594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1520" y="91440"/>
            <a:ext cx="1079605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Updating Settings: Batching Messages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9251" y="2890860"/>
            <a:ext cx="36576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Century Gothic" pitchFamily="34" charset="0"/>
              </a:rPr>
              <a:t>Subscription Type</a:t>
            </a:r>
            <a:r>
              <a:rPr lang="en-US" sz="1600" b="1" dirty="0">
                <a:latin typeface="Century Gothic" pitchFamily="34" charset="0"/>
              </a:rPr>
              <a:t>: </a:t>
            </a:r>
          </a:p>
          <a:p>
            <a:r>
              <a:rPr lang="en-US" sz="1600" b="1" i="1" dirty="0">
                <a:latin typeface="Century Gothic" pitchFamily="34" charset="0"/>
              </a:rPr>
              <a:t>Mail</a:t>
            </a:r>
            <a:r>
              <a:rPr lang="en-US" sz="1600" i="1" dirty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= receive messages as they are posted.</a:t>
            </a:r>
          </a:p>
          <a:p>
            <a:r>
              <a:rPr lang="en-US" sz="1600" b="1" i="1" dirty="0">
                <a:latin typeface="Century Gothic" pitchFamily="34" charset="0"/>
              </a:rPr>
              <a:t>*** (recommended) Digest</a:t>
            </a:r>
            <a:r>
              <a:rPr lang="en-US" sz="1600" i="1" dirty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= receive one daily message with all the contributions for the day. </a:t>
            </a:r>
          </a:p>
          <a:p>
            <a:r>
              <a:rPr lang="en-US" sz="1600" b="1" i="1" dirty="0">
                <a:latin typeface="Century Gothic" pitchFamily="34" charset="0"/>
              </a:rPr>
              <a:t>No Mail</a:t>
            </a:r>
            <a:r>
              <a:rPr lang="en-US" sz="1600" i="1" dirty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= receive no mail from this mailing list (often used when on extended leave or vacation, as this option still allows you to access the list archives).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0506" y="1562100"/>
            <a:ext cx="2895600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entury Gothic" pitchFamily="34" charset="0"/>
              </a:rPr>
              <a:t>10. Review your profile and make any changes necessary.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dirty="0">
              <a:latin typeface="Century Gothic" pitchFamily="34" charset="0"/>
            </a:endParaRPr>
          </a:p>
        </p:txBody>
      </p:sp>
      <p:pic>
        <p:nvPicPr>
          <p:cNvPr id="10" name="Picture 9" descr="This illistrates the Settings section of the platform where you can search archives and batch emails (to one email per day, or to not receive while on extended leave). "/>
          <p:cNvPicPr>
            <a:picLocks noChangeAspect="1"/>
          </p:cNvPicPr>
          <p:nvPr/>
        </p:nvPicPr>
        <p:blipFill>
          <a:blip r:embed="rId4" cstate="print"/>
          <a:srcRect l="1408" t="1441" b="10256"/>
          <a:stretch>
            <a:fillRect/>
          </a:stretch>
        </p:blipFill>
        <p:spPr>
          <a:xfrm>
            <a:off x="6294031" y="1514475"/>
            <a:ext cx="4764494" cy="50576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9620250" y="3370420"/>
            <a:ext cx="180975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entury Gothic" pitchFamily="34" charset="0"/>
              </a:rPr>
              <a:t>Ability to: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entury Gothic" pitchFamily="34" charset="0"/>
              </a:rPr>
              <a:t>Search LISTSERV® Archives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entury Gothic" pitchFamily="34" charset="0"/>
              </a:rPr>
              <a:t>Return  to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1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sourceDocument" ma:contentTypeID="0x0101009812C7CD182BC14CA870BE1FD722FF7B001A3CDA4C85D3854BA2A801E278750883" ma:contentTypeVersion="3" ma:contentTypeDescription="" ma:contentTypeScope="" ma:versionID="e21f6b5fa2f462b5ae301a1fb0562b9c">
  <xsd:schema xmlns:xsd="http://www.w3.org/2001/XMLSchema" xmlns:xs="http://www.w3.org/2001/XMLSchema" xmlns:p="http://schemas.microsoft.com/office/2006/metadata/properties" xmlns:ns1="http://schemas.microsoft.com/sharepoint/v3" xmlns:ns2="b9a44fce-46ea-4c23-971c-1094676d9fe8" targetNamespace="http://schemas.microsoft.com/office/2006/metadata/properties" ma:root="true" ma:fieldsID="8c72b8692345b7aaa7eda94c323bb571" ns1:_="" ns2:_="">
    <xsd:import namespace="http://schemas.microsoft.com/sharepoint/v3"/>
    <xsd:import namespace="b9a44fce-46ea-4c23-971c-1094676d9fe8"/>
    <xsd:element name="properties">
      <xsd:complexType>
        <xsd:sequence>
          <xsd:element name="documentManagement">
            <xsd:complexType>
              <xsd:all>
                <xsd:element ref="ns2:TagsAdvocacy" minOccurs="0"/>
                <xsd:element ref="ns2:TagsData" minOccurs="0"/>
                <xsd:element ref="ns2:IHAEventCategory" minOccurs="0"/>
                <xsd:element ref="ns2:TagsPatientSafety" minOccurs="0"/>
                <xsd:element ref="ns2:TagsMember" minOccurs="0"/>
                <xsd:element ref="ns1:ArticleByLine" minOccurs="0"/>
                <xsd:element ref="ns2:Year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ByLine" ma:index="13" nillable="true" ma:displayName="Byline" ma:description="Byline is a site column created by the Publishing feature. It is used on the Article Page Content Type as the byline of the page." ma:internalName="ArticleByLin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44fce-46ea-4c23-971c-1094676d9fe8" elementFormDefault="qualified">
    <xsd:import namespace="http://schemas.microsoft.com/office/2006/documentManagement/types"/>
    <xsd:import namespace="http://schemas.microsoft.com/office/infopath/2007/PartnerControls"/>
    <xsd:element name="TagsAdvocacy" ma:index="8" nillable="true" ma:displayName="Advocacy Tags" ma:internalName="TagsAdvocac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iance"/>
                    <xsd:enumeration value="Friends"/>
                    <xsd:enumeration value="MACRA"/>
                    <xsd:enumeration value="Memo"/>
                    <xsd:enumeration value="RAC"/>
                  </xsd:restriction>
                </xsd:simpleType>
              </xsd:element>
            </xsd:sequence>
          </xsd:extension>
        </xsd:complexContent>
      </xsd:complexType>
    </xsd:element>
    <xsd:element name="TagsData" ma:index="9" nillable="true" ma:displayName="Data Tags" ma:internalName="TagsDat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"/>
                    <xsd:enumeration value="Hospital"/>
                    <xsd:enumeration value="Patient"/>
                  </xsd:restriction>
                </xsd:simpleType>
              </xsd:element>
            </xsd:sequence>
          </xsd:extension>
        </xsd:complexContent>
      </xsd:complexType>
    </xsd:element>
    <xsd:element name="IHAEventCategory" ma:index="10" nillable="true" ma:displayName="Event Category" ma:default="Administration" ma:internalName="IHAEvent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ocacy"/>
                    <xsd:enumeration value="Hospital"/>
                    <xsd:enumeration value="Legislative"/>
                    <xsd:enumeration value="Member"/>
                    <xsd:enumeration value="Patient Safety"/>
                    <xsd:enumeration value="Administration"/>
                    <xsd:enumeration value="HR"/>
                    <xsd:enumeration value="Leadership"/>
                    <xsd:enumeration value="Operations"/>
                    <xsd:enumeration value="Workforce"/>
                  </xsd:restriction>
                </xsd:simpleType>
              </xsd:element>
            </xsd:sequence>
          </xsd:extension>
        </xsd:complexContent>
      </xsd:complexType>
    </xsd:element>
    <xsd:element name="TagsPatientSafety" ma:index="11" nillable="true" ma:displayName="Patient Safety Tags" ma:internalName="TagsPatientSafe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.I.I.N."/>
                    <xsd:enumeration value="Infant Mortality"/>
                    <xsd:enumeration value="SEPSIS"/>
                    <xsd:enumeration value="S.T.R.I.V.E."/>
                    <xsd:enumeration value="UP"/>
                  </xsd:restriction>
                </xsd:simpleType>
              </xsd:element>
            </xsd:sequence>
          </xsd:extension>
        </xsd:complexContent>
      </xsd:complexType>
    </xsd:element>
    <xsd:element name="TagsMember" ma:index="12" nillable="true" ma:displayName="Member Tags" ma:internalName="TagsMemb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ard"/>
                    <xsd:enumeration value="Council"/>
                    <xsd:enumeration value="District"/>
                    <xsd:enumeration value="Endorsed Business Partner"/>
                    <xsd:enumeration value="Hospital"/>
                    <xsd:enumeration value="IHA"/>
                    <xsd:enumeration value="Trustee"/>
                  </xsd:restriction>
                </xsd:simpleType>
              </xsd:element>
            </xsd:sequence>
          </xsd:extension>
        </xsd:complexContent>
      </xsd:complexType>
    </xsd:element>
    <xsd:element name="Year" ma:index="14" nillable="true" ma:displayName="Year" ma:decimals="0" ma:internalName="Year" ma:percentage="FALSE">
      <xsd:simpleType>
        <xsd:restriction base="dms:Number"/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Advocacy xmlns="b9a44fce-46ea-4c23-971c-1094676d9fe8"/>
    <IHAEventCategory xmlns="b9a44fce-46ea-4c23-971c-1094676d9fe8">
      <Value>Patient Safety</Value>
    </IHAEventCategory>
    <TagsMember xmlns="b9a44fce-46ea-4c23-971c-1094676d9fe8"/>
    <ArticleByLine xmlns="http://schemas.microsoft.com/sharepoint/v3">View the HIIN tutorial slides for signing up for a LISTSERV. </ArticleByLine>
    <TagsData xmlns="b9a44fce-46ea-4c23-971c-1094676d9fe8"/>
    <Year xmlns="b9a44fce-46ea-4c23-971c-1094676d9fe8">2018</Year>
    <TagsPatientSafety xmlns="b9a44fce-46ea-4c23-971c-1094676d9fe8">
      <Value>H.I.I.N.</Value>
    </TagsPatientSafe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D706C8-4EF4-4188-AABA-E988580B90A7}"/>
</file>

<file path=customXml/itemProps2.xml><?xml version="1.0" encoding="utf-8"?>
<ds:datastoreItem xmlns:ds="http://schemas.openxmlformats.org/officeDocument/2006/customXml" ds:itemID="{30B323B7-7674-4C7F-871A-365C65A8DB18}"/>
</file>

<file path=customXml/itemProps3.xml><?xml version="1.0" encoding="utf-8"?>
<ds:datastoreItem xmlns:ds="http://schemas.openxmlformats.org/officeDocument/2006/customXml" ds:itemID="{CF2F3F0F-D304-45FB-9A68-E01EE94ACF39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283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HRET HIIN  Hospital Collaborative LISTSERV®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LISTSERV® Archive Tutorial</dc:title>
  <dc:creator>Eudeikis, Julie</dc:creator>
  <cp:lastModifiedBy>Rebecca Hancock</cp:lastModifiedBy>
  <cp:revision>20</cp:revision>
  <dcterms:created xsi:type="dcterms:W3CDTF">2015-09-14T14:13:31Z</dcterms:created>
  <dcterms:modified xsi:type="dcterms:W3CDTF">2018-01-23T17:27:03Z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0x0101009812C7CD182BC14CA870BE1FD722FF7B001A3CDA4C85D3854BA2A801E278750883</vt:lpwstr>
  </property>
</Properties>
</file>