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diagrams/data1.xml" ContentType="application/vnd.openxmlformats-officedocument.drawingml.diagramData+xml"/>
  <Override PartName="/ppt/diagrams/data5.xml" ContentType="application/vnd.openxmlformats-officedocument.drawingml.diagramData+xml"/>
  <Override PartName="/ppt/diagrams/data4.xml" ContentType="application/vnd.openxmlformats-officedocument.drawingml.diagramData+xml"/>
  <Override PartName="/ppt/diagrams/data3.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1.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42.xml" ContentType="application/vnd.openxmlformats-officedocument.presentationml.slide+xml"/>
  <Override PartName="/ppt/slides/slide25.xml" ContentType="application/vnd.openxmlformats-officedocument.presentationml.slide+xml"/>
  <Override PartName="/ppt/slides/slide27.xml" ContentType="application/vnd.openxmlformats-officedocument.presentationml.slide+xml"/>
  <Override PartName="/ppt/slides/slide49.xml" ContentType="application/vnd.openxmlformats-officedocument.presentationml.slide+xml"/>
  <Override PartName="/ppt/slides/slide41.xml" ContentType="application/vnd.openxmlformats-officedocument.presentationml.slide+xml"/>
  <Override PartName="/ppt/slides/slide40.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47.xml" ContentType="application/vnd.openxmlformats-officedocument.presentationml.slide+xml"/>
  <Override PartName="/ppt/slides/slide46.xml" ContentType="application/vnd.openxmlformats-officedocument.presentationml.slide+xml"/>
  <Override PartName="/ppt/slides/slide45.xml" ContentType="application/vnd.openxmlformats-officedocument.presentationml.slide+xml"/>
  <Override PartName="/ppt/slides/slide44.xml" ContentType="application/vnd.openxmlformats-officedocument.presentationml.slide+xml"/>
  <Override PartName="/ppt/slides/slide43.xml" ContentType="application/vnd.openxmlformats-officedocument.presentationml.slide+xml"/>
  <Override PartName="/ppt/slides/slide26.xml" ContentType="application/vnd.openxmlformats-officedocument.presentationml.slide+xml"/>
  <Override PartName="/ppt/slides/slide50.xml" ContentType="application/vnd.openxmlformats-officedocument.presentationml.slide+xml"/>
  <Override PartName="/ppt/slides/slide38.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51.xml" ContentType="application/vnd.openxmlformats-officedocument.presentationml.slide+xml"/>
  <Override PartName="/ppt/slides/slide32.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7.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Layouts/slideLayout1.xml" ContentType="application/vnd.openxmlformats-officedocument.presentationml.slideLayout+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Layouts/slideLayout29.xml" ContentType="application/vnd.openxmlformats-officedocument.presentationml.slideLayout+xml"/>
  <Override PartName="/ppt/slideLayouts/slideLayout28.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36.xml" ContentType="application/vnd.openxmlformats-officedocument.presentationml.slideLayout+xml"/>
  <Override PartName="/ppt/slideLayouts/slideLayout35.xml" ContentType="application/vnd.openxmlformats-officedocument.presentationml.slideLayout+xml"/>
  <Override PartName="/ppt/slideLayouts/slideLayout34.xml" ContentType="application/vnd.openxmlformats-officedocument.presentationml.slideLayout+xml"/>
  <Override PartName="/ppt/slideLayouts/slideLayout33.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notesSlides/notesSlide4.xml" ContentType="application/vnd.openxmlformats-officedocument.presentationml.notesSlide+xml"/>
  <Override PartName="/ppt/notesSlides/notesSlide15.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diagrams/colors3.xml" ContentType="application/vnd.openxmlformats-officedocument.drawingml.diagramColors+xml"/>
  <Override PartName="/ppt/diagrams/layout5.xml" ContentType="application/vnd.openxmlformats-officedocument.drawingml.diagramLayout+xml"/>
  <Override PartName="/ppt/diagrams/quickStyle4.xml" ContentType="application/vnd.openxmlformats-officedocument.drawingml.diagramStyle+xml"/>
  <Override PartName="/ppt/diagrams/layout4.xml" ContentType="application/vnd.openxmlformats-officedocument.drawingml.diagramLayout+xml"/>
  <Override PartName="/ppt/diagrams/layout1.xml" ContentType="application/vnd.openxmlformats-officedocument.drawingml.diagramLayout+xml"/>
  <Override PartName="/ppt/diagrams/layout3.xml" ContentType="application/vnd.openxmlformats-officedocument.drawingml.diagramLayout+xml"/>
  <Override PartName="/ppt/diagrams/drawing3.xml" ContentType="application/vnd.ms-office.drawingml.diagramDrawing+xml"/>
  <Override PartName="/ppt/diagrams/quickStyle3.xml" ContentType="application/vnd.openxmlformats-officedocument.drawingml.diagramStyle+xml"/>
  <Override PartName="/ppt/diagrams/drawing5.xml" ContentType="application/vnd.ms-office.drawingml.diagramDrawing+xml"/>
  <Override PartName="/ppt/notesMasters/notesMaster1.xml" ContentType="application/vnd.openxmlformats-officedocument.presentationml.notesMaster+xml"/>
  <Override PartName="/ppt/diagrams/drawing4.xml" ContentType="application/vnd.ms-office.drawingml.diagramDrawing+xml"/>
  <Override PartName="/ppt/diagrams/colors4.xml" ContentType="application/vnd.openxmlformats-officedocument.drawingml.diagramColors+xml"/>
  <Override PartName="/ppt/diagrams/quickStyle5.xml" ContentType="application/vnd.openxmlformats-officedocument.drawingml.diagramStyle+xml"/>
  <Override PartName="/ppt/diagrams/colors5.xml" ContentType="application/vnd.openxmlformats-officedocument.drawingml.diagramColors+xml"/>
  <Override PartName="/ppt/diagrams/quickStyle2.xml" ContentType="application/vnd.openxmlformats-officedocument.drawingml.diagramStyle+xml"/>
  <Override PartName="/ppt/diagrams/drawing2.xml" ContentType="application/vnd.ms-office.drawingml.diagramDrawing+xml"/>
  <Override PartName="/ppt/theme/theme4.xml" ContentType="application/vnd.openxmlformats-officedocument.theme+xml"/>
  <Override PartName="/ppt/diagrams/drawing1.xml" ContentType="application/vnd.ms-office.drawingml.diagramDrawing+xml"/>
  <Override PartName="/ppt/diagrams/colors1.xml" ContentType="application/vnd.openxmlformats-officedocument.drawingml.diagramColors+xml"/>
  <Override PartName="/ppt/theme/themeOverride1.xml" ContentType="application/vnd.openxmlformats-officedocument.themeOverride+xml"/>
  <Override PartName="/ppt/theme/theme1.xml" ContentType="application/vnd.openxmlformats-officedocument.theme+xml"/>
  <Override PartName="/ppt/diagrams/colors2.xml" ContentType="application/vnd.openxmlformats-officedocument.drawingml.diagramColors+xml"/>
  <Override PartName="/ppt/theme/theme3.xml" ContentType="application/vnd.openxmlformats-officedocument.theme+xml"/>
  <Override PartName="/ppt/theme/theme2.xml" ContentType="application/vnd.openxmlformats-officedocument.theme+xml"/>
  <Override PartName="/ppt/diagrams/quickStyle1.xml" ContentType="application/vnd.openxmlformats-officedocument.drawingml.diagramStyle+xml"/>
  <Override PartName="/ppt/diagrams/layout2.xml" ContentType="application/vnd.openxmlformats-officedocument.drawingml.diagramLayout+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 id="2147483677" r:id="rId3"/>
  </p:sldMasterIdLst>
  <p:notesMasterIdLst>
    <p:notesMasterId r:id="rId55"/>
  </p:notesMasterIdLst>
  <p:sldIdLst>
    <p:sldId id="258" r:id="rId4"/>
    <p:sldId id="300" r:id="rId5"/>
    <p:sldId id="304" r:id="rId6"/>
    <p:sldId id="305" r:id="rId7"/>
    <p:sldId id="316" r:id="rId8"/>
    <p:sldId id="260" r:id="rId9"/>
    <p:sldId id="328" r:id="rId10"/>
    <p:sldId id="321" r:id="rId11"/>
    <p:sldId id="326" r:id="rId12"/>
    <p:sldId id="327" r:id="rId13"/>
    <p:sldId id="261" r:id="rId14"/>
    <p:sldId id="269" r:id="rId15"/>
    <p:sldId id="270" r:id="rId16"/>
    <p:sldId id="271" r:id="rId17"/>
    <p:sldId id="343" r:id="rId18"/>
    <p:sldId id="345" r:id="rId19"/>
    <p:sldId id="346" r:id="rId20"/>
    <p:sldId id="267" r:id="rId21"/>
    <p:sldId id="330" r:id="rId22"/>
    <p:sldId id="331" r:id="rId23"/>
    <p:sldId id="336" r:id="rId24"/>
    <p:sldId id="332" r:id="rId25"/>
    <p:sldId id="334" r:id="rId26"/>
    <p:sldId id="338" r:id="rId27"/>
    <p:sldId id="339" r:id="rId28"/>
    <p:sldId id="340" r:id="rId29"/>
    <p:sldId id="341" r:id="rId30"/>
    <p:sldId id="342" r:id="rId31"/>
    <p:sldId id="268" r:id="rId32"/>
    <p:sldId id="277" r:id="rId33"/>
    <p:sldId id="278" r:id="rId34"/>
    <p:sldId id="347" r:id="rId35"/>
    <p:sldId id="356" r:id="rId36"/>
    <p:sldId id="357" r:id="rId37"/>
    <p:sldId id="298" r:id="rId38"/>
    <p:sldId id="358" r:id="rId39"/>
    <p:sldId id="359" r:id="rId40"/>
    <p:sldId id="360" r:id="rId41"/>
    <p:sldId id="361" r:id="rId42"/>
    <p:sldId id="362" r:id="rId43"/>
    <p:sldId id="365" r:id="rId44"/>
    <p:sldId id="366" r:id="rId45"/>
    <p:sldId id="363" r:id="rId46"/>
    <p:sldId id="367" r:id="rId47"/>
    <p:sldId id="317" r:id="rId48"/>
    <p:sldId id="368" r:id="rId49"/>
    <p:sldId id="369" r:id="rId50"/>
    <p:sldId id="370" r:id="rId51"/>
    <p:sldId id="320" r:id="rId52"/>
    <p:sldId id="303" r:id="rId53"/>
    <p:sldId id="302" r:id="rId5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20" d="100"/>
          <a:sy n="120" d="100"/>
        </p:scale>
        <p:origin x="120" y="2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notesMaster" Target="notesMasters/notesMaster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theme" Target="theme/theme1.xml"/><Relationship Id="rId5" Type="http://schemas.openxmlformats.org/officeDocument/2006/relationships/slide" Target="slides/slide2.xml"/><Relationship Id="rId61" Type="http://schemas.openxmlformats.org/officeDocument/2006/relationships/customXml" Target="../customXml/item2.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presProps" Target="presProps.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tableStyles" Target="tableStyles.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viewProps" Target="viewProps.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customXml" Target="../customXml/item1.xml"/><Relationship Id="rId4" Type="http://schemas.openxmlformats.org/officeDocument/2006/relationships/slide" Target="slides/slide1.xml"/><Relationship Id="rId9" Type="http://schemas.openxmlformats.org/officeDocument/2006/relationships/slide" Target="slides/slide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FBE4C8-C280-3645-8077-2A3265959A42}" type="doc">
      <dgm:prSet loTypeId="urn:microsoft.com/office/officeart/2005/8/layout/hList1" loCatId="" qsTypeId="urn:microsoft.com/office/officeart/2005/8/quickstyle/3d2" qsCatId="3D" csTypeId="urn:microsoft.com/office/officeart/2005/8/colors/accent1_2" csCatId="accent1" phldr="1"/>
      <dgm:spPr/>
      <dgm:t>
        <a:bodyPr/>
        <a:lstStyle/>
        <a:p>
          <a:endParaRPr lang="en-US"/>
        </a:p>
      </dgm:t>
    </dgm:pt>
    <dgm:pt modelId="{11E57082-4823-284F-A826-040618425388}">
      <dgm:prSet phldrT="[Text]"/>
      <dgm:spPr>
        <a:solidFill>
          <a:schemeClr val="tx2"/>
        </a:solidFill>
      </dgm:spPr>
      <dgm:t>
        <a:bodyPr/>
        <a:lstStyle/>
        <a:p>
          <a:r>
            <a:rPr lang="en-US" dirty="0">
              <a:latin typeface="+mj-lt"/>
            </a:rPr>
            <a:t>Verbal Screen</a:t>
          </a:r>
        </a:p>
      </dgm:t>
    </dgm:pt>
    <dgm:pt modelId="{8DC1B85E-28F7-5841-9F00-6B1D4285AE01}" type="parTrans" cxnId="{B1BF1203-01FA-1A4D-8292-63CE0FDFD58E}">
      <dgm:prSet/>
      <dgm:spPr/>
      <dgm:t>
        <a:bodyPr/>
        <a:lstStyle/>
        <a:p>
          <a:endParaRPr lang="en-US"/>
        </a:p>
      </dgm:t>
    </dgm:pt>
    <dgm:pt modelId="{D45352BE-62BF-844C-98B9-5EAE067562ED}" type="sibTrans" cxnId="{B1BF1203-01FA-1A4D-8292-63CE0FDFD58E}">
      <dgm:prSet/>
      <dgm:spPr/>
      <dgm:t>
        <a:bodyPr/>
        <a:lstStyle/>
        <a:p>
          <a:endParaRPr lang="en-US"/>
        </a:p>
      </dgm:t>
    </dgm:pt>
    <dgm:pt modelId="{0B722486-BC6A-0E4A-BA56-FF5DD5690BAD}">
      <dgm:prSet phldrT="[Text]"/>
      <dgm:spPr>
        <a:solidFill>
          <a:schemeClr val="accent2">
            <a:lumMod val="20000"/>
            <a:lumOff val="80000"/>
            <a:alpha val="90000"/>
          </a:schemeClr>
        </a:solidFill>
      </dgm:spPr>
      <dgm:t>
        <a:bodyPr/>
        <a:lstStyle/>
        <a:p>
          <a:r>
            <a:rPr lang="en-US" dirty="0">
              <a:latin typeface="+mj-lt"/>
            </a:rPr>
            <a:t>4Ps</a:t>
          </a:r>
        </a:p>
      </dgm:t>
    </dgm:pt>
    <dgm:pt modelId="{CFEEAF34-7A7A-5B4C-9F71-1DBEBAB48C51}" type="parTrans" cxnId="{55A60893-5694-E249-ADEF-D6CAB1BC86CE}">
      <dgm:prSet/>
      <dgm:spPr/>
      <dgm:t>
        <a:bodyPr/>
        <a:lstStyle/>
        <a:p>
          <a:endParaRPr lang="en-US"/>
        </a:p>
      </dgm:t>
    </dgm:pt>
    <dgm:pt modelId="{EE0DB2CE-1F34-4F4A-A8D0-F3C4CD5EA0D6}" type="sibTrans" cxnId="{55A60893-5694-E249-ADEF-D6CAB1BC86CE}">
      <dgm:prSet/>
      <dgm:spPr/>
      <dgm:t>
        <a:bodyPr/>
        <a:lstStyle/>
        <a:p>
          <a:endParaRPr lang="en-US"/>
        </a:p>
      </dgm:t>
    </dgm:pt>
    <dgm:pt modelId="{613EEE91-9C9A-3643-ACED-A5653C66EAEB}">
      <dgm:prSet phldrT="[Text]"/>
      <dgm:spPr>
        <a:solidFill>
          <a:schemeClr val="accent2">
            <a:lumMod val="20000"/>
            <a:lumOff val="80000"/>
            <a:alpha val="90000"/>
          </a:schemeClr>
        </a:solidFill>
      </dgm:spPr>
      <dgm:t>
        <a:bodyPr/>
        <a:lstStyle/>
        <a:p>
          <a:r>
            <a:rPr lang="en-US" dirty="0">
              <a:latin typeface="+mj-lt"/>
            </a:rPr>
            <a:t>NIDA</a:t>
          </a:r>
        </a:p>
      </dgm:t>
    </dgm:pt>
    <dgm:pt modelId="{47DE2B21-77F0-CF40-A96B-46EC7C6C0C3A}" type="parTrans" cxnId="{0AB70222-D996-5043-8DDB-FB6A2D66A529}">
      <dgm:prSet/>
      <dgm:spPr/>
      <dgm:t>
        <a:bodyPr/>
        <a:lstStyle/>
        <a:p>
          <a:endParaRPr lang="en-US"/>
        </a:p>
      </dgm:t>
    </dgm:pt>
    <dgm:pt modelId="{4B4BC88F-6951-D840-8CBC-09E29FABC2A1}" type="sibTrans" cxnId="{0AB70222-D996-5043-8DDB-FB6A2D66A529}">
      <dgm:prSet/>
      <dgm:spPr/>
      <dgm:t>
        <a:bodyPr/>
        <a:lstStyle/>
        <a:p>
          <a:endParaRPr lang="en-US"/>
        </a:p>
      </dgm:t>
    </dgm:pt>
    <dgm:pt modelId="{D29683CC-66CB-8948-9F3A-1DFEE02A286F}">
      <dgm:prSet phldrT="[Text]"/>
      <dgm:spPr>
        <a:solidFill>
          <a:schemeClr val="tx2"/>
        </a:solidFill>
      </dgm:spPr>
      <dgm:t>
        <a:bodyPr/>
        <a:lstStyle/>
        <a:p>
          <a:r>
            <a:rPr lang="en-US" dirty="0">
              <a:latin typeface="+mj-lt"/>
            </a:rPr>
            <a:t>Urine Screen</a:t>
          </a:r>
        </a:p>
      </dgm:t>
    </dgm:pt>
    <dgm:pt modelId="{0871F2AE-4E2E-3B4C-B8C3-422B55F0A304}" type="parTrans" cxnId="{AAFCC917-C3D1-094A-A655-FDC0D7528541}">
      <dgm:prSet/>
      <dgm:spPr/>
      <dgm:t>
        <a:bodyPr/>
        <a:lstStyle/>
        <a:p>
          <a:endParaRPr lang="en-US"/>
        </a:p>
      </dgm:t>
    </dgm:pt>
    <dgm:pt modelId="{45B50677-5D25-CF48-9EAC-6CE06AE62FB9}" type="sibTrans" cxnId="{AAFCC917-C3D1-094A-A655-FDC0D7528541}">
      <dgm:prSet/>
      <dgm:spPr/>
      <dgm:t>
        <a:bodyPr/>
        <a:lstStyle/>
        <a:p>
          <a:endParaRPr lang="en-US"/>
        </a:p>
      </dgm:t>
    </dgm:pt>
    <dgm:pt modelId="{96C5E27D-B2C0-144B-8B7A-3C84BFF0EFB3}">
      <dgm:prSet phldrT="[Text]"/>
      <dgm:spPr>
        <a:solidFill>
          <a:schemeClr val="accent2">
            <a:lumMod val="20000"/>
            <a:lumOff val="80000"/>
            <a:alpha val="90000"/>
          </a:schemeClr>
        </a:solidFill>
      </dgm:spPr>
      <dgm:t>
        <a:bodyPr/>
        <a:lstStyle/>
        <a:p>
          <a:r>
            <a:rPr lang="en-US" dirty="0">
              <a:latin typeface="+mj-lt"/>
            </a:rPr>
            <a:t>Patient consent</a:t>
          </a:r>
        </a:p>
      </dgm:t>
    </dgm:pt>
    <dgm:pt modelId="{935943DD-BEEC-CE4D-821F-859F897B3EE5}" type="parTrans" cxnId="{F2747F11-7C38-DC41-B19A-9754F596DEC7}">
      <dgm:prSet/>
      <dgm:spPr/>
      <dgm:t>
        <a:bodyPr/>
        <a:lstStyle/>
        <a:p>
          <a:endParaRPr lang="en-US"/>
        </a:p>
      </dgm:t>
    </dgm:pt>
    <dgm:pt modelId="{D065D7AC-CE2B-F84C-A68B-E465AED458E5}" type="sibTrans" cxnId="{F2747F11-7C38-DC41-B19A-9754F596DEC7}">
      <dgm:prSet/>
      <dgm:spPr/>
      <dgm:t>
        <a:bodyPr/>
        <a:lstStyle/>
        <a:p>
          <a:endParaRPr lang="en-US"/>
        </a:p>
      </dgm:t>
    </dgm:pt>
    <dgm:pt modelId="{5EA3D4D1-E23D-A640-A2D9-D18771850917}">
      <dgm:prSet phldrT="[Text]"/>
      <dgm:spPr>
        <a:solidFill>
          <a:schemeClr val="accent2">
            <a:lumMod val="20000"/>
            <a:lumOff val="80000"/>
            <a:alpha val="90000"/>
          </a:schemeClr>
        </a:solidFill>
      </dgm:spPr>
      <dgm:t>
        <a:bodyPr/>
        <a:lstStyle/>
        <a:p>
          <a:r>
            <a:rPr lang="en-US" dirty="0">
              <a:latin typeface="+mj-lt"/>
            </a:rPr>
            <a:t>Discuss potential ramifications</a:t>
          </a:r>
        </a:p>
      </dgm:t>
    </dgm:pt>
    <dgm:pt modelId="{218A1D2A-83FE-A746-A3DF-27547B0F24C7}" type="parTrans" cxnId="{192A7E87-BE0E-A34E-98EA-169B303B1AC9}">
      <dgm:prSet/>
      <dgm:spPr/>
      <dgm:t>
        <a:bodyPr/>
        <a:lstStyle/>
        <a:p>
          <a:endParaRPr lang="en-US"/>
        </a:p>
      </dgm:t>
    </dgm:pt>
    <dgm:pt modelId="{940821F9-0F11-7A4E-9D15-8F3C572FE08D}" type="sibTrans" cxnId="{192A7E87-BE0E-A34E-98EA-169B303B1AC9}">
      <dgm:prSet/>
      <dgm:spPr/>
      <dgm:t>
        <a:bodyPr/>
        <a:lstStyle/>
        <a:p>
          <a:endParaRPr lang="en-US"/>
        </a:p>
      </dgm:t>
    </dgm:pt>
    <dgm:pt modelId="{BA6000CE-ADE0-124C-A8B8-6BD5BEE36DE3}">
      <dgm:prSet phldrT="[Text]"/>
      <dgm:spPr>
        <a:solidFill>
          <a:schemeClr val="accent2">
            <a:lumMod val="20000"/>
            <a:lumOff val="80000"/>
            <a:alpha val="90000"/>
          </a:schemeClr>
        </a:solidFill>
      </dgm:spPr>
      <dgm:t>
        <a:bodyPr/>
        <a:lstStyle/>
        <a:p>
          <a:r>
            <a:rPr lang="en-US" dirty="0">
              <a:latin typeface="+mj-lt"/>
            </a:rPr>
            <a:t>Positive is not diagnostic of a Substance Use Disorder</a:t>
          </a:r>
        </a:p>
      </dgm:t>
    </dgm:pt>
    <dgm:pt modelId="{A0282D28-F632-D44D-9E35-84122E4C5F76}" type="parTrans" cxnId="{B99751AA-1581-3F4D-BFC4-6FE378F85415}">
      <dgm:prSet/>
      <dgm:spPr/>
      <dgm:t>
        <a:bodyPr/>
        <a:lstStyle/>
        <a:p>
          <a:endParaRPr lang="en-US"/>
        </a:p>
      </dgm:t>
    </dgm:pt>
    <dgm:pt modelId="{38FAC9A5-AE7C-2F46-8E42-3150F88230BE}" type="sibTrans" cxnId="{B99751AA-1581-3F4D-BFC4-6FE378F85415}">
      <dgm:prSet/>
      <dgm:spPr/>
      <dgm:t>
        <a:bodyPr/>
        <a:lstStyle/>
        <a:p>
          <a:endParaRPr lang="en-US"/>
        </a:p>
      </dgm:t>
    </dgm:pt>
    <dgm:pt modelId="{2E35A0BD-FAE9-844E-BAF6-BE5D7BDC81C4}">
      <dgm:prSet phldrT="[Text]"/>
      <dgm:spPr>
        <a:solidFill>
          <a:schemeClr val="accent2">
            <a:lumMod val="20000"/>
            <a:lumOff val="80000"/>
            <a:alpha val="90000"/>
          </a:schemeClr>
        </a:solidFill>
      </dgm:spPr>
      <dgm:t>
        <a:bodyPr/>
        <a:lstStyle/>
        <a:p>
          <a:r>
            <a:rPr lang="en-US" dirty="0">
              <a:latin typeface="+mj-lt"/>
            </a:rPr>
            <a:t>CRAFFT</a:t>
          </a:r>
        </a:p>
      </dgm:t>
    </dgm:pt>
    <dgm:pt modelId="{D646743A-6AA7-DF41-9242-4AE58E5EC974}" type="parTrans" cxnId="{3839460D-FB41-4E41-8BAC-E1420A70FE03}">
      <dgm:prSet/>
      <dgm:spPr/>
      <dgm:t>
        <a:bodyPr/>
        <a:lstStyle/>
        <a:p>
          <a:endParaRPr lang="en-US"/>
        </a:p>
      </dgm:t>
    </dgm:pt>
    <dgm:pt modelId="{A0F62818-41AF-3546-87DD-82611783096B}" type="sibTrans" cxnId="{3839460D-FB41-4E41-8BAC-E1420A70FE03}">
      <dgm:prSet/>
      <dgm:spPr/>
      <dgm:t>
        <a:bodyPr/>
        <a:lstStyle/>
        <a:p>
          <a:endParaRPr lang="en-US"/>
        </a:p>
      </dgm:t>
    </dgm:pt>
    <dgm:pt modelId="{408026CF-315F-6340-92B6-A0E86CCFAB1B}">
      <dgm:prSet phldrT="[Text]"/>
      <dgm:spPr>
        <a:solidFill>
          <a:schemeClr val="accent2">
            <a:lumMod val="20000"/>
            <a:lumOff val="80000"/>
            <a:alpha val="90000"/>
          </a:schemeClr>
        </a:solidFill>
      </dgm:spPr>
      <dgm:t>
        <a:bodyPr/>
        <a:lstStyle/>
        <a:p>
          <a:r>
            <a:rPr lang="en-US" b="1" dirty="0">
              <a:latin typeface="+mj-lt"/>
            </a:rPr>
            <a:t>PREFERRED METHOD</a:t>
          </a:r>
        </a:p>
      </dgm:t>
    </dgm:pt>
    <dgm:pt modelId="{09D0E279-80EB-5844-99D3-AB5CB5F8DED0}" type="parTrans" cxnId="{90DFB1DF-901D-AA49-8BCC-E5A3DE46C0C8}">
      <dgm:prSet/>
      <dgm:spPr/>
      <dgm:t>
        <a:bodyPr/>
        <a:lstStyle/>
        <a:p>
          <a:endParaRPr lang="en-US"/>
        </a:p>
      </dgm:t>
    </dgm:pt>
    <dgm:pt modelId="{0B1F4615-2FCB-2441-BF42-D7E6C331BC68}" type="sibTrans" cxnId="{90DFB1DF-901D-AA49-8BCC-E5A3DE46C0C8}">
      <dgm:prSet/>
      <dgm:spPr/>
      <dgm:t>
        <a:bodyPr/>
        <a:lstStyle/>
        <a:p>
          <a:endParaRPr lang="en-US"/>
        </a:p>
      </dgm:t>
    </dgm:pt>
    <dgm:pt modelId="{33CC7D68-03C7-FB4E-830F-F1A38BE19C8C}">
      <dgm:prSet phldrT="[Text]"/>
      <dgm:spPr>
        <a:solidFill>
          <a:schemeClr val="accent2">
            <a:lumMod val="20000"/>
            <a:lumOff val="80000"/>
            <a:alpha val="90000"/>
          </a:schemeClr>
        </a:solidFill>
      </dgm:spPr>
      <dgm:t>
        <a:bodyPr/>
        <a:lstStyle/>
        <a:p>
          <a:endParaRPr lang="en-US" dirty="0">
            <a:latin typeface="+mj-lt"/>
          </a:endParaRPr>
        </a:p>
      </dgm:t>
    </dgm:pt>
    <dgm:pt modelId="{42E81EAD-6B1C-D540-B1FB-9BE7433A1B03}" type="parTrans" cxnId="{66CCFBD9-421A-6B42-9FF8-0B0507023B80}">
      <dgm:prSet/>
      <dgm:spPr/>
      <dgm:t>
        <a:bodyPr/>
        <a:lstStyle/>
        <a:p>
          <a:endParaRPr lang="en-US"/>
        </a:p>
      </dgm:t>
    </dgm:pt>
    <dgm:pt modelId="{1A7674BF-32D2-B242-B952-489D02448173}" type="sibTrans" cxnId="{66CCFBD9-421A-6B42-9FF8-0B0507023B80}">
      <dgm:prSet/>
      <dgm:spPr/>
      <dgm:t>
        <a:bodyPr/>
        <a:lstStyle/>
        <a:p>
          <a:endParaRPr lang="en-US"/>
        </a:p>
      </dgm:t>
    </dgm:pt>
    <dgm:pt modelId="{C46E3CFE-F8F9-3042-92C2-0059AA366343}" type="pres">
      <dgm:prSet presAssocID="{E7FBE4C8-C280-3645-8077-2A3265959A42}" presName="Name0" presStyleCnt="0">
        <dgm:presLayoutVars>
          <dgm:dir/>
          <dgm:animLvl val="lvl"/>
          <dgm:resizeHandles val="exact"/>
        </dgm:presLayoutVars>
      </dgm:prSet>
      <dgm:spPr/>
    </dgm:pt>
    <dgm:pt modelId="{39ACA460-DA2D-6346-86C2-994F16FD862C}" type="pres">
      <dgm:prSet presAssocID="{11E57082-4823-284F-A826-040618425388}" presName="composite" presStyleCnt="0"/>
      <dgm:spPr/>
    </dgm:pt>
    <dgm:pt modelId="{B89F071B-CF3F-C840-AF11-951947A7F7D0}" type="pres">
      <dgm:prSet presAssocID="{11E57082-4823-284F-A826-040618425388}" presName="parTx" presStyleLbl="alignNode1" presStyleIdx="0" presStyleCnt="2">
        <dgm:presLayoutVars>
          <dgm:chMax val="0"/>
          <dgm:chPref val="0"/>
          <dgm:bulletEnabled val="1"/>
        </dgm:presLayoutVars>
      </dgm:prSet>
      <dgm:spPr/>
    </dgm:pt>
    <dgm:pt modelId="{07E9F0CB-F2EE-D246-9D93-BA91A908EA08}" type="pres">
      <dgm:prSet presAssocID="{11E57082-4823-284F-A826-040618425388}" presName="desTx" presStyleLbl="alignAccFollowNode1" presStyleIdx="0" presStyleCnt="2">
        <dgm:presLayoutVars>
          <dgm:bulletEnabled val="1"/>
        </dgm:presLayoutVars>
      </dgm:prSet>
      <dgm:spPr/>
    </dgm:pt>
    <dgm:pt modelId="{5D0C43A3-DB5B-DA4C-AD34-F0671AA24370}" type="pres">
      <dgm:prSet presAssocID="{D45352BE-62BF-844C-98B9-5EAE067562ED}" presName="space" presStyleCnt="0"/>
      <dgm:spPr/>
    </dgm:pt>
    <dgm:pt modelId="{404AB781-77BB-8040-BB8B-9767514A0ABF}" type="pres">
      <dgm:prSet presAssocID="{D29683CC-66CB-8948-9F3A-1DFEE02A286F}" presName="composite" presStyleCnt="0"/>
      <dgm:spPr/>
    </dgm:pt>
    <dgm:pt modelId="{C18456DA-2A7E-8847-93C3-BD2E2005F8CC}" type="pres">
      <dgm:prSet presAssocID="{D29683CC-66CB-8948-9F3A-1DFEE02A286F}" presName="parTx" presStyleLbl="alignNode1" presStyleIdx="1" presStyleCnt="2">
        <dgm:presLayoutVars>
          <dgm:chMax val="0"/>
          <dgm:chPref val="0"/>
          <dgm:bulletEnabled val="1"/>
        </dgm:presLayoutVars>
      </dgm:prSet>
      <dgm:spPr/>
    </dgm:pt>
    <dgm:pt modelId="{63345A1F-361A-604E-9373-8C5B008486AB}" type="pres">
      <dgm:prSet presAssocID="{D29683CC-66CB-8948-9F3A-1DFEE02A286F}" presName="desTx" presStyleLbl="alignAccFollowNode1" presStyleIdx="1" presStyleCnt="2">
        <dgm:presLayoutVars>
          <dgm:bulletEnabled val="1"/>
        </dgm:presLayoutVars>
      </dgm:prSet>
      <dgm:spPr/>
    </dgm:pt>
  </dgm:ptLst>
  <dgm:cxnLst>
    <dgm:cxn modelId="{B1BF1203-01FA-1A4D-8292-63CE0FDFD58E}" srcId="{E7FBE4C8-C280-3645-8077-2A3265959A42}" destId="{11E57082-4823-284F-A826-040618425388}" srcOrd="0" destOrd="0" parTransId="{8DC1B85E-28F7-5841-9F00-6B1D4285AE01}" sibTransId="{D45352BE-62BF-844C-98B9-5EAE067562ED}"/>
    <dgm:cxn modelId="{3839460D-FB41-4E41-8BAC-E1420A70FE03}" srcId="{11E57082-4823-284F-A826-040618425388}" destId="{2E35A0BD-FAE9-844E-BAF6-BE5D7BDC81C4}" srcOrd="2" destOrd="0" parTransId="{D646743A-6AA7-DF41-9242-4AE58E5EC974}" sibTransId="{A0F62818-41AF-3546-87DD-82611783096B}"/>
    <dgm:cxn modelId="{9DF3C30D-011F-9B41-82A1-FDB580C3DF71}" type="presOf" srcId="{613EEE91-9C9A-3643-ACED-A5653C66EAEB}" destId="{07E9F0CB-F2EE-D246-9D93-BA91A908EA08}" srcOrd="0" destOrd="1" presId="urn:microsoft.com/office/officeart/2005/8/layout/hList1"/>
    <dgm:cxn modelId="{F2747F11-7C38-DC41-B19A-9754F596DEC7}" srcId="{D29683CC-66CB-8948-9F3A-1DFEE02A286F}" destId="{96C5E27D-B2C0-144B-8B7A-3C84BFF0EFB3}" srcOrd="0" destOrd="0" parTransId="{935943DD-BEEC-CE4D-821F-859F897B3EE5}" sibTransId="{D065D7AC-CE2B-F84C-A68B-E465AED458E5}"/>
    <dgm:cxn modelId="{AAFCC917-C3D1-094A-A655-FDC0D7528541}" srcId="{E7FBE4C8-C280-3645-8077-2A3265959A42}" destId="{D29683CC-66CB-8948-9F3A-1DFEE02A286F}" srcOrd="1" destOrd="0" parTransId="{0871F2AE-4E2E-3B4C-B8C3-422B55F0A304}" sibTransId="{45B50677-5D25-CF48-9EAC-6CE06AE62FB9}"/>
    <dgm:cxn modelId="{D9FD0E19-D90C-8A4E-BE5E-F8324967AEF5}" type="presOf" srcId="{33CC7D68-03C7-FB4E-830F-F1A38BE19C8C}" destId="{07E9F0CB-F2EE-D246-9D93-BA91A908EA08}" srcOrd="0" destOrd="3" presId="urn:microsoft.com/office/officeart/2005/8/layout/hList1"/>
    <dgm:cxn modelId="{F0DC0F1B-D243-6A47-A1E6-4B5A74ADF92A}" type="presOf" srcId="{0B722486-BC6A-0E4A-BA56-FF5DD5690BAD}" destId="{07E9F0CB-F2EE-D246-9D93-BA91A908EA08}" srcOrd="0" destOrd="0" presId="urn:microsoft.com/office/officeart/2005/8/layout/hList1"/>
    <dgm:cxn modelId="{0AB70222-D996-5043-8DDB-FB6A2D66A529}" srcId="{11E57082-4823-284F-A826-040618425388}" destId="{613EEE91-9C9A-3643-ACED-A5653C66EAEB}" srcOrd="1" destOrd="0" parTransId="{47DE2B21-77F0-CF40-A96B-46EC7C6C0C3A}" sibTransId="{4B4BC88F-6951-D840-8CBC-09E29FABC2A1}"/>
    <dgm:cxn modelId="{0FA4FB29-4EBC-1241-ACB2-B615F372C241}" type="presOf" srcId="{408026CF-315F-6340-92B6-A0E86CCFAB1B}" destId="{07E9F0CB-F2EE-D246-9D93-BA91A908EA08}" srcOrd="0" destOrd="4" presId="urn:microsoft.com/office/officeart/2005/8/layout/hList1"/>
    <dgm:cxn modelId="{95D4DA3B-EFEF-7342-A590-703007184C87}" type="presOf" srcId="{96C5E27D-B2C0-144B-8B7A-3C84BFF0EFB3}" destId="{63345A1F-361A-604E-9373-8C5B008486AB}" srcOrd="0" destOrd="0" presId="urn:microsoft.com/office/officeart/2005/8/layout/hList1"/>
    <dgm:cxn modelId="{CBCC2359-519A-D549-8CAE-7041322988CC}" type="presOf" srcId="{5EA3D4D1-E23D-A640-A2D9-D18771850917}" destId="{63345A1F-361A-604E-9373-8C5B008486AB}" srcOrd="0" destOrd="1" presId="urn:microsoft.com/office/officeart/2005/8/layout/hList1"/>
    <dgm:cxn modelId="{192A7E87-BE0E-A34E-98EA-169B303B1AC9}" srcId="{D29683CC-66CB-8948-9F3A-1DFEE02A286F}" destId="{5EA3D4D1-E23D-A640-A2D9-D18771850917}" srcOrd="1" destOrd="0" parTransId="{218A1D2A-83FE-A746-A3DF-27547B0F24C7}" sibTransId="{940821F9-0F11-7A4E-9D15-8F3C572FE08D}"/>
    <dgm:cxn modelId="{55A60893-5694-E249-ADEF-D6CAB1BC86CE}" srcId="{11E57082-4823-284F-A826-040618425388}" destId="{0B722486-BC6A-0E4A-BA56-FF5DD5690BAD}" srcOrd="0" destOrd="0" parTransId="{CFEEAF34-7A7A-5B4C-9F71-1DBEBAB48C51}" sibTransId="{EE0DB2CE-1F34-4F4A-A8D0-F3C4CD5EA0D6}"/>
    <dgm:cxn modelId="{B99751AA-1581-3F4D-BFC4-6FE378F85415}" srcId="{D29683CC-66CB-8948-9F3A-1DFEE02A286F}" destId="{BA6000CE-ADE0-124C-A8B8-6BD5BEE36DE3}" srcOrd="2" destOrd="0" parTransId="{A0282D28-F632-D44D-9E35-84122E4C5F76}" sibTransId="{38FAC9A5-AE7C-2F46-8E42-3150F88230BE}"/>
    <dgm:cxn modelId="{6FAED1BD-F678-F84F-ADBF-3BBBED741E4A}" type="presOf" srcId="{D29683CC-66CB-8948-9F3A-1DFEE02A286F}" destId="{C18456DA-2A7E-8847-93C3-BD2E2005F8CC}" srcOrd="0" destOrd="0" presId="urn:microsoft.com/office/officeart/2005/8/layout/hList1"/>
    <dgm:cxn modelId="{66CCFBD9-421A-6B42-9FF8-0B0507023B80}" srcId="{11E57082-4823-284F-A826-040618425388}" destId="{33CC7D68-03C7-FB4E-830F-F1A38BE19C8C}" srcOrd="3" destOrd="0" parTransId="{42E81EAD-6B1C-D540-B1FB-9BE7433A1B03}" sibTransId="{1A7674BF-32D2-B242-B952-489D02448173}"/>
    <dgm:cxn modelId="{78881FDA-2FBC-FE40-8904-3CD0F477DA8D}" type="presOf" srcId="{11E57082-4823-284F-A826-040618425388}" destId="{B89F071B-CF3F-C840-AF11-951947A7F7D0}" srcOrd="0" destOrd="0" presId="urn:microsoft.com/office/officeart/2005/8/layout/hList1"/>
    <dgm:cxn modelId="{F6CF67DC-2DDF-8D4A-88A5-806F99113C1E}" type="presOf" srcId="{E7FBE4C8-C280-3645-8077-2A3265959A42}" destId="{C46E3CFE-F8F9-3042-92C2-0059AA366343}" srcOrd="0" destOrd="0" presId="urn:microsoft.com/office/officeart/2005/8/layout/hList1"/>
    <dgm:cxn modelId="{90DFB1DF-901D-AA49-8BCC-E5A3DE46C0C8}" srcId="{11E57082-4823-284F-A826-040618425388}" destId="{408026CF-315F-6340-92B6-A0E86CCFAB1B}" srcOrd="4" destOrd="0" parTransId="{09D0E279-80EB-5844-99D3-AB5CB5F8DED0}" sibTransId="{0B1F4615-2FCB-2441-BF42-D7E6C331BC68}"/>
    <dgm:cxn modelId="{687ECCE1-9659-A847-BB23-FFC2A371BF81}" type="presOf" srcId="{2E35A0BD-FAE9-844E-BAF6-BE5D7BDC81C4}" destId="{07E9F0CB-F2EE-D246-9D93-BA91A908EA08}" srcOrd="0" destOrd="2" presId="urn:microsoft.com/office/officeart/2005/8/layout/hList1"/>
    <dgm:cxn modelId="{A18124F3-0C7F-674B-BF2D-EC7CCE3D6CEA}" type="presOf" srcId="{BA6000CE-ADE0-124C-A8B8-6BD5BEE36DE3}" destId="{63345A1F-361A-604E-9373-8C5B008486AB}" srcOrd="0" destOrd="2" presId="urn:microsoft.com/office/officeart/2005/8/layout/hList1"/>
    <dgm:cxn modelId="{BE96F31F-B77F-DB40-B60A-900B4A5802E1}" type="presParOf" srcId="{C46E3CFE-F8F9-3042-92C2-0059AA366343}" destId="{39ACA460-DA2D-6346-86C2-994F16FD862C}" srcOrd="0" destOrd="0" presId="urn:microsoft.com/office/officeart/2005/8/layout/hList1"/>
    <dgm:cxn modelId="{65DF0714-F721-FD43-A814-4B5E415FC641}" type="presParOf" srcId="{39ACA460-DA2D-6346-86C2-994F16FD862C}" destId="{B89F071B-CF3F-C840-AF11-951947A7F7D0}" srcOrd="0" destOrd="0" presId="urn:microsoft.com/office/officeart/2005/8/layout/hList1"/>
    <dgm:cxn modelId="{B6141420-B147-A04F-AE43-90489B28EBBD}" type="presParOf" srcId="{39ACA460-DA2D-6346-86C2-994F16FD862C}" destId="{07E9F0CB-F2EE-D246-9D93-BA91A908EA08}" srcOrd="1" destOrd="0" presId="urn:microsoft.com/office/officeart/2005/8/layout/hList1"/>
    <dgm:cxn modelId="{2DF64B07-B715-D542-9551-975432E942F1}" type="presParOf" srcId="{C46E3CFE-F8F9-3042-92C2-0059AA366343}" destId="{5D0C43A3-DB5B-DA4C-AD34-F0671AA24370}" srcOrd="1" destOrd="0" presId="urn:microsoft.com/office/officeart/2005/8/layout/hList1"/>
    <dgm:cxn modelId="{9EE5C2CD-8BE5-7B48-81A7-D7D9D191A272}" type="presParOf" srcId="{C46E3CFE-F8F9-3042-92C2-0059AA366343}" destId="{404AB781-77BB-8040-BB8B-9767514A0ABF}" srcOrd="2" destOrd="0" presId="urn:microsoft.com/office/officeart/2005/8/layout/hList1"/>
    <dgm:cxn modelId="{532FAE53-CD7A-2840-AB72-D67B28BB821C}" type="presParOf" srcId="{404AB781-77BB-8040-BB8B-9767514A0ABF}" destId="{C18456DA-2A7E-8847-93C3-BD2E2005F8CC}" srcOrd="0" destOrd="0" presId="urn:microsoft.com/office/officeart/2005/8/layout/hList1"/>
    <dgm:cxn modelId="{DB69B9CB-9322-3349-9CF8-D391EF7F110D}" type="presParOf" srcId="{404AB781-77BB-8040-BB8B-9767514A0ABF}" destId="{63345A1F-361A-604E-9373-8C5B008486AB}"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6D60E4D-CAA7-D244-BA8F-DB5D0812DB88}" type="doc">
      <dgm:prSet loTypeId="urn:microsoft.com/office/officeart/2005/8/layout/orgChart1" loCatId="" qsTypeId="urn:microsoft.com/office/officeart/2005/8/quickstyle/simple4" qsCatId="simple" csTypeId="urn:microsoft.com/office/officeart/2005/8/colors/accent1_2" csCatId="accent1" phldr="1"/>
      <dgm:spPr/>
      <dgm:t>
        <a:bodyPr/>
        <a:lstStyle/>
        <a:p>
          <a:endParaRPr lang="en-US"/>
        </a:p>
      </dgm:t>
    </dgm:pt>
    <dgm:pt modelId="{4D5CAA1A-501A-0E4E-950E-BF4E5A9024F8}">
      <dgm:prSet phldrT="[Text]">
        <dgm:style>
          <a:lnRef idx="1">
            <a:schemeClr val="accent1"/>
          </a:lnRef>
          <a:fillRef idx="2">
            <a:schemeClr val="accent1"/>
          </a:fillRef>
          <a:effectRef idx="1">
            <a:schemeClr val="accent1"/>
          </a:effectRef>
          <a:fontRef idx="minor">
            <a:schemeClr val="dk1"/>
          </a:fontRef>
        </dgm:style>
      </dgm:prSet>
      <dgm:spPr>
        <a:solidFill>
          <a:schemeClr val="accent2">
            <a:lumMod val="60000"/>
            <a:lumOff val="40000"/>
          </a:schemeClr>
        </a:solidFill>
      </dgm:spPr>
      <dgm:t>
        <a:bodyPr/>
        <a:lstStyle/>
        <a:p>
          <a:r>
            <a:rPr lang="en-US" dirty="0"/>
            <a:t>Medically Supervised Withdrawal</a:t>
          </a:r>
        </a:p>
      </dgm:t>
    </dgm:pt>
    <dgm:pt modelId="{F47869AA-2500-684F-A26D-58A567665F32}" type="parTrans" cxnId="{4D1CD0E6-2F1E-2941-8B4E-16E45CD3DC91}">
      <dgm:prSet/>
      <dgm:spPr>
        <a:ln>
          <a:prstDash val="dashDot"/>
        </a:ln>
      </dgm:spPr>
      <dgm:t>
        <a:bodyPr/>
        <a:lstStyle/>
        <a:p>
          <a:endParaRPr lang="en-US"/>
        </a:p>
      </dgm:t>
    </dgm:pt>
    <dgm:pt modelId="{82D6CBEA-3393-C945-9DE6-81BC88AED6B8}" type="sibTrans" cxnId="{4D1CD0E6-2F1E-2941-8B4E-16E45CD3DC91}">
      <dgm:prSet/>
      <dgm:spPr/>
      <dgm:t>
        <a:bodyPr/>
        <a:lstStyle/>
        <a:p>
          <a:endParaRPr lang="en-US"/>
        </a:p>
      </dgm:t>
    </dgm:pt>
    <dgm:pt modelId="{A1C80F7F-5C44-EB41-89AA-B134E8E42EB4}">
      <dgm:prSet phldrT="[Text]">
        <dgm:style>
          <a:lnRef idx="1">
            <a:schemeClr val="accent1"/>
          </a:lnRef>
          <a:fillRef idx="2">
            <a:schemeClr val="accent1"/>
          </a:fillRef>
          <a:effectRef idx="1">
            <a:schemeClr val="accent1"/>
          </a:effectRef>
          <a:fontRef idx="minor">
            <a:schemeClr val="dk1"/>
          </a:fontRef>
        </dgm:style>
      </dgm:prSet>
      <dgm:spPr>
        <a:solidFill>
          <a:schemeClr val="accent2">
            <a:lumMod val="60000"/>
            <a:lumOff val="40000"/>
          </a:schemeClr>
        </a:solidFill>
      </dgm:spPr>
      <dgm:t>
        <a:bodyPr/>
        <a:lstStyle/>
        <a:p>
          <a:r>
            <a:rPr lang="en-US" dirty="0"/>
            <a:t>Psychosocial Interventions</a:t>
          </a:r>
        </a:p>
      </dgm:t>
    </dgm:pt>
    <dgm:pt modelId="{682AAAC4-A724-2648-BD91-3569AEDAC84C}" type="parTrans" cxnId="{A95ECBA2-44D8-C740-B015-79AD7CD66ECB}">
      <dgm:prSet/>
      <dgm:spPr/>
      <dgm:t>
        <a:bodyPr/>
        <a:lstStyle/>
        <a:p>
          <a:endParaRPr lang="en-US"/>
        </a:p>
      </dgm:t>
    </dgm:pt>
    <dgm:pt modelId="{F7ABD357-A852-3745-9719-32EA596844BB}" type="sibTrans" cxnId="{A95ECBA2-44D8-C740-B015-79AD7CD66ECB}">
      <dgm:prSet/>
      <dgm:spPr/>
      <dgm:t>
        <a:bodyPr/>
        <a:lstStyle/>
        <a:p>
          <a:endParaRPr lang="en-US"/>
        </a:p>
      </dgm:t>
    </dgm:pt>
    <dgm:pt modelId="{E3FC397E-B88E-B34B-ACE4-9CD1A663430C}">
      <dgm:prSet>
        <dgm:style>
          <a:lnRef idx="1">
            <a:schemeClr val="accent1"/>
          </a:lnRef>
          <a:fillRef idx="2">
            <a:schemeClr val="accent1"/>
          </a:fillRef>
          <a:effectRef idx="1">
            <a:schemeClr val="accent1"/>
          </a:effectRef>
          <a:fontRef idx="minor">
            <a:schemeClr val="dk1"/>
          </a:fontRef>
        </dgm:style>
      </dgm:prSet>
      <dgm:spPr>
        <a:solidFill>
          <a:schemeClr val="accent2">
            <a:lumMod val="60000"/>
            <a:lumOff val="40000"/>
          </a:schemeClr>
        </a:solidFill>
      </dgm:spPr>
      <dgm:t>
        <a:bodyPr/>
        <a:lstStyle/>
        <a:p>
          <a:r>
            <a:rPr lang="en-US" dirty="0"/>
            <a:t>Medication-Assisted Treatment</a:t>
          </a:r>
        </a:p>
      </dgm:t>
    </dgm:pt>
    <dgm:pt modelId="{14FB849B-AD1A-3D43-8DDD-828BF67D13A6}" type="parTrans" cxnId="{5264C47D-115F-0344-8F7D-8DE2CA89BFE0}">
      <dgm:prSet/>
      <dgm:spPr>
        <a:ln>
          <a:solidFill>
            <a:schemeClr val="accent1">
              <a:lumMod val="75000"/>
            </a:schemeClr>
          </a:solidFill>
          <a:prstDash val="solid"/>
        </a:ln>
      </dgm:spPr>
      <dgm:t>
        <a:bodyPr/>
        <a:lstStyle/>
        <a:p>
          <a:endParaRPr lang="en-US"/>
        </a:p>
      </dgm:t>
    </dgm:pt>
    <dgm:pt modelId="{74F1B41F-3121-8C46-9E17-43EEDEDCDBC1}" type="sibTrans" cxnId="{5264C47D-115F-0344-8F7D-8DE2CA89BFE0}">
      <dgm:prSet/>
      <dgm:spPr/>
      <dgm:t>
        <a:bodyPr/>
        <a:lstStyle/>
        <a:p>
          <a:endParaRPr lang="en-US"/>
        </a:p>
      </dgm:t>
    </dgm:pt>
    <dgm:pt modelId="{D48EF3A4-0E0F-C940-9B75-BD974DD8EE08}">
      <dgm:prSet phldrT="[Text]">
        <dgm:style>
          <a:lnRef idx="1">
            <a:schemeClr val="accent1"/>
          </a:lnRef>
          <a:fillRef idx="2">
            <a:schemeClr val="accent1"/>
          </a:fillRef>
          <a:effectRef idx="1">
            <a:schemeClr val="accent1"/>
          </a:effectRef>
          <a:fontRef idx="minor">
            <a:schemeClr val="dk1"/>
          </a:fontRef>
        </dgm:style>
      </dgm:prSet>
      <dgm:spPr>
        <a:solidFill>
          <a:schemeClr val="accent2">
            <a:lumMod val="60000"/>
            <a:lumOff val="40000"/>
          </a:schemeClr>
        </a:solidFill>
      </dgm:spPr>
      <dgm:t>
        <a:bodyPr/>
        <a:lstStyle/>
        <a:p>
          <a:r>
            <a:rPr lang="en-US" dirty="0"/>
            <a:t>OUD management in pregnancy </a:t>
          </a:r>
        </a:p>
      </dgm:t>
    </dgm:pt>
    <dgm:pt modelId="{7A2D62E5-A2D2-1A4C-A354-684C9C1EB1FD}" type="sibTrans" cxnId="{8D3EA896-702E-E742-9E32-B4DAA22CC00E}">
      <dgm:prSet/>
      <dgm:spPr/>
      <dgm:t>
        <a:bodyPr/>
        <a:lstStyle/>
        <a:p>
          <a:endParaRPr lang="en-US"/>
        </a:p>
      </dgm:t>
    </dgm:pt>
    <dgm:pt modelId="{67F46CB1-754C-7D4C-9AB2-A9D591A23BAE}" type="parTrans" cxnId="{8D3EA896-702E-E742-9E32-B4DAA22CC00E}">
      <dgm:prSet/>
      <dgm:spPr/>
      <dgm:t>
        <a:bodyPr/>
        <a:lstStyle/>
        <a:p>
          <a:endParaRPr lang="en-US"/>
        </a:p>
      </dgm:t>
    </dgm:pt>
    <dgm:pt modelId="{8F0FB7EF-B323-6045-81F1-112608825812}" type="pres">
      <dgm:prSet presAssocID="{96D60E4D-CAA7-D244-BA8F-DB5D0812DB88}" presName="hierChild1" presStyleCnt="0">
        <dgm:presLayoutVars>
          <dgm:orgChart val="1"/>
          <dgm:chPref val="1"/>
          <dgm:dir/>
          <dgm:animOne val="branch"/>
          <dgm:animLvl val="lvl"/>
          <dgm:resizeHandles/>
        </dgm:presLayoutVars>
      </dgm:prSet>
      <dgm:spPr/>
    </dgm:pt>
    <dgm:pt modelId="{080B12AD-9263-1B42-B7C9-324303A94A67}" type="pres">
      <dgm:prSet presAssocID="{D48EF3A4-0E0F-C940-9B75-BD974DD8EE08}" presName="hierRoot1" presStyleCnt="0">
        <dgm:presLayoutVars>
          <dgm:hierBranch val="init"/>
        </dgm:presLayoutVars>
      </dgm:prSet>
      <dgm:spPr/>
    </dgm:pt>
    <dgm:pt modelId="{127D6BDB-0F7C-B947-BD6F-E1992145C15C}" type="pres">
      <dgm:prSet presAssocID="{D48EF3A4-0E0F-C940-9B75-BD974DD8EE08}" presName="rootComposite1" presStyleCnt="0"/>
      <dgm:spPr/>
    </dgm:pt>
    <dgm:pt modelId="{961A7EB4-6803-234F-BFDB-DED6250DC944}" type="pres">
      <dgm:prSet presAssocID="{D48EF3A4-0E0F-C940-9B75-BD974DD8EE08}" presName="rootText1" presStyleLbl="node0" presStyleIdx="0" presStyleCnt="1">
        <dgm:presLayoutVars>
          <dgm:chPref val="3"/>
        </dgm:presLayoutVars>
      </dgm:prSet>
      <dgm:spPr/>
    </dgm:pt>
    <dgm:pt modelId="{5DD8527F-B769-D148-9E86-ECE74EFAD099}" type="pres">
      <dgm:prSet presAssocID="{D48EF3A4-0E0F-C940-9B75-BD974DD8EE08}" presName="rootConnector1" presStyleLbl="node1" presStyleIdx="0" presStyleCnt="0"/>
      <dgm:spPr/>
    </dgm:pt>
    <dgm:pt modelId="{E762001C-7F23-B046-8953-164CF6E7249F}" type="pres">
      <dgm:prSet presAssocID="{D48EF3A4-0E0F-C940-9B75-BD974DD8EE08}" presName="hierChild2" presStyleCnt="0"/>
      <dgm:spPr/>
    </dgm:pt>
    <dgm:pt modelId="{2838A951-3BB5-784D-A9CC-CC1153544126}" type="pres">
      <dgm:prSet presAssocID="{F47869AA-2500-684F-A26D-58A567665F32}" presName="Name37" presStyleLbl="parChTrans1D2" presStyleIdx="0" presStyleCnt="3"/>
      <dgm:spPr/>
    </dgm:pt>
    <dgm:pt modelId="{506314FB-7B20-3346-B5EF-E84BCFE95AD7}" type="pres">
      <dgm:prSet presAssocID="{4D5CAA1A-501A-0E4E-950E-BF4E5A9024F8}" presName="hierRoot2" presStyleCnt="0">
        <dgm:presLayoutVars>
          <dgm:hierBranch val="init"/>
        </dgm:presLayoutVars>
      </dgm:prSet>
      <dgm:spPr/>
    </dgm:pt>
    <dgm:pt modelId="{31CB2F0D-9D4D-C74B-A6C0-D2B8E3090ADC}" type="pres">
      <dgm:prSet presAssocID="{4D5CAA1A-501A-0E4E-950E-BF4E5A9024F8}" presName="rootComposite" presStyleCnt="0"/>
      <dgm:spPr/>
    </dgm:pt>
    <dgm:pt modelId="{BB19DAEB-8907-BD4B-99FF-294266C7811E}" type="pres">
      <dgm:prSet presAssocID="{4D5CAA1A-501A-0E4E-950E-BF4E5A9024F8}" presName="rootText" presStyleLbl="node2" presStyleIdx="0" presStyleCnt="3">
        <dgm:presLayoutVars>
          <dgm:chPref val="3"/>
        </dgm:presLayoutVars>
      </dgm:prSet>
      <dgm:spPr/>
    </dgm:pt>
    <dgm:pt modelId="{F0279E5C-6371-D747-B63B-3D86F80D3557}" type="pres">
      <dgm:prSet presAssocID="{4D5CAA1A-501A-0E4E-950E-BF4E5A9024F8}" presName="rootConnector" presStyleLbl="node2" presStyleIdx="0" presStyleCnt="3"/>
      <dgm:spPr/>
    </dgm:pt>
    <dgm:pt modelId="{13FF1CCB-DCBA-D445-915A-C901D9FDC27B}" type="pres">
      <dgm:prSet presAssocID="{4D5CAA1A-501A-0E4E-950E-BF4E5A9024F8}" presName="hierChild4" presStyleCnt="0"/>
      <dgm:spPr/>
    </dgm:pt>
    <dgm:pt modelId="{44D558B9-5527-EE4C-9822-914FC22DFB0D}" type="pres">
      <dgm:prSet presAssocID="{4D5CAA1A-501A-0E4E-950E-BF4E5A9024F8}" presName="hierChild5" presStyleCnt="0"/>
      <dgm:spPr/>
    </dgm:pt>
    <dgm:pt modelId="{B0C9E6A7-DCEB-4B45-A926-A4CD3B7964CE}" type="pres">
      <dgm:prSet presAssocID="{682AAAC4-A724-2648-BD91-3569AEDAC84C}" presName="Name37" presStyleLbl="parChTrans1D2" presStyleIdx="1" presStyleCnt="3"/>
      <dgm:spPr/>
    </dgm:pt>
    <dgm:pt modelId="{08B438E1-7929-9840-ABC3-F681AD3A004F}" type="pres">
      <dgm:prSet presAssocID="{A1C80F7F-5C44-EB41-89AA-B134E8E42EB4}" presName="hierRoot2" presStyleCnt="0">
        <dgm:presLayoutVars>
          <dgm:hierBranch val="init"/>
        </dgm:presLayoutVars>
      </dgm:prSet>
      <dgm:spPr/>
    </dgm:pt>
    <dgm:pt modelId="{CC4C882F-FE31-0E44-8820-D9E4FA477061}" type="pres">
      <dgm:prSet presAssocID="{A1C80F7F-5C44-EB41-89AA-B134E8E42EB4}" presName="rootComposite" presStyleCnt="0"/>
      <dgm:spPr/>
    </dgm:pt>
    <dgm:pt modelId="{40227A66-D39E-EF43-89F5-772EDD91DBEA}" type="pres">
      <dgm:prSet presAssocID="{A1C80F7F-5C44-EB41-89AA-B134E8E42EB4}" presName="rootText" presStyleLbl="node2" presStyleIdx="1" presStyleCnt="3">
        <dgm:presLayoutVars>
          <dgm:chPref val="3"/>
        </dgm:presLayoutVars>
      </dgm:prSet>
      <dgm:spPr/>
    </dgm:pt>
    <dgm:pt modelId="{18F59AAE-BB73-0E4F-AA03-CA8A2377F99A}" type="pres">
      <dgm:prSet presAssocID="{A1C80F7F-5C44-EB41-89AA-B134E8E42EB4}" presName="rootConnector" presStyleLbl="node2" presStyleIdx="1" presStyleCnt="3"/>
      <dgm:spPr/>
    </dgm:pt>
    <dgm:pt modelId="{70F616EB-AB6E-2F4C-8FDC-2E33E83D92F4}" type="pres">
      <dgm:prSet presAssocID="{A1C80F7F-5C44-EB41-89AA-B134E8E42EB4}" presName="hierChild4" presStyleCnt="0"/>
      <dgm:spPr/>
    </dgm:pt>
    <dgm:pt modelId="{5DDBE7AC-D7B3-8E44-93FA-748E3FEF8667}" type="pres">
      <dgm:prSet presAssocID="{A1C80F7F-5C44-EB41-89AA-B134E8E42EB4}" presName="hierChild5" presStyleCnt="0"/>
      <dgm:spPr/>
    </dgm:pt>
    <dgm:pt modelId="{BEC2D1F4-4A28-E14D-8AB9-9C3ED7D604A1}" type="pres">
      <dgm:prSet presAssocID="{14FB849B-AD1A-3D43-8DDD-828BF67D13A6}" presName="Name37" presStyleLbl="parChTrans1D2" presStyleIdx="2" presStyleCnt="3"/>
      <dgm:spPr/>
    </dgm:pt>
    <dgm:pt modelId="{5536F921-E5D7-2947-913E-A4053D6C5A7B}" type="pres">
      <dgm:prSet presAssocID="{E3FC397E-B88E-B34B-ACE4-9CD1A663430C}" presName="hierRoot2" presStyleCnt="0">
        <dgm:presLayoutVars>
          <dgm:hierBranch val="init"/>
        </dgm:presLayoutVars>
      </dgm:prSet>
      <dgm:spPr/>
    </dgm:pt>
    <dgm:pt modelId="{32A4EDDB-B0A0-624B-9344-BE51649C2CD0}" type="pres">
      <dgm:prSet presAssocID="{E3FC397E-B88E-B34B-ACE4-9CD1A663430C}" presName="rootComposite" presStyleCnt="0"/>
      <dgm:spPr/>
    </dgm:pt>
    <dgm:pt modelId="{3F9B7C4F-F910-D54C-BDB6-6C08CFE9BA6D}" type="pres">
      <dgm:prSet presAssocID="{E3FC397E-B88E-B34B-ACE4-9CD1A663430C}" presName="rootText" presStyleLbl="node2" presStyleIdx="2" presStyleCnt="3" custLinFactNeighborX="-8611" custLinFactNeighborY="1078">
        <dgm:presLayoutVars>
          <dgm:chPref val="3"/>
        </dgm:presLayoutVars>
      </dgm:prSet>
      <dgm:spPr/>
    </dgm:pt>
    <dgm:pt modelId="{33FF492D-894D-AC4A-BF02-BDB5A6D91FAB}" type="pres">
      <dgm:prSet presAssocID="{E3FC397E-B88E-B34B-ACE4-9CD1A663430C}" presName="rootConnector" presStyleLbl="node2" presStyleIdx="2" presStyleCnt="3"/>
      <dgm:spPr/>
    </dgm:pt>
    <dgm:pt modelId="{9BC460BE-D4AC-2446-9AA2-953981E93044}" type="pres">
      <dgm:prSet presAssocID="{E3FC397E-B88E-B34B-ACE4-9CD1A663430C}" presName="hierChild4" presStyleCnt="0"/>
      <dgm:spPr/>
    </dgm:pt>
    <dgm:pt modelId="{A085BA06-A16A-614E-80A6-16198997AE8A}" type="pres">
      <dgm:prSet presAssocID="{E3FC397E-B88E-B34B-ACE4-9CD1A663430C}" presName="hierChild5" presStyleCnt="0"/>
      <dgm:spPr/>
    </dgm:pt>
    <dgm:pt modelId="{BBBBCB81-F124-4A4F-AA15-1C0D0621312F}" type="pres">
      <dgm:prSet presAssocID="{D48EF3A4-0E0F-C940-9B75-BD974DD8EE08}" presName="hierChild3" presStyleCnt="0"/>
      <dgm:spPr/>
    </dgm:pt>
  </dgm:ptLst>
  <dgm:cxnLst>
    <dgm:cxn modelId="{C1F0EA07-148F-5C45-AB63-35343BC9E5ED}" type="presOf" srcId="{A1C80F7F-5C44-EB41-89AA-B134E8E42EB4}" destId="{18F59AAE-BB73-0E4F-AA03-CA8A2377F99A}" srcOrd="1" destOrd="0" presId="urn:microsoft.com/office/officeart/2005/8/layout/orgChart1"/>
    <dgm:cxn modelId="{1AB67E21-E1D4-264C-9A2C-89C792B7DAA0}" type="presOf" srcId="{D48EF3A4-0E0F-C940-9B75-BD974DD8EE08}" destId="{5DD8527F-B769-D148-9E86-ECE74EFAD099}" srcOrd="1" destOrd="0" presId="urn:microsoft.com/office/officeart/2005/8/layout/orgChart1"/>
    <dgm:cxn modelId="{4C2A5E42-2870-AC43-88A3-8FBD19D98B8A}" type="presOf" srcId="{D48EF3A4-0E0F-C940-9B75-BD974DD8EE08}" destId="{961A7EB4-6803-234F-BFDB-DED6250DC944}" srcOrd="0" destOrd="0" presId="urn:microsoft.com/office/officeart/2005/8/layout/orgChart1"/>
    <dgm:cxn modelId="{9BE74D4C-A898-C84A-8425-0AF6175BE295}" type="presOf" srcId="{96D60E4D-CAA7-D244-BA8F-DB5D0812DB88}" destId="{8F0FB7EF-B323-6045-81F1-112608825812}" srcOrd="0" destOrd="0" presId="urn:microsoft.com/office/officeart/2005/8/layout/orgChart1"/>
    <dgm:cxn modelId="{5264C47D-115F-0344-8F7D-8DE2CA89BFE0}" srcId="{D48EF3A4-0E0F-C940-9B75-BD974DD8EE08}" destId="{E3FC397E-B88E-B34B-ACE4-9CD1A663430C}" srcOrd="2" destOrd="0" parTransId="{14FB849B-AD1A-3D43-8DDD-828BF67D13A6}" sibTransId="{74F1B41F-3121-8C46-9E17-43EEDEDCDBC1}"/>
    <dgm:cxn modelId="{41F75B88-02BA-8049-A59A-EE9E7B33E83A}" type="presOf" srcId="{E3FC397E-B88E-B34B-ACE4-9CD1A663430C}" destId="{3F9B7C4F-F910-D54C-BDB6-6C08CFE9BA6D}" srcOrd="0" destOrd="0" presId="urn:microsoft.com/office/officeart/2005/8/layout/orgChart1"/>
    <dgm:cxn modelId="{5FBA268A-F357-3E46-93DF-282DF5E60D07}" type="presOf" srcId="{4D5CAA1A-501A-0E4E-950E-BF4E5A9024F8}" destId="{F0279E5C-6371-D747-B63B-3D86F80D3557}" srcOrd="1" destOrd="0" presId="urn:microsoft.com/office/officeart/2005/8/layout/orgChart1"/>
    <dgm:cxn modelId="{8D3EA896-702E-E742-9E32-B4DAA22CC00E}" srcId="{96D60E4D-CAA7-D244-BA8F-DB5D0812DB88}" destId="{D48EF3A4-0E0F-C940-9B75-BD974DD8EE08}" srcOrd="0" destOrd="0" parTransId="{67F46CB1-754C-7D4C-9AB2-A9D591A23BAE}" sibTransId="{7A2D62E5-A2D2-1A4C-A354-684C9C1EB1FD}"/>
    <dgm:cxn modelId="{5A95329E-81C3-2A43-94D2-182FB1C09A3C}" type="presOf" srcId="{F47869AA-2500-684F-A26D-58A567665F32}" destId="{2838A951-3BB5-784D-A9CC-CC1153544126}" srcOrd="0" destOrd="0" presId="urn:microsoft.com/office/officeart/2005/8/layout/orgChart1"/>
    <dgm:cxn modelId="{A95ECBA2-44D8-C740-B015-79AD7CD66ECB}" srcId="{D48EF3A4-0E0F-C940-9B75-BD974DD8EE08}" destId="{A1C80F7F-5C44-EB41-89AA-B134E8E42EB4}" srcOrd="1" destOrd="0" parTransId="{682AAAC4-A724-2648-BD91-3569AEDAC84C}" sibTransId="{F7ABD357-A852-3745-9719-32EA596844BB}"/>
    <dgm:cxn modelId="{094B45A5-737F-B44D-A377-77D5FF29990B}" type="presOf" srcId="{E3FC397E-B88E-B34B-ACE4-9CD1A663430C}" destId="{33FF492D-894D-AC4A-BF02-BDB5A6D91FAB}" srcOrd="1" destOrd="0" presId="urn:microsoft.com/office/officeart/2005/8/layout/orgChart1"/>
    <dgm:cxn modelId="{0E7169A8-5029-674E-9980-0BE3F6658766}" type="presOf" srcId="{4D5CAA1A-501A-0E4E-950E-BF4E5A9024F8}" destId="{BB19DAEB-8907-BD4B-99FF-294266C7811E}" srcOrd="0" destOrd="0" presId="urn:microsoft.com/office/officeart/2005/8/layout/orgChart1"/>
    <dgm:cxn modelId="{BF78A0D3-CA84-174F-A689-28861460A201}" type="presOf" srcId="{A1C80F7F-5C44-EB41-89AA-B134E8E42EB4}" destId="{40227A66-D39E-EF43-89F5-772EDD91DBEA}" srcOrd="0" destOrd="0" presId="urn:microsoft.com/office/officeart/2005/8/layout/orgChart1"/>
    <dgm:cxn modelId="{4D1CD0E6-2F1E-2941-8B4E-16E45CD3DC91}" srcId="{D48EF3A4-0E0F-C940-9B75-BD974DD8EE08}" destId="{4D5CAA1A-501A-0E4E-950E-BF4E5A9024F8}" srcOrd="0" destOrd="0" parTransId="{F47869AA-2500-684F-A26D-58A567665F32}" sibTransId="{82D6CBEA-3393-C945-9DE6-81BC88AED6B8}"/>
    <dgm:cxn modelId="{55FA3CEE-6547-2B44-BF0B-318B892D36F3}" type="presOf" srcId="{682AAAC4-A724-2648-BD91-3569AEDAC84C}" destId="{B0C9E6A7-DCEB-4B45-A926-A4CD3B7964CE}" srcOrd="0" destOrd="0" presId="urn:microsoft.com/office/officeart/2005/8/layout/orgChart1"/>
    <dgm:cxn modelId="{1221C1F7-96D2-FD43-8282-76C0D7C8DF01}" type="presOf" srcId="{14FB849B-AD1A-3D43-8DDD-828BF67D13A6}" destId="{BEC2D1F4-4A28-E14D-8AB9-9C3ED7D604A1}" srcOrd="0" destOrd="0" presId="urn:microsoft.com/office/officeart/2005/8/layout/orgChart1"/>
    <dgm:cxn modelId="{EA38BE5D-DE7B-1C48-BB8B-AAFF5026956E}" type="presParOf" srcId="{8F0FB7EF-B323-6045-81F1-112608825812}" destId="{080B12AD-9263-1B42-B7C9-324303A94A67}" srcOrd="0" destOrd="0" presId="urn:microsoft.com/office/officeart/2005/8/layout/orgChart1"/>
    <dgm:cxn modelId="{78FEC9BA-2BC3-7F4E-932A-E4C91EACA3AC}" type="presParOf" srcId="{080B12AD-9263-1B42-B7C9-324303A94A67}" destId="{127D6BDB-0F7C-B947-BD6F-E1992145C15C}" srcOrd="0" destOrd="0" presId="urn:microsoft.com/office/officeart/2005/8/layout/orgChart1"/>
    <dgm:cxn modelId="{E69C7D03-6CA7-EE4E-9361-009021B10FC0}" type="presParOf" srcId="{127D6BDB-0F7C-B947-BD6F-E1992145C15C}" destId="{961A7EB4-6803-234F-BFDB-DED6250DC944}" srcOrd="0" destOrd="0" presId="urn:microsoft.com/office/officeart/2005/8/layout/orgChart1"/>
    <dgm:cxn modelId="{C4326B49-C546-A74A-B738-39AEEFF37988}" type="presParOf" srcId="{127D6BDB-0F7C-B947-BD6F-E1992145C15C}" destId="{5DD8527F-B769-D148-9E86-ECE74EFAD099}" srcOrd="1" destOrd="0" presId="urn:microsoft.com/office/officeart/2005/8/layout/orgChart1"/>
    <dgm:cxn modelId="{275239A3-6992-034C-B4D9-940FBDD21148}" type="presParOf" srcId="{080B12AD-9263-1B42-B7C9-324303A94A67}" destId="{E762001C-7F23-B046-8953-164CF6E7249F}" srcOrd="1" destOrd="0" presId="urn:microsoft.com/office/officeart/2005/8/layout/orgChart1"/>
    <dgm:cxn modelId="{C154F646-129C-FF42-BA82-D22B81166388}" type="presParOf" srcId="{E762001C-7F23-B046-8953-164CF6E7249F}" destId="{2838A951-3BB5-784D-A9CC-CC1153544126}" srcOrd="0" destOrd="0" presId="urn:microsoft.com/office/officeart/2005/8/layout/orgChart1"/>
    <dgm:cxn modelId="{6684B041-6423-5142-A317-FB19F2895524}" type="presParOf" srcId="{E762001C-7F23-B046-8953-164CF6E7249F}" destId="{506314FB-7B20-3346-B5EF-E84BCFE95AD7}" srcOrd="1" destOrd="0" presId="urn:microsoft.com/office/officeart/2005/8/layout/orgChart1"/>
    <dgm:cxn modelId="{6E961382-A640-9D47-BB6C-8FAF72AA5EBE}" type="presParOf" srcId="{506314FB-7B20-3346-B5EF-E84BCFE95AD7}" destId="{31CB2F0D-9D4D-C74B-A6C0-D2B8E3090ADC}" srcOrd="0" destOrd="0" presId="urn:microsoft.com/office/officeart/2005/8/layout/orgChart1"/>
    <dgm:cxn modelId="{94614903-65A0-0640-9159-79A74B3A13C7}" type="presParOf" srcId="{31CB2F0D-9D4D-C74B-A6C0-D2B8E3090ADC}" destId="{BB19DAEB-8907-BD4B-99FF-294266C7811E}" srcOrd="0" destOrd="0" presId="urn:microsoft.com/office/officeart/2005/8/layout/orgChart1"/>
    <dgm:cxn modelId="{ABD2A47E-4C3B-C34D-8239-9A4A1119A139}" type="presParOf" srcId="{31CB2F0D-9D4D-C74B-A6C0-D2B8E3090ADC}" destId="{F0279E5C-6371-D747-B63B-3D86F80D3557}" srcOrd="1" destOrd="0" presId="urn:microsoft.com/office/officeart/2005/8/layout/orgChart1"/>
    <dgm:cxn modelId="{3F112143-D751-0E4F-9416-A1FAA90CCD8E}" type="presParOf" srcId="{506314FB-7B20-3346-B5EF-E84BCFE95AD7}" destId="{13FF1CCB-DCBA-D445-915A-C901D9FDC27B}" srcOrd="1" destOrd="0" presId="urn:microsoft.com/office/officeart/2005/8/layout/orgChart1"/>
    <dgm:cxn modelId="{9E2BCA5C-C59B-5E43-A774-D8A49C28059B}" type="presParOf" srcId="{506314FB-7B20-3346-B5EF-E84BCFE95AD7}" destId="{44D558B9-5527-EE4C-9822-914FC22DFB0D}" srcOrd="2" destOrd="0" presId="urn:microsoft.com/office/officeart/2005/8/layout/orgChart1"/>
    <dgm:cxn modelId="{B4F6FA88-6A80-384E-83C8-251CC479F374}" type="presParOf" srcId="{E762001C-7F23-B046-8953-164CF6E7249F}" destId="{B0C9E6A7-DCEB-4B45-A926-A4CD3B7964CE}" srcOrd="2" destOrd="0" presId="urn:microsoft.com/office/officeart/2005/8/layout/orgChart1"/>
    <dgm:cxn modelId="{6DAA9EF6-EACF-7442-A5DD-DD7422DFBC36}" type="presParOf" srcId="{E762001C-7F23-B046-8953-164CF6E7249F}" destId="{08B438E1-7929-9840-ABC3-F681AD3A004F}" srcOrd="3" destOrd="0" presId="urn:microsoft.com/office/officeart/2005/8/layout/orgChart1"/>
    <dgm:cxn modelId="{A8AEAEE1-33FB-0C43-A1CD-ABF05F119CE7}" type="presParOf" srcId="{08B438E1-7929-9840-ABC3-F681AD3A004F}" destId="{CC4C882F-FE31-0E44-8820-D9E4FA477061}" srcOrd="0" destOrd="0" presId="urn:microsoft.com/office/officeart/2005/8/layout/orgChart1"/>
    <dgm:cxn modelId="{7B9BA0BD-0A92-114C-B188-AD8F44F1E8AD}" type="presParOf" srcId="{CC4C882F-FE31-0E44-8820-D9E4FA477061}" destId="{40227A66-D39E-EF43-89F5-772EDD91DBEA}" srcOrd="0" destOrd="0" presId="urn:microsoft.com/office/officeart/2005/8/layout/orgChart1"/>
    <dgm:cxn modelId="{DA5495E5-7832-F347-9BE1-03D05BCECEAE}" type="presParOf" srcId="{CC4C882F-FE31-0E44-8820-D9E4FA477061}" destId="{18F59AAE-BB73-0E4F-AA03-CA8A2377F99A}" srcOrd="1" destOrd="0" presId="urn:microsoft.com/office/officeart/2005/8/layout/orgChart1"/>
    <dgm:cxn modelId="{CF6E06B5-2DD0-0C48-B43B-EF5D94DF986D}" type="presParOf" srcId="{08B438E1-7929-9840-ABC3-F681AD3A004F}" destId="{70F616EB-AB6E-2F4C-8FDC-2E33E83D92F4}" srcOrd="1" destOrd="0" presId="urn:microsoft.com/office/officeart/2005/8/layout/orgChart1"/>
    <dgm:cxn modelId="{81ACA8B0-9FE9-BA46-866E-2AC00CD43686}" type="presParOf" srcId="{08B438E1-7929-9840-ABC3-F681AD3A004F}" destId="{5DDBE7AC-D7B3-8E44-93FA-748E3FEF8667}" srcOrd="2" destOrd="0" presId="urn:microsoft.com/office/officeart/2005/8/layout/orgChart1"/>
    <dgm:cxn modelId="{B52DA79F-A948-6442-9C59-5F937F41D831}" type="presParOf" srcId="{E762001C-7F23-B046-8953-164CF6E7249F}" destId="{BEC2D1F4-4A28-E14D-8AB9-9C3ED7D604A1}" srcOrd="4" destOrd="0" presId="urn:microsoft.com/office/officeart/2005/8/layout/orgChart1"/>
    <dgm:cxn modelId="{37165855-84B9-9C49-8287-6EB6311A9063}" type="presParOf" srcId="{E762001C-7F23-B046-8953-164CF6E7249F}" destId="{5536F921-E5D7-2947-913E-A4053D6C5A7B}" srcOrd="5" destOrd="0" presId="urn:microsoft.com/office/officeart/2005/8/layout/orgChart1"/>
    <dgm:cxn modelId="{71CE2FED-728D-F544-980C-D003A031A8CE}" type="presParOf" srcId="{5536F921-E5D7-2947-913E-A4053D6C5A7B}" destId="{32A4EDDB-B0A0-624B-9344-BE51649C2CD0}" srcOrd="0" destOrd="0" presId="urn:microsoft.com/office/officeart/2005/8/layout/orgChart1"/>
    <dgm:cxn modelId="{45D9BF80-3AB2-6C4A-9E26-FEAB387709BD}" type="presParOf" srcId="{32A4EDDB-B0A0-624B-9344-BE51649C2CD0}" destId="{3F9B7C4F-F910-D54C-BDB6-6C08CFE9BA6D}" srcOrd="0" destOrd="0" presId="urn:microsoft.com/office/officeart/2005/8/layout/orgChart1"/>
    <dgm:cxn modelId="{9D523217-58C9-6A4E-A1AA-D75A821DB102}" type="presParOf" srcId="{32A4EDDB-B0A0-624B-9344-BE51649C2CD0}" destId="{33FF492D-894D-AC4A-BF02-BDB5A6D91FAB}" srcOrd="1" destOrd="0" presId="urn:microsoft.com/office/officeart/2005/8/layout/orgChart1"/>
    <dgm:cxn modelId="{D0D74809-0D34-034D-AA99-80C15FB06C23}" type="presParOf" srcId="{5536F921-E5D7-2947-913E-A4053D6C5A7B}" destId="{9BC460BE-D4AC-2446-9AA2-953981E93044}" srcOrd="1" destOrd="0" presId="urn:microsoft.com/office/officeart/2005/8/layout/orgChart1"/>
    <dgm:cxn modelId="{9B48A4C9-EF65-AD44-88C9-2924B20CB149}" type="presParOf" srcId="{5536F921-E5D7-2947-913E-A4053D6C5A7B}" destId="{A085BA06-A16A-614E-80A6-16198997AE8A}" srcOrd="2" destOrd="0" presId="urn:microsoft.com/office/officeart/2005/8/layout/orgChart1"/>
    <dgm:cxn modelId="{AD8A0400-F618-084E-B001-8C6E4B30BB30}" type="presParOf" srcId="{080B12AD-9263-1B42-B7C9-324303A94A67}" destId="{BBBBCB81-F124-4A4F-AA15-1C0D0621312F}" srcOrd="2" destOrd="0" presId="urn:microsoft.com/office/officeart/2005/8/layout/orgChart1"/>
  </dgm:cxnLst>
  <dgm:bg/>
  <dgm:whole>
    <a:ln>
      <a:solidFill>
        <a:schemeClr val="accent2">
          <a:lumMod val="75000"/>
        </a:schemeClr>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6D60E4D-CAA7-D244-BA8F-DB5D0812DB88}" type="doc">
      <dgm:prSet loTypeId="urn:microsoft.com/office/officeart/2005/8/layout/orgChart1" loCatId="" qsTypeId="urn:microsoft.com/office/officeart/2005/8/quickstyle/simple4" qsCatId="simple" csTypeId="urn:microsoft.com/office/officeart/2005/8/colors/accent1_2" csCatId="accent1" phldr="1"/>
      <dgm:spPr/>
      <dgm:t>
        <a:bodyPr/>
        <a:lstStyle/>
        <a:p>
          <a:endParaRPr lang="en-US"/>
        </a:p>
      </dgm:t>
    </dgm:pt>
    <dgm:pt modelId="{4D5CAA1A-501A-0E4E-950E-BF4E5A9024F8}">
      <dgm:prSet phldrT="[Text]">
        <dgm:style>
          <a:lnRef idx="1">
            <a:schemeClr val="accent1"/>
          </a:lnRef>
          <a:fillRef idx="2">
            <a:schemeClr val="accent1"/>
          </a:fillRef>
          <a:effectRef idx="1">
            <a:schemeClr val="accent1"/>
          </a:effectRef>
          <a:fontRef idx="minor">
            <a:schemeClr val="dk1"/>
          </a:fontRef>
        </dgm:style>
      </dgm:prSet>
      <dgm:spPr/>
      <dgm:t>
        <a:bodyPr/>
        <a:lstStyle/>
        <a:p>
          <a:r>
            <a:rPr lang="en-US" dirty="0"/>
            <a:t>Medically Supervised Withdrawal (MSW)</a:t>
          </a:r>
        </a:p>
      </dgm:t>
    </dgm:pt>
    <dgm:pt modelId="{F47869AA-2500-684F-A26D-58A567665F32}" type="parTrans" cxnId="{4D1CD0E6-2F1E-2941-8B4E-16E45CD3DC91}">
      <dgm:prSet/>
      <dgm:spPr>
        <a:ln>
          <a:prstDash val="dashDot"/>
        </a:ln>
      </dgm:spPr>
      <dgm:t>
        <a:bodyPr/>
        <a:lstStyle/>
        <a:p>
          <a:endParaRPr lang="en-US"/>
        </a:p>
      </dgm:t>
    </dgm:pt>
    <dgm:pt modelId="{82D6CBEA-3393-C945-9DE6-81BC88AED6B8}" type="sibTrans" cxnId="{4D1CD0E6-2F1E-2941-8B4E-16E45CD3DC91}">
      <dgm:prSet/>
      <dgm:spPr/>
      <dgm:t>
        <a:bodyPr/>
        <a:lstStyle/>
        <a:p>
          <a:endParaRPr lang="en-US"/>
        </a:p>
      </dgm:t>
    </dgm:pt>
    <dgm:pt modelId="{A1C80F7F-5C44-EB41-89AA-B134E8E42EB4}">
      <dgm:prSet phldrT="[Text]">
        <dgm:style>
          <a:lnRef idx="1">
            <a:schemeClr val="accent1"/>
          </a:lnRef>
          <a:fillRef idx="2">
            <a:schemeClr val="accent1"/>
          </a:fillRef>
          <a:effectRef idx="1">
            <a:schemeClr val="accent1"/>
          </a:effectRef>
          <a:fontRef idx="minor">
            <a:schemeClr val="dk1"/>
          </a:fontRef>
        </dgm:style>
      </dgm:prSet>
      <dgm:spPr/>
      <dgm:t>
        <a:bodyPr/>
        <a:lstStyle/>
        <a:p>
          <a:r>
            <a:rPr lang="en-US" dirty="0"/>
            <a:t>Psychosocial Interventions</a:t>
          </a:r>
        </a:p>
      </dgm:t>
    </dgm:pt>
    <dgm:pt modelId="{682AAAC4-A724-2648-BD91-3569AEDAC84C}" type="parTrans" cxnId="{A95ECBA2-44D8-C740-B015-79AD7CD66ECB}">
      <dgm:prSet/>
      <dgm:spPr/>
      <dgm:t>
        <a:bodyPr/>
        <a:lstStyle/>
        <a:p>
          <a:endParaRPr lang="en-US"/>
        </a:p>
      </dgm:t>
    </dgm:pt>
    <dgm:pt modelId="{F7ABD357-A852-3745-9719-32EA596844BB}" type="sibTrans" cxnId="{A95ECBA2-44D8-C740-B015-79AD7CD66ECB}">
      <dgm:prSet/>
      <dgm:spPr/>
      <dgm:t>
        <a:bodyPr/>
        <a:lstStyle/>
        <a:p>
          <a:endParaRPr lang="en-US"/>
        </a:p>
      </dgm:t>
    </dgm:pt>
    <dgm:pt modelId="{E3FC397E-B88E-B34B-ACE4-9CD1A663430C}">
      <dgm:prSet>
        <dgm:style>
          <a:lnRef idx="1">
            <a:schemeClr val="accent1"/>
          </a:lnRef>
          <a:fillRef idx="2">
            <a:schemeClr val="accent1"/>
          </a:fillRef>
          <a:effectRef idx="1">
            <a:schemeClr val="accent1"/>
          </a:effectRef>
          <a:fontRef idx="minor">
            <a:schemeClr val="dk1"/>
          </a:fontRef>
        </dgm:style>
      </dgm:prSet>
      <dgm:spPr/>
      <dgm:t>
        <a:bodyPr/>
        <a:lstStyle/>
        <a:p>
          <a:r>
            <a:rPr lang="en-US" dirty="0"/>
            <a:t>Medication-Assisted Treatment</a:t>
          </a:r>
        </a:p>
      </dgm:t>
    </dgm:pt>
    <dgm:pt modelId="{14FB849B-AD1A-3D43-8DDD-828BF67D13A6}" type="parTrans" cxnId="{5264C47D-115F-0344-8F7D-8DE2CA89BFE0}">
      <dgm:prSet/>
      <dgm:spPr>
        <a:ln>
          <a:solidFill>
            <a:schemeClr val="accent1">
              <a:lumMod val="75000"/>
            </a:schemeClr>
          </a:solidFill>
          <a:prstDash val="solid"/>
        </a:ln>
      </dgm:spPr>
      <dgm:t>
        <a:bodyPr/>
        <a:lstStyle/>
        <a:p>
          <a:endParaRPr lang="en-US"/>
        </a:p>
      </dgm:t>
    </dgm:pt>
    <dgm:pt modelId="{74F1B41F-3121-8C46-9E17-43EEDEDCDBC1}" type="sibTrans" cxnId="{5264C47D-115F-0344-8F7D-8DE2CA89BFE0}">
      <dgm:prSet/>
      <dgm:spPr/>
      <dgm:t>
        <a:bodyPr/>
        <a:lstStyle/>
        <a:p>
          <a:endParaRPr lang="en-US"/>
        </a:p>
      </dgm:t>
    </dgm:pt>
    <dgm:pt modelId="{D48EF3A4-0E0F-C940-9B75-BD974DD8EE08}">
      <dgm:prSet phldrT="[Text]">
        <dgm:style>
          <a:lnRef idx="1">
            <a:schemeClr val="accent1"/>
          </a:lnRef>
          <a:fillRef idx="2">
            <a:schemeClr val="accent1"/>
          </a:fillRef>
          <a:effectRef idx="1">
            <a:schemeClr val="accent1"/>
          </a:effectRef>
          <a:fontRef idx="minor">
            <a:schemeClr val="dk1"/>
          </a:fontRef>
        </dgm:style>
      </dgm:prSet>
      <dgm:spPr/>
      <dgm:t>
        <a:bodyPr/>
        <a:lstStyle/>
        <a:p>
          <a:r>
            <a:rPr lang="en-US" dirty="0"/>
            <a:t>OUD Management</a:t>
          </a:r>
        </a:p>
        <a:p>
          <a:r>
            <a:rPr lang="en-US" dirty="0"/>
            <a:t>In pregnancy </a:t>
          </a:r>
        </a:p>
      </dgm:t>
    </dgm:pt>
    <dgm:pt modelId="{7A2D62E5-A2D2-1A4C-A354-684C9C1EB1FD}" type="sibTrans" cxnId="{8D3EA896-702E-E742-9E32-B4DAA22CC00E}">
      <dgm:prSet/>
      <dgm:spPr/>
      <dgm:t>
        <a:bodyPr/>
        <a:lstStyle/>
        <a:p>
          <a:endParaRPr lang="en-US"/>
        </a:p>
      </dgm:t>
    </dgm:pt>
    <dgm:pt modelId="{67F46CB1-754C-7D4C-9AB2-A9D591A23BAE}" type="parTrans" cxnId="{8D3EA896-702E-E742-9E32-B4DAA22CC00E}">
      <dgm:prSet/>
      <dgm:spPr/>
      <dgm:t>
        <a:bodyPr/>
        <a:lstStyle/>
        <a:p>
          <a:endParaRPr lang="en-US"/>
        </a:p>
      </dgm:t>
    </dgm:pt>
    <dgm:pt modelId="{3E3ADB8E-0BAF-DC4A-B3BB-3E95A3C35A3B}">
      <dgm:prSet/>
      <dgm:spPr/>
      <dgm:t>
        <a:bodyPr/>
        <a:lstStyle/>
        <a:p>
          <a:r>
            <a:rPr lang="en-US" dirty="0"/>
            <a:t>No Naltrexone</a:t>
          </a:r>
        </a:p>
      </dgm:t>
    </dgm:pt>
    <dgm:pt modelId="{481D11C7-E6D8-4D46-BE95-1B92419C51F3}" type="parTrans" cxnId="{E6D6915D-2FF7-3840-B0CF-88ECE25ECAC5}">
      <dgm:prSet/>
      <dgm:spPr>
        <a:ln>
          <a:prstDash val="dashDot"/>
        </a:ln>
      </dgm:spPr>
      <dgm:t>
        <a:bodyPr/>
        <a:lstStyle/>
        <a:p>
          <a:endParaRPr lang="en-US"/>
        </a:p>
      </dgm:t>
    </dgm:pt>
    <dgm:pt modelId="{9BB57D2E-EEF9-464C-BCAA-EB5FDF345FC9}" type="sibTrans" cxnId="{E6D6915D-2FF7-3840-B0CF-88ECE25ECAC5}">
      <dgm:prSet/>
      <dgm:spPr/>
      <dgm:t>
        <a:bodyPr/>
        <a:lstStyle/>
        <a:p>
          <a:endParaRPr lang="en-US"/>
        </a:p>
      </dgm:t>
    </dgm:pt>
    <dgm:pt modelId="{8F0FB7EF-B323-6045-81F1-112608825812}" type="pres">
      <dgm:prSet presAssocID="{96D60E4D-CAA7-D244-BA8F-DB5D0812DB88}" presName="hierChild1" presStyleCnt="0">
        <dgm:presLayoutVars>
          <dgm:orgChart val="1"/>
          <dgm:chPref val="1"/>
          <dgm:dir/>
          <dgm:animOne val="branch"/>
          <dgm:animLvl val="lvl"/>
          <dgm:resizeHandles/>
        </dgm:presLayoutVars>
      </dgm:prSet>
      <dgm:spPr/>
    </dgm:pt>
    <dgm:pt modelId="{080B12AD-9263-1B42-B7C9-324303A94A67}" type="pres">
      <dgm:prSet presAssocID="{D48EF3A4-0E0F-C940-9B75-BD974DD8EE08}" presName="hierRoot1" presStyleCnt="0">
        <dgm:presLayoutVars>
          <dgm:hierBranch val="init"/>
        </dgm:presLayoutVars>
      </dgm:prSet>
      <dgm:spPr/>
    </dgm:pt>
    <dgm:pt modelId="{127D6BDB-0F7C-B947-BD6F-E1992145C15C}" type="pres">
      <dgm:prSet presAssocID="{D48EF3A4-0E0F-C940-9B75-BD974DD8EE08}" presName="rootComposite1" presStyleCnt="0"/>
      <dgm:spPr/>
    </dgm:pt>
    <dgm:pt modelId="{961A7EB4-6803-234F-BFDB-DED6250DC944}" type="pres">
      <dgm:prSet presAssocID="{D48EF3A4-0E0F-C940-9B75-BD974DD8EE08}" presName="rootText1" presStyleLbl="node0" presStyleIdx="0" presStyleCnt="1">
        <dgm:presLayoutVars>
          <dgm:chPref val="3"/>
        </dgm:presLayoutVars>
      </dgm:prSet>
      <dgm:spPr/>
    </dgm:pt>
    <dgm:pt modelId="{5DD8527F-B769-D148-9E86-ECE74EFAD099}" type="pres">
      <dgm:prSet presAssocID="{D48EF3A4-0E0F-C940-9B75-BD974DD8EE08}" presName="rootConnector1" presStyleLbl="node1" presStyleIdx="0" presStyleCnt="0"/>
      <dgm:spPr/>
    </dgm:pt>
    <dgm:pt modelId="{E762001C-7F23-B046-8953-164CF6E7249F}" type="pres">
      <dgm:prSet presAssocID="{D48EF3A4-0E0F-C940-9B75-BD974DD8EE08}" presName="hierChild2" presStyleCnt="0"/>
      <dgm:spPr/>
    </dgm:pt>
    <dgm:pt modelId="{2838A951-3BB5-784D-A9CC-CC1153544126}" type="pres">
      <dgm:prSet presAssocID="{F47869AA-2500-684F-A26D-58A567665F32}" presName="Name37" presStyleLbl="parChTrans1D2" presStyleIdx="0" presStyleCnt="3"/>
      <dgm:spPr/>
    </dgm:pt>
    <dgm:pt modelId="{506314FB-7B20-3346-B5EF-E84BCFE95AD7}" type="pres">
      <dgm:prSet presAssocID="{4D5CAA1A-501A-0E4E-950E-BF4E5A9024F8}" presName="hierRoot2" presStyleCnt="0">
        <dgm:presLayoutVars>
          <dgm:hierBranch val="init"/>
        </dgm:presLayoutVars>
      </dgm:prSet>
      <dgm:spPr/>
    </dgm:pt>
    <dgm:pt modelId="{31CB2F0D-9D4D-C74B-A6C0-D2B8E3090ADC}" type="pres">
      <dgm:prSet presAssocID="{4D5CAA1A-501A-0E4E-950E-BF4E5A9024F8}" presName="rootComposite" presStyleCnt="0"/>
      <dgm:spPr/>
    </dgm:pt>
    <dgm:pt modelId="{BB19DAEB-8907-BD4B-99FF-294266C7811E}" type="pres">
      <dgm:prSet presAssocID="{4D5CAA1A-501A-0E4E-950E-BF4E5A9024F8}" presName="rootText" presStyleLbl="node2" presStyleIdx="0" presStyleCnt="3">
        <dgm:presLayoutVars>
          <dgm:chPref val="3"/>
        </dgm:presLayoutVars>
      </dgm:prSet>
      <dgm:spPr/>
    </dgm:pt>
    <dgm:pt modelId="{F0279E5C-6371-D747-B63B-3D86F80D3557}" type="pres">
      <dgm:prSet presAssocID="{4D5CAA1A-501A-0E4E-950E-BF4E5A9024F8}" presName="rootConnector" presStyleLbl="node2" presStyleIdx="0" presStyleCnt="3"/>
      <dgm:spPr/>
    </dgm:pt>
    <dgm:pt modelId="{13FF1CCB-DCBA-D445-915A-C901D9FDC27B}" type="pres">
      <dgm:prSet presAssocID="{4D5CAA1A-501A-0E4E-950E-BF4E5A9024F8}" presName="hierChild4" presStyleCnt="0"/>
      <dgm:spPr/>
    </dgm:pt>
    <dgm:pt modelId="{44D558B9-5527-EE4C-9822-914FC22DFB0D}" type="pres">
      <dgm:prSet presAssocID="{4D5CAA1A-501A-0E4E-950E-BF4E5A9024F8}" presName="hierChild5" presStyleCnt="0"/>
      <dgm:spPr/>
    </dgm:pt>
    <dgm:pt modelId="{B0C9E6A7-DCEB-4B45-A926-A4CD3B7964CE}" type="pres">
      <dgm:prSet presAssocID="{682AAAC4-A724-2648-BD91-3569AEDAC84C}" presName="Name37" presStyleLbl="parChTrans1D2" presStyleIdx="1" presStyleCnt="3"/>
      <dgm:spPr/>
    </dgm:pt>
    <dgm:pt modelId="{08B438E1-7929-9840-ABC3-F681AD3A004F}" type="pres">
      <dgm:prSet presAssocID="{A1C80F7F-5C44-EB41-89AA-B134E8E42EB4}" presName="hierRoot2" presStyleCnt="0">
        <dgm:presLayoutVars>
          <dgm:hierBranch val="init"/>
        </dgm:presLayoutVars>
      </dgm:prSet>
      <dgm:spPr/>
    </dgm:pt>
    <dgm:pt modelId="{CC4C882F-FE31-0E44-8820-D9E4FA477061}" type="pres">
      <dgm:prSet presAssocID="{A1C80F7F-5C44-EB41-89AA-B134E8E42EB4}" presName="rootComposite" presStyleCnt="0"/>
      <dgm:spPr/>
    </dgm:pt>
    <dgm:pt modelId="{40227A66-D39E-EF43-89F5-772EDD91DBEA}" type="pres">
      <dgm:prSet presAssocID="{A1C80F7F-5C44-EB41-89AA-B134E8E42EB4}" presName="rootText" presStyleLbl="node2" presStyleIdx="1" presStyleCnt="3">
        <dgm:presLayoutVars>
          <dgm:chPref val="3"/>
        </dgm:presLayoutVars>
      </dgm:prSet>
      <dgm:spPr/>
    </dgm:pt>
    <dgm:pt modelId="{18F59AAE-BB73-0E4F-AA03-CA8A2377F99A}" type="pres">
      <dgm:prSet presAssocID="{A1C80F7F-5C44-EB41-89AA-B134E8E42EB4}" presName="rootConnector" presStyleLbl="node2" presStyleIdx="1" presStyleCnt="3"/>
      <dgm:spPr/>
    </dgm:pt>
    <dgm:pt modelId="{70F616EB-AB6E-2F4C-8FDC-2E33E83D92F4}" type="pres">
      <dgm:prSet presAssocID="{A1C80F7F-5C44-EB41-89AA-B134E8E42EB4}" presName="hierChild4" presStyleCnt="0"/>
      <dgm:spPr/>
    </dgm:pt>
    <dgm:pt modelId="{5DDBE7AC-D7B3-8E44-93FA-748E3FEF8667}" type="pres">
      <dgm:prSet presAssocID="{A1C80F7F-5C44-EB41-89AA-B134E8E42EB4}" presName="hierChild5" presStyleCnt="0"/>
      <dgm:spPr/>
    </dgm:pt>
    <dgm:pt modelId="{BEC2D1F4-4A28-E14D-8AB9-9C3ED7D604A1}" type="pres">
      <dgm:prSet presAssocID="{14FB849B-AD1A-3D43-8DDD-828BF67D13A6}" presName="Name37" presStyleLbl="parChTrans1D2" presStyleIdx="2" presStyleCnt="3"/>
      <dgm:spPr/>
    </dgm:pt>
    <dgm:pt modelId="{5536F921-E5D7-2947-913E-A4053D6C5A7B}" type="pres">
      <dgm:prSet presAssocID="{E3FC397E-B88E-B34B-ACE4-9CD1A663430C}" presName="hierRoot2" presStyleCnt="0">
        <dgm:presLayoutVars>
          <dgm:hierBranch val="init"/>
        </dgm:presLayoutVars>
      </dgm:prSet>
      <dgm:spPr/>
    </dgm:pt>
    <dgm:pt modelId="{32A4EDDB-B0A0-624B-9344-BE51649C2CD0}" type="pres">
      <dgm:prSet presAssocID="{E3FC397E-B88E-B34B-ACE4-9CD1A663430C}" presName="rootComposite" presStyleCnt="0"/>
      <dgm:spPr/>
    </dgm:pt>
    <dgm:pt modelId="{3F9B7C4F-F910-D54C-BDB6-6C08CFE9BA6D}" type="pres">
      <dgm:prSet presAssocID="{E3FC397E-B88E-B34B-ACE4-9CD1A663430C}" presName="rootText" presStyleLbl="node2" presStyleIdx="2" presStyleCnt="3" custLinFactNeighborX="-8611" custLinFactNeighborY="1078">
        <dgm:presLayoutVars>
          <dgm:chPref val="3"/>
        </dgm:presLayoutVars>
      </dgm:prSet>
      <dgm:spPr/>
    </dgm:pt>
    <dgm:pt modelId="{33FF492D-894D-AC4A-BF02-BDB5A6D91FAB}" type="pres">
      <dgm:prSet presAssocID="{E3FC397E-B88E-B34B-ACE4-9CD1A663430C}" presName="rootConnector" presStyleLbl="node2" presStyleIdx="2" presStyleCnt="3"/>
      <dgm:spPr/>
    </dgm:pt>
    <dgm:pt modelId="{9BC460BE-D4AC-2446-9AA2-953981E93044}" type="pres">
      <dgm:prSet presAssocID="{E3FC397E-B88E-B34B-ACE4-9CD1A663430C}" presName="hierChild4" presStyleCnt="0"/>
      <dgm:spPr/>
    </dgm:pt>
    <dgm:pt modelId="{45DF4B45-2734-3646-B8F4-164D0804F19F}" type="pres">
      <dgm:prSet presAssocID="{481D11C7-E6D8-4D46-BE95-1B92419C51F3}" presName="Name37" presStyleLbl="parChTrans1D3" presStyleIdx="0" presStyleCnt="1"/>
      <dgm:spPr/>
    </dgm:pt>
    <dgm:pt modelId="{2E12ABFB-37A5-8A46-981E-575BC9972D66}" type="pres">
      <dgm:prSet presAssocID="{3E3ADB8E-0BAF-DC4A-B3BB-3E95A3C35A3B}" presName="hierRoot2" presStyleCnt="0">
        <dgm:presLayoutVars>
          <dgm:hierBranch val="init"/>
        </dgm:presLayoutVars>
      </dgm:prSet>
      <dgm:spPr/>
    </dgm:pt>
    <dgm:pt modelId="{4EA5B372-2D8B-9748-821A-901262DFD3DF}" type="pres">
      <dgm:prSet presAssocID="{3E3ADB8E-0BAF-DC4A-B3BB-3E95A3C35A3B}" presName="rootComposite" presStyleCnt="0"/>
      <dgm:spPr/>
    </dgm:pt>
    <dgm:pt modelId="{BF4886CD-3D56-824B-8AE3-B80EE8728094}" type="pres">
      <dgm:prSet presAssocID="{3E3ADB8E-0BAF-DC4A-B3BB-3E95A3C35A3B}" presName="rootText" presStyleLbl="node3" presStyleIdx="0" presStyleCnt="1">
        <dgm:presLayoutVars>
          <dgm:chPref val="3"/>
        </dgm:presLayoutVars>
      </dgm:prSet>
      <dgm:spPr/>
    </dgm:pt>
    <dgm:pt modelId="{5D16533F-6F26-F740-80B1-14D9DC22A02F}" type="pres">
      <dgm:prSet presAssocID="{3E3ADB8E-0BAF-DC4A-B3BB-3E95A3C35A3B}" presName="rootConnector" presStyleLbl="node3" presStyleIdx="0" presStyleCnt="1"/>
      <dgm:spPr/>
    </dgm:pt>
    <dgm:pt modelId="{0FBAA423-924F-4A49-A1EF-C910096F74D3}" type="pres">
      <dgm:prSet presAssocID="{3E3ADB8E-0BAF-DC4A-B3BB-3E95A3C35A3B}" presName="hierChild4" presStyleCnt="0"/>
      <dgm:spPr/>
    </dgm:pt>
    <dgm:pt modelId="{6F2F7FF8-4460-9548-8E33-226B00A2043E}" type="pres">
      <dgm:prSet presAssocID="{3E3ADB8E-0BAF-DC4A-B3BB-3E95A3C35A3B}" presName="hierChild5" presStyleCnt="0"/>
      <dgm:spPr/>
    </dgm:pt>
    <dgm:pt modelId="{A085BA06-A16A-614E-80A6-16198997AE8A}" type="pres">
      <dgm:prSet presAssocID="{E3FC397E-B88E-B34B-ACE4-9CD1A663430C}" presName="hierChild5" presStyleCnt="0"/>
      <dgm:spPr/>
    </dgm:pt>
    <dgm:pt modelId="{BBBBCB81-F124-4A4F-AA15-1C0D0621312F}" type="pres">
      <dgm:prSet presAssocID="{D48EF3A4-0E0F-C940-9B75-BD974DD8EE08}" presName="hierChild3" presStyleCnt="0"/>
      <dgm:spPr/>
    </dgm:pt>
  </dgm:ptLst>
  <dgm:cxnLst>
    <dgm:cxn modelId="{2E456F1C-C6FD-CB49-8F24-1D973E051B21}" type="presOf" srcId="{481D11C7-E6D8-4D46-BE95-1B92419C51F3}" destId="{45DF4B45-2734-3646-B8F4-164D0804F19F}" srcOrd="0" destOrd="0" presId="urn:microsoft.com/office/officeart/2005/8/layout/orgChart1"/>
    <dgm:cxn modelId="{ACC0B025-6C82-0B4D-A436-1750A98BA54B}" type="presOf" srcId="{3E3ADB8E-0BAF-DC4A-B3BB-3E95A3C35A3B}" destId="{BF4886CD-3D56-824B-8AE3-B80EE8728094}" srcOrd="0" destOrd="0" presId="urn:microsoft.com/office/officeart/2005/8/layout/orgChart1"/>
    <dgm:cxn modelId="{35770A36-7F9A-8149-968B-9C7393D1137F}" type="presOf" srcId="{4D5CAA1A-501A-0E4E-950E-BF4E5A9024F8}" destId="{F0279E5C-6371-D747-B63B-3D86F80D3557}" srcOrd="1" destOrd="0" presId="urn:microsoft.com/office/officeart/2005/8/layout/orgChart1"/>
    <dgm:cxn modelId="{F8DAFA40-35E0-DA4F-A1D5-C04427DA8D44}" type="presOf" srcId="{A1C80F7F-5C44-EB41-89AA-B134E8E42EB4}" destId="{18F59AAE-BB73-0E4F-AA03-CA8A2377F99A}" srcOrd="1" destOrd="0" presId="urn:microsoft.com/office/officeart/2005/8/layout/orgChart1"/>
    <dgm:cxn modelId="{E6D6915D-2FF7-3840-B0CF-88ECE25ECAC5}" srcId="{E3FC397E-B88E-B34B-ACE4-9CD1A663430C}" destId="{3E3ADB8E-0BAF-DC4A-B3BB-3E95A3C35A3B}" srcOrd="0" destOrd="0" parTransId="{481D11C7-E6D8-4D46-BE95-1B92419C51F3}" sibTransId="{9BB57D2E-EEF9-464C-BCAA-EB5FDF345FC9}"/>
    <dgm:cxn modelId="{4CC9405F-5C0A-A043-8097-120CB3A33A82}" type="presOf" srcId="{96D60E4D-CAA7-D244-BA8F-DB5D0812DB88}" destId="{8F0FB7EF-B323-6045-81F1-112608825812}" srcOrd="0" destOrd="0" presId="urn:microsoft.com/office/officeart/2005/8/layout/orgChart1"/>
    <dgm:cxn modelId="{5627844E-06A7-8C49-B1B9-24F6C4FB5608}" type="presOf" srcId="{E3FC397E-B88E-B34B-ACE4-9CD1A663430C}" destId="{33FF492D-894D-AC4A-BF02-BDB5A6D91FAB}" srcOrd="1" destOrd="0" presId="urn:microsoft.com/office/officeart/2005/8/layout/orgChart1"/>
    <dgm:cxn modelId="{C45B1775-FF7F-C44B-B6FA-B6175032A82D}" type="presOf" srcId="{A1C80F7F-5C44-EB41-89AA-B134E8E42EB4}" destId="{40227A66-D39E-EF43-89F5-772EDD91DBEA}" srcOrd="0" destOrd="0" presId="urn:microsoft.com/office/officeart/2005/8/layout/orgChart1"/>
    <dgm:cxn modelId="{5264C47D-115F-0344-8F7D-8DE2CA89BFE0}" srcId="{D48EF3A4-0E0F-C940-9B75-BD974DD8EE08}" destId="{E3FC397E-B88E-B34B-ACE4-9CD1A663430C}" srcOrd="2" destOrd="0" parTransId="{14FB849B-AD1A-3D43-8DDD-828BF67D13A6}" sibTransId="{74F1B41F-3121-8C46-9E17-43EEDEDCDBC1}"/>
    <dgm:cxn modelId="{71E47182-9A8A-AD4C-8E3B-6298D021538D}" type="presOf" srcId="{14FB849B-AD1A-3D43-8DDD-828BF67D13A6}" destId="{BEC2D1F4-4A28-E14D-8AB9-9C3ED7D604A1}" srcOrd="0" destOrd="0" presId="urn:microsoft.com/office/officeart/2005/8/layout/orgChart1"/>
    <dgm:cxn modelId="{4B29A688-2990-9840-BE99-5C6222DDB3A8}" type="presOf" srcId="{D48EF3A4-0E0F-C940-9B75-BD974DD8EE08}" destId="{5DD8527F-B769-D148-9E86-ECE74EFAD099}" srcOrd="1" destOrd="0" presId="urn:microsoft.com/office/officeart/2005/8/layout/orgChart1"/>
    <dgm:cxn modelId="{3F797096-C35F-6349-B2DB-3509BA5D8B95}" type="presOf" srcId="{3E3ADB8E-0BAF-DC4A-B3BB-3E95A3C35A3B}" destId="{5D16533F-6F26-F740-80B1-14D9DC22A02F}" srcOrd="1" destOrd="0" presId="urn:microsoft.com/office/officeart/2005/8/layout/orgChart1"/>
    <dgm:cxn modelId="{8D3EA896-702E-E742-9E32-B4DAA22CC00E}" srcId="{96D60E4D-CAA7-D244-BA8F-DB5D0812DB88}" destId="{D48EF3A4-0E0F-C940-9B75-BD974DD8EE08}" srcOrd="0" destOrd="0" parTransId="{67F46CB1-754C-7D4C-9AB2-A9D591A23BAE}" sibTransId="{7A2D62E5-A2D2-1A4C-A354-684C9C1EB1FD}"/>
    <dgm:cxn modelId="{A95ECBA2-44D8-C740-B015-79AD7CD66ECB}" srcId="{D48EF3A4-0E0F-C940-9B75-BD974DD8EE08}" destId="{A1C80F7F-5C44-EB41-89AA-B134E8E42EB4}" srcOrd="1" destOrd="0" parTransId="{682AAAC4-A724-2648-BD91-3569AEDAC84C}" sibTransId="{F7ABD357-A852-3745-9719-32EA596844BB}"/>
    <dgm:cxn modelId="{3E3CCEBE-7BC7-FB41-9C54-AC885729AABF}" type="presOf" srcId="{4D5CAA1A-501A-0E4E-950E-BF4E5A9024F8}" destId="{BB19DAEB-8907-BD4B-99FF-294266C7811E}" srcOrd="0" destOrd="0" presId="urn:microsoft.com/office/officeart/2005/8/layout/orgChart1"/>
    <dgm:cxn modelId="{7FA6F3CD-24BD-4444-894F-C580F298FBB5}" type="presOf" srcId="{682AAAC4-A724-2648-BD91-3569AEDAC84C}" destId="{B0C9E6A7-DCEB-4B45-A926-A4CD3B7964CE}" srcOrd="0" destOrd="0" presId="urn:microsoft.com/office/officeart/2005/8/layout/orgChart1"/>
    <dgm:cxn modelId="{4D1CD0E6-2F1E-2941-8B4E-16E45CD3DC91}" srcId="{D48EF3A4-0E0F-C940-9B75-BD974DD8EE08}" destId="{4D5CAA1A-501A-0E4E-950E-BF4E5A9024F8}" srcOrd="0" destOrd="0" parTransId="{F47869AA-2500-684F-A26D-58A567665F32}" sibTransId="{82D6CBEA-3393-C945-9DE6-81BC88AED6B8}"/>
    <dgm:cxn modelId="{CA4C80F2-E45D-B34E-8D80-67F02365FD0E}" type="presOf" srcId="{D48EF3A4-0E0F-C940-9B75-BD974DD8EE08}" destId="{961A7EB4-6803-234F-BFDB-DED6250DC944}" srcOrd="0" destOrd="0" presId="urn:microsoft.com/office/officeart/2005/8/layout/orgChart1"/>
    <dgm:cxn modelId="{61EDD7F2-2220-8F4E-88F7-2DE733695A52}" type="presOf" srcId="{F47869AA-2500-684F-A26D-58A567665F32}" destId="{2838A951-3BB5-784D-A9CC-CC1153544126}" srcOrd="0" destOrd="0" presId="urn:microsoft.com/office/officeart/2005/8/layout/orgChart1"/>
    <dgm:cxn modelId="{86B8A5FD-8DCE-D545-99F2-B15A67FAEBB3}" type="presOf" srcId="{E3FC397E-B88E-B34B-ACE4-9CD1A663430C}" destId="{3F9B7C4F-F910-D54C-BDB6-6C08CFE9BA6D}" srcOrd="0" destOrd="0" presId="urn:microsoft.com/office/officeart/2005/8/layout/orgChart1"/>
    <dgm:cxn modelId="{75E7D9A7-BC20-F344-9FE4-CB6CD37F5F82}" type="presParOf" srcId="{8F0FB7EF-B323-6045-81F1-112608825812}" destId="{080B12AD-9263-1B42-B7C9-324303A94A67}" srcOrd="0" destOrd="0" presId="urn:microsoft.com/office/officeart/2005/8/layout/orgChart1"/>
    <dgm:cxn modelId="{D9B5EAE8-FC4D-554F-A188-2317F354304C}" type="presParOf" srcId="{080B12AD-9263-1B42-B7C9-324303A94A67}" destId="{127D6BDB-0F7C-B947-BD6F-E1992145C15C}" srcOrd="0" destOrd="0" presId="urn:microsoft.com/office/officeart/2005/8/layout/orgChart1"/>
    <dgm:cxn modelId="{84458E03-0370-B84B-BF9E-9F32E5D5BAFD}" type="presParOf" srcId="{127D6BDB-0F7C-B947-BD6F-E1992145C15C}" destId="{961A7EB4-6803-234F-BFDB-DED6250DC944}" srcOrd="0" destOrd="0" presId="urn:microsoft.com/office/officeart/2005/8/layout/orgChart1"/>
    <dgm:cxn modelId="{0307054F-8801-434C-8E84-C2B14C056C43}" type="presParOf" srcId="{127D6BDB-0F7C-B947-BD6F-E1992145C15C}" destId="{5DD8527F-B769-D148-9E86-ECE74EFAD099}" srcOrd="1" destOrd="0" presId="urn:microsoft.com/office/officeart/2005/8/layout/orgChart1"/>
    <dgm:cxn modelId="{6832C012-2939-0E49-BC0B-3BA67C2D1D24}" type="presParOf" srcId="{080B12AD-9263-1B42-B7C9-324303A94A67}" destId="{E762001C-7F23-B046-8953-164CF6E7249F}" srcOrd="1" destOrd="0" presId="urn:microsoft.com/office/officeart/2005/8/layout/orgChart1"/>
    <dgm:cxn modelId="{F7B28E3C-A50E-A64A-B98D-4AF7D28BF9F5}" type="presParOf" srcId="{E762001C-7F23-B046-8953-164CF6E7249F}" destId="{2838A951-3BB5-784D-A9CC-CC1153544126}" srcOrd="0" destOrd="0" presId="urn:microsoft.com/office/officeart/2005/8/layout/orgChart1"/>
    <dgm:cxn modelId="{CA504763-B0FA-8249-A253-4AAFC905DCFD}" type="presParOf" srcId="{E762001C-7F23-B046-8953-164CF6E7249F}" destId="{506314FB-7B20-3346-B5EF-E84BCFE95AD7}" srcOrd="1" destOrd="0" presId="urn:microsoft.com/office/officeart/2005/8/layout/orgChart1"/>
    <dgm:cxn modelId="{F8F7CF81-B1A1-1547-978B-BB6167928785}" type="presParOf" srcId="{506314FB-7B20-3346-B5EF-E84BCFE95AD7}" destId="{31CB2F0D-9D4D-C74B-A6C0-D2B8E3090ADC}" srcOrd="0" destOrd="0" presId="urn:microsoft.com/office/officeart/2005/8/layout/orgChart1"/>
    <dgm:cxn modelId="{5C8A5AA6-2F3F-CF4A-9604-061F4C616F9F}" type="presParOf" srcId="{31CB2F0D-9D4D-C74B-A6C0-D2B8E3090ADC}" destId="{BB19DAEB-8907-BD4B-99FF-294266C7811E}" srcOrd="0" destOrd="0" presId="urn:microsoft.com/office/officeart/2005/8/layout/orgChart1"/>
    <dgm:cxn modelId="{CE771C9C-E615-8D49-B9E2-222465D6BC5F}" type="presParOf" srcId="{31CB2F0D-9D4D-C74B-A6C0-D2B8E3090ADC}" destId="{F0279E5C-6371-D747-B63B-3D86F80D3557}" srcOrd="1" destOrd="0" presId="urn:microsoft.com/office/officeart/2005/8/layout/orgChart1"/>
    <dgm:cxn modelId="{55F245D0-3E4C-8243-BF38-2A2FEFCBDDC8}" type="presParOf" srcId="{506314FB-7B20-3346-B5EF-E84BCFE95AD7}" destId="{13FF1CCB-DCBA-D445-915A-C901D9FDC27B}" srcOrd="1" destOrd="0" presId="urn:microsoft.com/office/officeart/2005/8/layout/orgChart1"/>
    <dgm:cxn modelId="{6B986390-CA39-964C-9C60-E02165F061B2}" type="presParOf" srcId="{506314FB-7B20-3346-B5EF-E84BCFE95AD7}" destId="{44D558B9-5527-EE4C-9822-914FC22DFB0D}" srcOrd="2" destOrd="0" presId="urn:microsoft.com/office/officeart/2005/8/layout/orgChart1"/>
    <dgm:cxn modelId="{05BDD156-DB01-0147-85FC-34F25D9392EA}" type="presParOf" srcId="{E762001C-7F23-B046-8953-164CF6E7249F}" destId="{B0C9E6A7-DCEB-4B45-A926-A4CD3B7964CE}" srcOrd="2" destOrd="0" presId="urn:microsoft.com/office/officeart/2005/8/layout/orgChart1"/>
    <dgm:cxn modelId="{20DE2108-655C-4840-B42F-E0BE35586F55}" type="presParOf" srcId="{E762001C-7F23-B046-8953-164CF6E7249F}" destId="{08B438E1-7929-9840-ABC3-F681AD3A004F}" srcOrd="3" destOrd="0" presId="urn:microsoft.com/office/officeart/2005/8/layout/orgChart1"/>
    <dgm:cxn modelId="{3131EF8C-4267-2C48-B667-27F3B777B4E3}" type="presParOf" srcId="{08B438E1-7929-9840-ABC3-F681AD3A004F}" destId="{CC4C882F-FE31-0E44-8820-D9E4FA477061}" srcOrd="0" destOrd="0" presId="urn:microsoft.com/office/officeart/2005/8/layout/orgChart1"/>
    <dgm:cxn modelId="{E1383E77-FC93-3143-8B13-B6E939381119}" type="presParOf" srcId="{CC4C882F-FE31-0E44-8820-D9E4FA477061}" destId="{40227A66-D39E-EF43-89F5-772EDD91DBEA}" srcOrd="0" destOrd="0" presId="urn:microsoft.com/office/officeart/2005/8/layout/orgChart1"/>
    <dgm:cxn modelId="{1A279102-B1BD-A343-A19A-C977040E88BD}" type="presParOf" srcId="{CC4C882F-FE31-0E44-8820-D9E4FA477061}" destId="{18F59AAE-BB73-0E4F-AA03-CA8A2377F99A}" srcOrd="1" destOrd="0" presId="urn:microsoft.com/office/officeart/2005/8/layout/orgChart1"/>
    <dgm:cxn modelId="{2C9F5139-26B9-B049-A7CA-B6A3A40F83C4}" type="presParOf" srcId="{08B438E1-7929-9840-ABC3-F681AD3A004F}" destId="{70F616EB-AB6E-2F4C-8FDC-2E33E83D92F4}" srcOrd="1" destOrd="0" presId="urn:microsoft.com/office/officeart/2005/8/layout/orgChart1"/>
    <dgm:cxn modelId="{402F4F2E-3497-254F-96B9-6EEC7C1EE2ED}" type="presParOf" srcId="{08B438E1-7929-9840-ABC3-F681AD3A004F}" destId="{5DDBE7AC-D7B3-8E44-93FA-748E3FEF8667}" srcOrd="2" destOrd="0" presId="urn:microsoft.com/office/officeart/2005/8/layout/orgChart1"/>
    <dgm:cxn modelId="{C98E61ED-9A0C-C74C-ACB3-F1BFA2177F30}" type="presParOf" srcId="{E762001C-7F23-B046-8953-164CF6E7249F}" destId="{BEC2D1F4-4A28-E14D-8AB9-9C3ED7D604A1}" srcOrd="4" destOrd="0" presId="urn:microsoft.com/office/officeart/2005/8/layout/orgChart1"/>
    <dgm:cxn modelId="{2AA3A924-DF35-5444-A558-C7170DACB2C9}" type="presParOf" srcId="{E762001C-7F23-B046-8953-164CF6E7249F}" destId="{5536F921-E5D7-2947-913E-A4053D6C5A7B}" srcOrd="5" destOrd="0" presId="urn:microsoft.com/office/officeart/2005/8/layout/orgChart1"/>
    <dgm:cxn modelId="{8B1ACFA6-5D54-024D-BB83-5D404FD244D4}" type="presParOf" srcId="{5536F921-E5D7-2947-913E-A4053D6C5A7B}" destId="{32A4EDDB-B0A0-624B-9344-BE51649C2CD0}" srcOrd="0" destOrd="0" presId="urn:microsoft.com/office/officeart/2005/8/layout/orgChart1"/>
    <dgm:cxn modelId="{3F9A080C-5E82-EF43-AA85-D226295FD89E}" type="presParOf" srcId="{32A4EDDB-B0A0-624B-9344-BE51649C2CD0}" destId="{3F9B7C4F-F910-D54C-BDB6-6C08CFE9BA6D}" srcOrd="0" destOrd="0" presId="urn:microsoft.com/office/officeart/2005/8/layout/orgChart1"/>
    <dgm:cxn modelId="{43A72FEB-AE75-8344-A4B2-DA896EBC22EA}" type="presParOf" srcId="{32A4EDDB-B0A0-624B-9344-BE51649C2CD0}" destId="{33FF492D-894D-AC4A-BF02-BDB5A6D91FAB}" srcOrd="1" destOrd="0" presId="urn:microsoft.com/office/officeart/2005/8/layout/orgChart1"/>
    <dgm:cxn modelId="{011ED1B2-FEC3-AD4B-BCA4-9E16FB5FD735}" type="presParOf" srcId="{5536F921-E5D7-2947-913E-A4053D6C5A7B}" destId="{9BC460BE-D4AC-2446-9AA2-953981E93044}" srcOrd="1" destOrd="0" presId="urn:microsoft.com/office/officeart/2005/8/layout/orgChart1"/>
    <dgm:cxn modelId="{DE99EF5F-09B6-5549-804F-7096AE2F5119}" type="presParOf" srcId="{9BC460BE-D4AC-2446-9AA2-953981E93044}" destId="{45DF4B45-2734-3646-B8F4-164D0804F19F}" srcOrd="0" destOrd="0" presId="urn:microsoft.com/office/officeart/2005/8/layout/orgChart1"/>
    <dgm:cxn modelId="{5392D7C6-A329-0A41-92EF-A6B0995228D4}" type="presParOf" srcId="{9BC460BE-D4AC-2446-9AA2-953981E93044}" destId="{2E12ABFB-37A5-8A46-981E-575BC9972D66}" srcOrd="1" destOrd="0" presId="urn:microsoft.com/office/officeart/2005/8/layout/orgChart1"/>
    <dgm:cxn modelId="{8984C912-2D4B-0040-9D12-D0E24E19F052}" type="presParOf" srcId="{2E12ABFB-37A5-8A46-981E-575BC9972D66}" destId="{4EA5B372-2D8B-9748-821A-901262DFD3DF}" srcOrd="0" destOrd="0" presId="urn:microsoft.com/office/officeart/2005/8/layout/orgChart1"/>
    <dgm:cxn modelId="{EB2504D6-6795-894C-9094-038D7BC6C331}" type="presParOf" srcId="{4EA5B372-2D8B-9748-821A-901262DFD3DF}" destId="{BF4886CD-3D56-824B-8AE3-B80EE8728094}" srcOrd="0" destOrd="0" presId="urn:microsoft.com/office/officeart/2005/8/layout/orgChart1"/>
    <dgm:cxn modelId="{7B686317-B0CF-0649-AD49-A91EE4CC2114}" type="presParOf" srcId="{4EA5B372-2D8B-9748-821A-901262DFD3DF}" destId="{5D16533F-6F26-F740-80B1-14D9DC22A02F}" srcOrd="1" destOrd="0" presId="urn:microsoft.com/office/officeart/2005/8/layout/orgChart1"/>
    <dgm:cxn modelId="{797B5D5A-F6E7-D34A-993B-982766A7AC5C}" type="presParOf" srcId="{2E12ABFB-37A5-8A46-981E-575BC9972D66}" destId="{0FBAA423-924F-4A49-A1EF-C910096F74D3}" srcOrd="1" destOrd="0" presId="urn:microsoft.com/office/officeart/2005/8/layout/orgChart1"/>
    <dgm:cxn modelId="{17816E14-542C-3D4C-8386-746B46FE8D22}" type="presParOf" srcId="{2E12ABFB-37A5-8A46-981E-575BC9972D66}" destId="{6F2F7FF8-4460-9548-8E33-226B00A2043E}" srcOrd="2" destOrd="0" presId="urn:microsoft.com/office/officeart/2005/8/layout/orgChart1"/>
    <dgm:cxn modelId="{8D40823B-A450-174D-A092-6FC254AE1322}" type="presParOf" srcId="{5536F921-E5D7-2947-913E-A4053D6C5A7B}" destId="{A085BA06-A16A-614E-80A6-16198997AE8A}" srcOrd="2" destOrd="0" presId="urn:microsoft.com/office/officeart/2005/8/layout/orgChart1"/>
    <dgm:cxn modelId="{258E12EC-540F-4F43-890D-9BDC4B14115D}" type="presParOf" srcId="{080B12AD-9263-1B42-B7C9-324303A94A67}" destId="{BBBBCB81-F124-4A4F-AA15-1C0D0621312F}"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9CD94CF-F232-FE48-9914-B889C1AFDD4F}" type="doc">
      <dgm:prSet loTypeId="urn:microsoft.com/office/officeart/2005/8/layout/radial4" loCatId="" qsTypeId="urn:microsoft.com/office/officeart/2005/8/quickstyle/simple4" qsCatId="simple" csTypeId="urn:microsoft.com/office/officeart/2005/8/colors/accent1_2" csCatId="accent1" phldr="1"/>
      <dgm:spPr/>
      <dgm:t>
        <a:bodyPr/>
        <a:lstStyle/>
        <a:p>
          <a:endParaRPr lang="en-US"/>
        </a:p>
      </dgm:t>
    </dgm:pt>
    <dgm:pt modelId="{ACC00582-6821-7B41-9288-5B69D196014C}">
      <dgm:prSet phldrT="[Text]"/>
      <dgm:spPr/>
      <dgm:t>
        <a:bodyPr/>
        <a:lstStyle/>
        <a:p>
          <a:r>
            <a:rPr lang="en-US" dirty="0"/>
            <a:t>Need for increased/split dosing</a:t>
          </a:r>
        </a:p>
      </dgm:t>
    </dgm:pt>
    <dgm:pt modelId="{1BC5ED18-2E73-3C46-90DC-9BD85AF86A21}" type="parTrans" cxnId="{26159167-FBEC-FA4B-BA7A-C76B502B6698}">
      <dgm:prSet/>
      <dgm:spPr/>
      <dgm:t>
        <a:bodyPr/>
        <a:lstStyle/>
        <a:p>
          <a:endParaRPr lang="en-US"/>
        </a:p>
      </dgm:t>
    </dgm:pt>
    <dgm:pt modelId="{3EE08238-5611-0D41-9204-6E71A944F42D}" type="sibTrans" cxnId="{26159167-FBEC-FA4B-BA7A-C76B502B6698}">
      <dgm:prSet/>
      <dgm:spPr/>
      <dgm:t>
        <a:bodyPr/>
        <a:lstStyle/>
        <a:p>
          <a:endParaRPr lang="en-US"/>
        </a:p>
      </dgm:t>
    </dgm:pt>
    <dgm:pt modelId="{74DAF898-6002-FE45-A4B3-2F8BD7259EDE}">
      <dgm:prSet phldrT="[Text]"/>
      <dgm:spPr/>
      <dgm:t>
        <a:bodyPr/>
        <a:lstStyle/>
        <a:p>
          <a:r>
            <a:rPr lang="en-US" dirty="0"/>
            <a:t>Increased renal blood flow</a:t>
          </a:r>
        </a:p>
      </dgm:t>
    </dgm:pt>
    <dgm:pt modelId="{9CDB065F-CF77-F941-B652-77DAC56C7C92}" type="parTrans" cxnId="{569D49DF-9206-224E-9463-7190E38BD1FA}">
      <dgm:prSet/>
      <dgm:spPr/>
      <dgm:t>
        <a:bodyPr/>
        <a:lstStyle/>
        <a:p>
          <a:endParaRPr lang="en-US"/>
        </a:p>
      </dgm:t>
    </dgm:pt>
    <dgm:pt modelId="{B39F6850-4885-4249-8D93-16E51766C4B1}" type="sibTrans" cxnId="{569D49DF-9206-224E-9463-7190E38BD1FA}">
      <dgm:prSet/>
      <dgm:spPr/>
      <dgm:t>
        <a:bodyPr/>
        <a:lstStyle/>
        <a:p>
          <a:endParaRPr lang="en-US"/>
        </a:p>
      </dgm:t>
    </dgm:pt>
    <dgm:pt modelId="{72142D9C-9531-FB43-9233-E846F4E2FCED}">
      <dgm:prSet phldrT="[Text]"/>
      <dgm:spPr/>
      <dgm:t>
        <a:bodyPr/>
        <a:lstStyle/>
        <a:p>
          <a:r>
            <a:rPr lang="en-US" dirty="0"/>
            <a:t>Decreased absorption</a:t>
          </a:r>
        </a:p>
      </dgm:t>
    </dgm:pt>
    <dgm:pt modelId="{7BDBEF77-373B-AB48-9983-F4F65DA5EBA4}" type="parTrans" cxnId="{ABF12F9B-B115-1F48-BB83-6C165DCC1598}">
      <dgm:prSet/>
      <dgm:spPr/>
      <dgm:t>
        <a:bodyPr/>
        <a:lstStyle/>
        <a:p>
          <a:endParaRPr lang="en-US"/>
        </a:p>
      </dgm:t>
    </dgm:pt>
    <dgm:pt modelId="{CE4BF9EC-718A-B74B-B179-7381E17B87D9}" type="sibTrans" cxnId="{ABF12F9B-B115-1F48-BB83-6C165DCC1598}">
      <dgm:prSet/>
      <dgm:spPr/>
      <dgm:t>
        <a:bodyPr/>
        <a:lstStyle/>
        <a:p>
          <a:endParaRPr lang="en-US"/>
        </a:p>
      </dgm:t>
    </dgm:pt>
    <dgm:pt modelId="{6CABE7A6-08C3-FE46-8111-B1069A2B30EE}">
      <dgm:prSet phldrT="[Text]"/>
      <dgm:spPr/>
      <dgm:t>
        <a:bodyPr/>
        <a:lstStyle/>
        <a:p>
          <a:r>
            <a:rPr lang="en-US" dirty="0"/>
            <a:t>Increased body weight</a:t>
          </a:r>
        </a:p>
      </dgm:t>
    </dgm:pt>
    <dgm:pt modelId="{E82996C2-BA0F-524E-8300-3DC259A52E57}" type="parTrans" cxnId="{EDE17DBD-9DB5-AC4E-B8F2-03B9E41597E7}">
      <dgm:prSet/>
      <dgm:spPr/>
      <dgm:t>
        <a:bodyPr/>
        <a:lstStyle/>
        <a:p>
          <a:endParaRPr lang="en-US"/>
        </a:p>
      </dgm:t>
    </dgm:pt>
    <dgm:pt modelId="{71CB70A1-DACC-8A4C-8F03-48701DE6DF61}" type="sibTrans" cxnId="{EDE17DBD-9DB5-AC4E-B8F2-03B9E41597E7}">
      <dgm:prSet/>
      <dgm:spPr/>
      <dgm:t>
        <a:bodyPr/>
        <a:lstStyle/>
        <a:p>
          <a:endParaRPr lang="en-US"/>
        </a:p>
      </dgm:t>
    </dgm:pt>
    <dgm:pt modelId="{1920A3F5-4C08-A848-A015-DFAD2705696A}">
      <dgm:prSet/>
      <dgm:spPr/>
      <dgm:t>
        <a:bodyPr/>
        <a:lstStyle/>
        <a:p>
          <a:r>
            <a:rPr lang="en-US" dirty="0"/>
            <a:t>Increased body fat</a:t>
          </a:r>
        </a:p>
      </dgm:t>
    </dgm:pt>
    <dgm:pt modelId="{5EB12367-6CB5-0B4A-9C19-57B8EFB7DE70}" type="parTrans" cxnId="{334DD9E3-0B78-3144-87CD-254A80FA61A7}">
      <dgm:prSet/>
      <dgm:spPr/>
      <dgm:t>
        <a:bodyPr/>
        <a:lstStyle/>
        <a:p>
          <a:endParaRPr lang="en-US"/>
        </a:p>
      </dgm:t>
    </dgm:pt>
    <dgm:pt modelId="{592A92EC-ECBD-F648-A3C2-BCDDF664E733}" type="sibTrans" cxnId="{334DD9E3-0B78-3144-87CD-254A80FA61A7}">
      <dgm:prSet/>
      <dgm:spPr/>
      <dgm:t>
        <a:bodyPr/>
        <a:lstStyle/>
        <a:p>
          <a:endParaRPr lang="en-US"/>
        </a:p>
      </dgm:t>
    </dgm:pt>
    <dgm:pt modelId="{F2928DD8-4ED7-FE4C-B37A-C7C91FB80C3D}">
      <dgm:prSet/>
      <dgm:spPr/>
      <dgm:t>
        <a:bodyPr/>
        <a:lstStyle/>
        <a:p>
          <a:r>
            <a:rPr lang="en-US" dirty="0"/>
            <a:t>Decreased albumin</a:t>
          </a:r>
        </a:p>
      </dgm:t>
    </dgm:pt>
    <dgm:pt modelId="{3C048F50-D095-9D47-AF8C-9163A34520C5}" type="parTrans" cxnId="{90517CF7-02BC-6146-9376-BB4FBE5A02AD}">
      <dgm:prSet/>
      <dgm:spPr/>
      <dgm:t>
        <a:bodyPr/>
        <a:lstStyle/>
        <a:p>
          <a:endParaRPr lang="en-US"/>
        </a:p>
      </dgm:t>
    </dgm:pt>
    <dgm:pt modelId="{C12D5902-F251-BB4A-AA89-215749A652BE}" type="sibTrans" cxnId="{90517CF7-02BC-6146-9376-BB4FBE5A02AD}">
      <dgm:prSet/>
      <dgm:spPr/>
      <dgm:t>
        <a:bodyPr/>
        <a:lstStyle/>
        <a:p>
          <a:endParaRPr lang="en-US"/>
        </a:p>
      </dgm:t>
    </dgm:pt>
    <dgm:pt modelId="{EDE634F7-6EC6-864A-8E59-F1BD345674C0}">
      <dgm:prSet/>
      <dgm:spPr/>
      <dgm:t>
        <a:bodyPr/>
        <a:lstStyle/>
        <a:p>
          <a:r>
            <a:rPr lang="en-US" dirty="0"/>
            <a:t>Increased blood volume</a:t>
          </a:r>
        </a:p>
      </dgm:t>
    </dgm:pt>
    <dgm:pt modelId="{C9C213AE-9A68-2843-AF64-375413F82281}" type="parTrans" cxnId="{79BD60DC-492D-B140-8735-38C09CCB439A}">
      <dgm:prSet/>
      <dgm:spPr/>
      <dgm:t>
        <a:bodyPr/>
        <a:lstStyle/>
        <a:p>
          <a:endParaRPr lang="en-US"/>
        </a:p>
      </dgm:t>
    </dgm:pt>
    <dgm:pt modelId="{1BA3F798-8D8D-444A-A4D6-5A1EC9257A95}" type="sibTrans" cxnId="{79BD60DC-492D-B140-8735-38C09CCB439A}">
      <dgm:prSet/>
      <dgm:spPr/>
      <dgm:t>
        <a:bodyPr/>
        <a:lstStyle/>
        <a:p>
          <a:endParaRPr lang="en-US"/>
        </a:p>
      </dgm:t>
    </dgm:pt>
    <dgm:pt modelId="{09A23082-75ED-1E49-801A-4F0EF4E5741D}">
      <dgm:prSet/>
      <dgm:spPr/>
      <dgm:t>
        <a:bodyPr/>
        <a:lstStyle/>
        <a:p>
          <a:r>
            <a:rPr lang="en-US" dirty="0"/>
            <a:t>Increased renal clearance</a:t>
          </a:r>
        </a:p>
      </dgm:t>
    </dgm:pt>
    <dgm:pt modelId="{04C74D83-D89C-AD42-92CB-112F5B10B8C5}" type="parTrans" cxnId="{F18A7F1B-B69C-9E43-B418-90117C9F4419}">
      <dgm:prSet/>
      <dgm:spPr/>
      <dgm:t>
        <a:bodyPr/>
        <a:lstStyle/>
        <a:p>
          <a:endParaRPr lang="en-US"/>
        </a:p>
      </dgm:t>
    </dgm:pt>
    <dgm:pt modelId="{6631E805-260C-8741-AD68-9E6E636EC6FB}" type="sibTrans" cxnId="{F18A7F1B-B69C-9E43-B418-90117C9F4419}">
      <dgm:prSet/>
      <dgm:spPr/>
      <dgm:t>
        <a:bodyPr/>
        <a:lstStyle/>
        <a:p>
          <a:endParaRPr lang="en-US"/>
        </a:p>
      </dgm:t>
    </dgm:pt>
    <dgm:pt modelId="{810B042D-DCFF-644E-A7B0-269EBBD6CFA9}" type="pres">
      <dgm:prSet presAssocID="{C9CD94CF-F232-FE48-9914-B889C1AFDD4F}" presName="cycle" presStyleCnt="0">
        <dgm:presLayoutVars>
          <dgm:chMax val="1"/>
          <dgm:dir/>
          <dgm:animLvl val="ctr"/>
          <dgm:resizeHandles val="exact"/>
        </dgm:presLayoutVars>
      </dgm:prSet>
      <dgm:spPr/>
    </dgm:pt>
    <dgm:pt modelId="{BB1F463B-AB9F-CE4C-A96E-F931E26C1ACD}" type="pres">
      <dgm:prSet presAssocID="{ACC00582-6821-7B41-9288-5B69D196014C}" presName="centerShape" presStyleLbl="node0" presStyleIdx="0" presStyleCnt="1"/>
      <dgm:spPr/>
    </dgm:pt>
    <dgm:pt modelId="{33718AC6-5EBA-7F4C-8040-5D9364812B96}" type="pres">
      <dgm:prSet presAssocID="{9CDB065F-CF77-F941-B652-77DAC56C7C92}" presName="parTrans" presStyleLbl="bgSibTrans2D1" presStyleIdx="0" presStyleCnt="7"/>
      <dgm:spPr/>
    </dgm:pt>
    <dgm:pt modelId="{0B9239B6-A73D-9148-8FAA-22EF3E2EC8D2}" type="pres">
      <dgm:prSet presAssocID="{74DAF898-6002-FE45-A4B3-2F8BD7259EDE}" presName="node" presStyleLbl="node1" presStyleIdx="0" presStyleCnt="7">
        <dgm:presLayoutVars>
          <dgm:bulletEnabled val="1"/>
        </dgm:presLayoutVars>
      </dgm:prSet>
      <dgm:spPr/>
    </dgm:pt>
    <dgm:pt modelId="{2BC04037-1C4E-594A-963D-5B4193884B06}" type="pres">
      <dgm:prSet presAssocID="{04C74D83-D89C-AD42-92CB-112F5B10B8C5}" presName="parTrans" presStyleLbl="bgSibTrans2D1" presStyleIdx="1" presStyleCnt="7"/>
      <dgm:spPr/>
    </dgm:pt>
    <dgm:pt modelId="{AAB140C7-1314-8644-911E-60C420843096}" type="pres">
      <dgm:prSet presAssocID="{09A23082-75ED-1E49-801A-4F0EF4E5741D}" presName="node" presStyleLbl="node1" presStyleIdx="1" presStyleCnt="7">
        <dgm:presLayoutVars>
          <dgm:bulletEnabled val="1"/>
        </dgm:presLayoutVars>
      </dgm:prSet>
      <dgm:spPr/>
    </dgm:pt>
    <dgm:pt modelId="{D9F04D66-109B-E045-B36A-FB804A914BBB}" type="pres">
      <dgm:prSet presAssocID="{7BDBEF77-373B-AB48-9983-F4F65DA5EBA4}" presName="parTrans" presStyleLbl="bgSibTrans2D1" presStyleIdx="2" presStyleCnt="7"/>
      <dgm:spPr/>
    </dgm:pt>
    <dgm:pt modelId="{9ABAF667-47CE-4E44-97E4-28FAB857A3E2}" type="pres">
      <dgm:prSet presAssocID="{72142D9C-9531-FB43-9233-E846F4E2FCED}" presName="node" presStyleLbl="node1" presStyleIdx="2" presStyleCnt="7">
        <dgm:presLayoutVars>
          <dgm:bulletEnabled val="1"/>
        </dgm:presLayoutVars>
      </dgm:prSet>
      <dgm:spPr/>
    </dgm:pt>
    <dgm:pt modelId="{F00C0D92-0947-0F44-BD22-4ED81C9ED008}" type="pres">
      <dgm:prSet presAssocID="{E82996C2-BA0F-524E-8300-3DC259A52E57}" presName="parTrans" presStyleLbl="bgSibTrans2D1" presStyleIdx="3" presStyleCnt="7"/>
      <dgm:spPr/>
    </dgm:pt>
    <dgm:pt modelId="{C0237C38-931F-0747-B651-B7BF23900972}" type="pres">
      <dgm:prSet presAssocID="{6CABE7A6-08C3-FE46-8111-B1069A2B30EE}" presName="node" presStyleLbl="node1" presStyleIdx="3" presStyleCnt="7">
        <dgm:presLayoutVars>
          <dgm:bulletEnabled val="1"/>
        </dgm:presLayoutVars>
      </dgm:prSet>
      <dgm:spPr/>
    </dgm:pt>
    <dgm:pt modelId="{0EC668EA-E3CD-2141-87D5-078F3A160665}" type="pres">
      <dgm:prSet presAssocID="{5EB12367-6CB5-0B4A-9C19-57B8EFB7DE70}" presName="parTrans" presStyleLbl="bgSibTrans2D1" presStyleIdx="4" presStyleCnt="7"/>
      <dgm:spPr/>
    </dgm:pt>
    <dgm:pt modelId="{6ADA21F2-6F9A-EF4A-9689-0048F54A1E2B}" type="pres">
      <dgm:prSet presAssocID="{1920A3F5-4C08-A848-A015-DFAD2705696A}" presName="node" presStyleLbl="node1" presStyleIdx="4" presStyleCnt="7">
        <dgm:presLayoutVars>
          <dgm:bulletEnabled val="1"/>
        </dgm:presLayoutVars>
      </dgm:prSet>
      <dgm:spPr/>
    </dgm:pt>
    <dgm:pt modelId="{B4ECEB62-A7F7-A248-82FC-F3C28B24F998}" type="pres">
      <dgm:prSet presAssocID="{3C048F50-D095-9D47-AF8C-9163A34520C5}" presName="parTrans" presStyleLbl="bgSibTrans2D1" presStyleIdx="5" presStyleCnt="7"/>
      <dgm:spPr/>
    </dgm:pt>
    <dgm:pt modelId="{0B3556C9-92C3-2C49-9D92-B0617AB43B2E}" type="pres">
      <dgm:prSet presAssocID="{F2928DD8-4ED7-FE4C-B37A-C7C91FB80C3D}" presName="node" presStyleLbl="node1" presStyleIdx="5" presStyleCnt="7">
        <dgm:presLayoutVars>
          <dgm:bulletEnabled val="1"/>
        </dgm:presLayoutVars>
      </dgm:prSet>
      <dgm:spPr/>
    </dgm:pt>
    <dgm:pt modelId="{C07B0665-7202-0140-B055-AFF7A9A8B5BF}" type="pres">
      <dgm:prSet presAssocID="{C9C213AE-9A68-2843-AF64-375413F82281}" presName="parTrans" presStyleLbl="bgSibTrans2D1" presStyleIdx="6" presStyleCnt="7"/>
      <dgm:spPr/>
    </dgm:pt>
    <dgm:pt modelId="{EF7F1CDF-4F65-424C-812A-D6A8211B9903}" type="pres">
      <dgm:prSet presAssocID="{EDE634F7-6EC6-864A-8E59-F1BD345674C0}" presName="node" presStyleLbl="node1" presStyleIdx="6" presStyleCnt="7">
        <dgm:presLayoutVars>
          <dgm:bulletEnabled val="1"/>
        </dgm:presLayoutVars>
      </dgm:prSet>
      <dgm:spPr/>
    </dgm:pt>
  </dgm:ptLst>
  <dgm:cxnLst>
    <dgm:cxn modelId="{9FE04008-A729-0C4D-BFC1-0AEFC93834FD}" type="presOf" srcId="{C9CD94CF-F232-FE48-9914-B889C1AFDD4F}" destId="{810B042D-DCFF-644E-A7B0-269EBBD6CFA9}" srcOrd="0" destOrd="0" presId="urn:microsoft.com/office/officeart/2005/8/layout/radial4"/>
    <dgm:cxn modelId="{CDF88609-9A1B-914F-9830-F8687DB9679D}" type="presOf" srcId="{72142D9C-9531-FB43-9233-E846F4E2FCED}" destId="{9ABAF667-47CE-4E44-97E4-28FAB857A3E2}" srcOrd="0" destOrd="0" presId="urn:microsoft.com/office/officeart/2005/8/layout/radial4"/>
    <dgm:cxn modelId="{5419A913-B333-F04B-9C33-026F3808ABE0}" type="presOf" srcId="{7BDBEF77-373B-AB48-9983-F4F65DA5EBA4}" destId="{D9F04D66-109B-E045-B36A-FB804A914BBB}" srcOrd="0" destOrd="0" presId="urn:microsoft.com/office/officeart/2005/8/layout/radial4"/>
    <dgm:cxn modelId="{F18A7F1B-B69C-9E43-B418-90117C9F4419}" srcId="{ACC00582-6821-7B41-9288-5B69D196014C}" destId="{09A23082-75ED-1E49-801A-4F0EF4E5741D}" srcOrd="1" destOrd="0" parTransId="{04C74D83-D89C-AD42-92CB-112F5B10B8C5}" sibTransId="{6631E805-260C-8741-AD68-9E6E636EC6FB}"/>
    <dgm:cxn modelId="{04701520-1D7F-DA44-B9E2-90EF77990576}" type="presOf" srcId="{1920A3F5-4C08-A848-A015-DFAD2705696A}" destId="{6ADA21F2-6F9A-EF4A-9689-0048F54A1E2B}" srcOrd="0" destOrd="0" presId="urn:microsoft.com/office/officeart/2005/8/layout/radial4"/>
    <dgm:cxn modelId="{A620B236-A3E2-414A-9503-7C0EE79C6C47}" type="presOf" srcId="{09A23082-75ED-1E49-801A-4F0EF4E5741D}" destId="{AAB140C7-1314-8644-911E-60C420843096}" srcOrd="0" destOrd="0" presId="urn:microsoft.com/office/officeart/2005/8/layout/radial4"/>
    <dgm:cxn modelId="{26159167-FBEC-FA4B-BA7A-C76B502B6698}" srcId="{C9CD94CF-F232-FE48-9914-B889C1AFDD4F}" destId="{ACC00582-6821-7B41-9288-5B69D196014C}" srcOrd="0" destOrd="0" parTransId="{1BC5ED18-2E73-3C46-90DC-9BD85AF86A21}" sibTransId="{3EE08238-5611-0D41-9204-6E71A944F42D}"/>
    <dgm:cxn modelId="{4AF9996B-EB39-C34D-8467-49233A0F41FF}" type="presOf" srcId="{9CDB065F-CF77-F941-B652-77DAC56C7C92}" destId="{33718AC6-5EBA-7F4C-8040-5D9364812B96}" srcOrd="0" destOrd="0" presId="urn:microsoft.com/office/officeart/2005/8/layout/radial4"/>
    <dgm:cxn modelId="{7C5A2951-43A6-5F4B-BAA8-8A1B4DF46005}" type="presOf" srcId="{3C048F50-D095-9D47-AF8C-9163A34520C5}" destId="{B4ECEB62-A7F7-A248-82FC-F3C28B24F998}" srcOrd="0" destOrd="0" presId="urn:microsoft.com/office/officeart/2005/8/layout/radial4"/>
    <dgm:cxn modelId="{79A9FE52-7F70-A146-B4B6-0B01BBB5826B}" type="presOf" srcId="{74DAF898-6002-FE45-A4B3-2F8BD7259EDE}" destId="{0B9239B6-A73D-9148-8FAA-22EF3E2EC8D2}" srcOrd="0" destOrd="0" presId="urn:microsoft.com/office/officeart/2005/8/layout/radial4"/>
    <dgm:cxn modelId="{9E0CBF53-CF2A-C847-9DB3-0C3E46483E1A}" type="presOf" srcId="{5EB12367-6CB5-0B4A-9C19-57B8EFB7DE70}" destId="{0EC668EA-E3CD-2141-87D5-078F3A160665}" srcOrd="0" destOrd="0" presId="urn:microsoft.com/office/officeart/2005/8/layout/radial4"/>
    <dgm:cxn modelId="{ED6D3F7D-2FC2-1948-9B55-C772F6737E74}" type="presOf" srcId="{F2928DD8-4ED7-FE4C-B37A-C7C91FB80C3D}" destId="{0B3556C9-92C3-2C49-9D92-B0617AB43B2E}" srcOrd="0" destOrd="0" presId="urn:microsoft.com/office/officeart/2005/8/layout/radial4"/>
    <dgm:cxn modelId="{FC5F6680-1CE3-BE4D-9901-B4B8575AEE38}" type="presOf" srcId="{E82996C2-BA0F-524E-8300-3DC259A52E57}" destId="{F00C0D92-0947-0F44-BD22-4ED81C9ED008}" srcOrd="0" destOrd="0" presId="urn:microsoft.com/office/officeart/2005/8/layout/radial4"/>
    <dgm:cxn modelId="{19FF8388-9B83-4E4A-9AAC-E054C1BAC1E7}" type="presOf" srcId="{C9C213AE-9A68-2843-AF64-375413F82281}" destId="{C07B0665-7202-0140-B055-AFF7A9A8B5BF}" srcOrd="0" destOrd="0" presId="urn:microsoft.com/office/officeart/2005/8/layout/radial4"/>
    <dgm:cxn modelId="{ABF12F9B-B115-1F48-BB83-6C165DCC1598}" srcId="{ACC00582-6821-7B41-9288-5B69D196014C}" destId="{72142D9C-9531-FB43-9233-E846F4E2FCED}" srcOrd="2" destOrd="0" parTransId="{7BDBEF77-373B-AB48-9983-F4F65DA5EBA4}" sibTransId="{CE4BF9EC-718A-B74B-B179-7381E17B87D9}"/>
    <dgm:cxn modelId="{EDE17DBD-9DB5-AC4E-B8F2-03B9E41597E7}" srcId="{ACC00582-6821-7B41-9288-5B69D196014C}" destId="{6CABE7A6-08C3-FE46-8111-B1069A2B30EE}" srcOrd="3" destOrd="0" parTransId="{E82996C2-BA0F-524E-8300-3DC259A52E57}" sibTransId="{71CB70A1-DACC-8A4C-8F03-48701DE6DF61}"/>
    <dgm:cxn modelId="{B8823DC3-48E2-594F-A5AC-7478035D4AB3}" type="presOf" srcId="{6CABE7A6-08C3-FE46-8111-B1069A2B30EE}" destId="{C0237C38-931F-0747-B651-B7BF23900972}" srcOrd="0" destOrd="0" presId="urn:microsoft.com/office/officeart/2005/8/layout/radial4"/>
    <dgm:cxn modelId="{AC660ACC-CFED-7944-B03E-C41F81D6FF49}" type="presOf" srcId="{EDE634F7-6EC6-864A-8E59-F1BD345674C0}" destId="{EF7F1CDF-4F65-424C-812A-D6A8211B9903}" srcOrd="0" destOrd="0" presId="urn:microsoft.com/office/officeart/2005/8/layout/radial4"/>
    <dgm:cxn modelId="{79BD60DC-492D-B140-8735-38C09CCB439A}" srcId="{ACC00582-6821-7B41-9288-5B69D196014C}" destId="{EDE634F7-6EC6-864A-8E59-F1BD345674C0}" srcOrd="6" destOrd="0" parTransId="{C9C213AE-9A68-2843-AF64-375413F82281}" sibTransId="{1BA3F798-8D8D-444A-A4D6-5A1EC9257A95}"/>
    <dgm:cxn modelId="{87F057DC-B6E5-8C4E-9ED9-B42D4F00DFDD}" type="presOf" srcId="{ACC00582-6821-7B41-9288-5B69D196014C}" destId="{BB1F463B-AB9F-CE4C-A96E-F931E26C1ACD}" srcOrd="0" destOrd="0" presId="urn:microsoft.com/office/officeart/2005/8/layout/radial4"/>
    <dgm:cxn modelId="{569D49DF-9206-224E-9463-7190E38BD1FA}" srcId="{ACC00582-6821-7B41-9288-5B69D196014C}" destId="{74DAF898-6002-FE45-A4B3-2F8BD7259EDE}" srcOrd="0" destOrd="0" parTransId="{9CDB065F-CF77-F941-B652-77DAC56C7C92}" sibTransId="{B39F6850-4885-4249-8D93-16E51766C4B1}"/>
    <dgm:cxn modelId="{BA1A1DE2-55FA-E749-810E-A4A8DD7A0A13}" type="presOf" srcId="{04C74D83-D89C-AD42-92CB-112F5B10B8C5}" destId="{2BC04037-1C4E-594A-963D-5B4193884B06}" srcOrd="0" destOrd="0" presId="urn:microsoft.com/office/officeart/2005/8/layout/radial4"/>
    <dgm:cxn modelId="{334DD9E3-0B78-3144-87CD-254A80FA61A7}" srcId="{ACC00582-6821-7B41-9288-5B69D196014C}" destId="{1920A3F5-4C08-A848-A015-DFAD2705696A}" srcOrd="4" destOrd="0" parTransId="{5EB12367-6CB5-0B4A-9C19-57B8EFB7DE70}" sibTransId="{592A92EC-ECBD-F648-A3C2-BCDDF664E733}"/>
    <dgm:cxn modelId="{90517CF7-02BC-6146-9376-BB4FBE5A02AD}" srcId="{ACC00582-6821-7B41-9288-5B69D196014C}" destId="{F2928DD8-4ED7-FE4C-B37A-C7C91FB80C3D}" srcOrd="5" destOrd="0" parTransId="{3C048F50-D095-9D47-AF8C-9163A34520C5}" sibTransId="{C12D5902-F251-BB4A-AA89-215749A652BE}"/>
    <dgm:cxn modelId="{07DD2F16-2C8C-8043-B077-B74B60496BF1}" type="presParOf" srcId="{810B042D-DCFF-644E-A7B0-269EBBD6CFA9}" destId="{BB1F463B-AB9F-CE4C-A96E-F931E26C1ACD}" srcOrd="0" destOrd="0" presId="urn:microsoft.com/office/officeart/2005/8/layout/radial4"/>
    <dgm:cxn modelId="{94B22FD6-78B1-C741-B66C-AB90B3E8677A}" type="presParOf" srcId="{810B042D-DCFF-644E-A7B0-269EBBD6CFA9}" destId="{33718AC6-5EBA-7F4C-8040-5D9364812B96}" srcOrd="1" destOrd="0" presId="urn:microsoft.com/office/officeart/2005/8/layout/radial4"/>
    <dgm:cxn modelId="{8CEF8DD6-97F0-C64D-AA14-E8CD6AFB7E00}" type="presParOf" srcId="{810B042D-DCFF-644E-A7B0-269EBBD6CFA9}" destId="{0B9239B6-A73D-9148-8FAA-22EF3E2EC8D2}" srcOrd="2" destOrd="0" presId="urn:microsoft.com/office/officeart/2005/8/layout/radial4"/>
    <dgm:cxn modelId="{F9C8A3D9-F688-C147-85AA-20653AF66E93}" type="presParOf" srcId="{810B042D-DCFF-644E-A7B0-269EBBD6CFA9}" destId="{2BC04037-1C4E-594A-963D-5B4193884B06}" srcOrd="3" destOrd="0" presId="urn:microsoft.com/office/officeart/2005/8/layout/radial4"/>
    <dgm:cxn modelId="{1C18A371-7E0C-B14F-B077-606232536D1B}" type="presParOf" srcId="{810B042D-DCFF-644E-A7B0-269EBBD6CFA9}" destId="{AAB140C7-1314-8644-911E-60C420843096}" srcOrd="4" destOrd="0" presId="urn:microsoft.com/office/officeart/2005/8/layout/radial4"/>
    <dgm:cxn modelId="{6FCEEA37-A48D-AF42-8E57-279C552B0D34}" type="presParOf" srcId="{810B042D-DCFF-644E-A7B0-269EBBD6CFA9}" destId="{D9F04D66-109B-E045-B36A-FB804A914BBB}" srcOrd="5" destOrd="0" presId="urn:microsoft.com/office/officeart/2005/8/layout/radial4"/>
    <dgm:cxn modelId="{A65EF8B2-E919-AF4B-9E1D-6A73F0C237C7}" type="presParOf" srcId="{810B042D-DCFF-644E-A7B0-269EBBD6CFA9}" destId="{9ABAF667-47CE-4E44-97E4-28FAB857A3E2}" srcOrd="6" destOrd="0" presId="urn:microsoft.com/office/officeart/2005/8/layout/radial4"/>
    <dgm:cxn modelId="{42468977-23FA-5B47-A9BD-FDBEEACA3D71}" type="presParOf" srcId="{810B042D-DCFF-644E-A7B0-269EBBD6CFA9}" destId="{F00C0D92-0947-0F44-BD22-4ED81C9ED008}" srcOrd="7" destOrd="0" presId="urn:microsoft.com/office/officeart/2005/8/layout/radial4"/>
    <dgm:cxn modelId="{D4258B40-68BF-B744-9CAA-73976EF1E20F}" type="presParOf" srcId="{810B042D-DCFF-644E-A7B0-269EBBD6CFA9}" destId="{C0237C38-931F-0747-B651-B7BF23900972}" srcOrd="8" destOrd="0" presId="urn:microsoft.com/office/officeart/2005/8/layout/radial4"/>
    <dgm:cxn modelId="{7E46CF12-CF3E-4D40-9AB1-E8B7A4736E29}" type="presParOf" srcId="{810B042D-DCFF-644E-A7B0-269EBBD6CFA9}" destId="{0EC668EA-E3CD-2141-87D5-078F3A160665}" srcOrd="9" destOrd="0" presId="urn:microsoft.com/office/officeart/2005/8/layout/radial4"/>
    <dgm:cxn modelId="{2A0A1CDE-0441-194B-9EB0-DE8E998D79DA}" type="presParOf" srcId="{810B042D-DCFF-644E-A7B0-269EBBD6CFA9}" destId="{6ADA21F2-6F9A-EF4A-9689-0048F54A1E2B}" srcOrd="10" destOrd="0" presId="urn:microsoft.com/office/officeart/2005/8/layout/radial4"/>
    <dgm:cxn modelId="{D5D9A7A0-4631-C143-A9D4-8A0DB39E2292}" type="presParOf" srcId="{810B042D-DCFF-644E-A7B0-269EBBD6CFA9}" destId="{B4ECEB62-A7F7-A248-82FC-F3C28B24F998}" srcOrd="11" destOrd="0" presId="urn:microsoft.com/office/officeart/2005/8/layout/radial4"/>
    <dgm:cxn modelId="{5F291CC4-A89B-6345-820C-7CC01AEC31E8}" type="presParOf" srcId="{810B042D-DCFF-644E-A7B0-269EBBD6CFA9}" destId="{0B3556C9-92C3-2C49-9D92-B0617AB43B2E}" srcOrd="12" destOrd="0" presId="urn:microsoft.com/office/officeart/2005/8/layout/radial4"/>
    <dgm:cxn modelId="{99E433E0-8D93-DA44-BD64-F129CA4BA1AF}" type="presParOf" srcId="{810B042D-DCFF-644E-A7B0-269EBBD6CFA9}" destId="{C07B0665-7202-0140-B055-AFF7A9A8B5BF}" srcOrd="13" destOrd="0" presId="urn:microsoft.com/office/officeart/2005/8/layout/radial4"/>
    <dgm:cxn modelId="{F69E3017-9E40-1448-8C91-469DDF08F3AE}" type="presParOf" srcId="{810B042D-DCFF-644E-A7B0-269EBBD6CFA9}" destId="{EF7F1CDF-4F65-424C-812A-D6A8211B9903}" srcOrd="14"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B0EE1E9-5022-4533-8D84-CE070AE2E36D}" type="doc">
      <dgm:prSet loTypeId="urn:microsoft.com/office/officeart/2005/8/layout/hList1" loCatId="list" qsTypeId="urn:microsoft.com/office/officeart/2005/8/quickstyle/simple5" qsCatId="simple" csTypeId="urn:microsoft.com/office/officeart/2005/8/colors/accent2_2" csCatId="accent2" phldr="1"/>
      <dgm:spPr/>
      <dgm:t>
        <a:bodyPr/>
        <a:lstStyle/>
        <a:p>
          <a:endParaRPr lang="en-US"/>
        </a:p>
      </dgm:t>
    </dgm:pt>
    <dgm:pt modelId="{37F617CB-F47F-42EF-9A52-C94AA0F9B29B}">
      <dgm:prSet phldrT="[Text]"/>
      <dgm:spPr>
        <a:solidFill>
          <a:schemeClr val="accent2">
            <a:lumMod val="40000"/>
            <a:lumOff val="60000"/>
          </a:schemeClr>
        </a:solidFill>
      </dgm:spPr>
      <dgm:t>
        <a:bodyPr/>
        <a:lstStyle/>
        <a:p>
          <a:r>
            <a:rPr lang="en-US" dirty="0">
              <a:solidFill>
                <a:srgbClr val="333333"/>
              </a:solidFill>
            </a:rPr>
            <a:t>Post-Cesarean Delivery</a:t>
          </a:r>
        </a:p>
      </dgm:t>
    </dgm:pt>
    <dgm:pt modelId="{49E8BE3E-2C6D-4800-8429-570879A793EB}" type="parTrans" cxnId="{7FEE6654-90DE-4A14-A17E-1DF1ED8F04B5}">
      <dgm:prSet/>
      <dgm:spPr/>
      <dgm:t>
        <a:bodyPr/>
        <a:lstStyle/>
        <a:p>
          <a:endParaRPr lang="en-US"/>
        </a:p>
      </dgm:t>
    </dgm:pt>
    <dgm:pt modelId="{A9BE083D-48B5-468C-9E11-664140C897D0}" type="sibTrans" cxnId="{7FEE6654-90DE-4A14-A17E-1DF1ED8F04B5}">
      <dgm:prSet/>
      <dgm:spPr/>
      <dgm:t>
        <a:bodyPr/>
        <a:lstStyle/>
        <a:p>
          <a:endParaRPr lang="en-US"/>
        </a:p>
      </dgm:t>
    </dgm:pt>
    <dgm:pt modelId="{B9A5F859-57F4-47B1-8E56-66CBD5D6E411}">
      <dgm:prSet phldrT="[Text]"/>
      <dgm:spPr/>
      <dgm:t>
        <a:bodyPr/>
        <a:lstStyle/>
        <a:p>
          <a:r>
            <a:rPr lang="en-US" dirty="0"/>
            <a:t>Multimodal approach effective (</a:t>
          </a:r>
          <a:r>
            <a:rPr lang="en-US" dirty="0" err="1"/>
            <a:t>neuraxial</a:t>
          </a:r>
          <a:r>
            <a:rPr lang="en-US" dirty="0"/>
            <a:t>, IV, IM, oral).</a:t>
          </a:r>
        </a:p>
      </dgm:t>
    </dgm:pt>
    <dgm:pt modelId="{FF339FBE-F44A-43E8-92B7-A67F353CFD09}" type="parTrans" cxnId="{A9275DCC-F591-4B18-A6DB-8EFD96BDEA11}">
      <dgm:prSet/>
      <dgm:spPr/>
      <dgm:t>
        <a:bodyPr/>
        <a:lstStyle/>
        <a:p>
          <a:endParaRPr lang="en-US"/>
        </a:p>
      </dgm:t>
    </dgm:pt>
    <dgm:pt modelId="{E0ACCC96-0BE4-4EFB-99E7-D48D94FF13A4}" type="sibTrans" cxnId="{A9275DCC-F591-4B18-A6DB-8EFD96BDEA11}">
      <dgm:prSet/>
      <dgm:spPr/>
      <dgm:t>
        <a:bodyPr/>
        <a:lstStyle/>
        <a:p>
          <a:endParaRPr lang="en-US"/>
        </a:p>
      </dgm:t>
    </dgm:pt>
    <dgm:pt modelId="{60B3ED51-FDD6-4242-823D-40B39E573FFF}">
      <dgm:prSet phldrT="[Text]"/>
      <dgm:spPr/>
      <dgm:t>
        <a:bodyPr/>
        <a:lstStyle/>
        <a:p>
          <a:r>
            <a:rPr lang="en-US" dirty="0"/>
            <a:t>Higher dosages of opioids often required.</a:t>
          </a:r>
        </a:p>
      </dgm:t>
    </dgm:pt>
    <dgm:pt modelId="{D49D2B0F-945D-48E0-A048-776C1018C2AB}" type="parTrans" cxnId="{48EF19A8-0104-4E63-9618-F1A35322F996}">
      <dgm:prSet/>
      <dgm:spPr/>
      <dgm:t>
        <a:bodyPr/>
        <a:lstStyle/>
        <a:p>
          <a:endParaRPr lang="en-US"/>
        </a:p>
      </dgm:t>
    </dgm:pt>
    <dgm:pt modelId="{90ACFFA4-455A-4B75-A6FF-BC33BC5E7DC3}" type="sibTrans" cxnId="{48EF19A8-0104-4E63-9618-F1A35322F996}">
      <dgm:prSet/>
      <dgm:spPr/>
      <dgm:t>
        <a:bodyPr/>
        <a:lstStyle/>
        <a:p>
          <a:endParaRPr lang="en-US"/>
        </a:p>
      </dgm:t>
    </dgm:pt>
    <dgm:pt modelId="{C829A802-79CC-4543-88D5-6EB93134519F}">
      <dgm:prSet phldrT="[Text]"/>
      <dgm:spPr>
        <a:solidFill>
          <a:schemeClr val="accent2">
            <a:lumMod val="40000"/>
            <a:lumOff val="60000"/>
          </a:schemeClr>
        </a:solidFill>
      </dgm:spPr>
      <dgm:t>
        <a:bodyPr/>
        <a:lstStyle/>
        <a:p>
          <a:r>
            <a:rPr lang="en-US" dirty="0">
              <a:solidFill>
                <a:srgbClr val="333333"/>
              </a:solidFill>
            </a:rPr>
            <a:t>Post-Vaginal Delivery w/ 3</a:t>
          </a:r>
          <a:r>
            <a:rPr lang="en-US" baseline="30000" dirty="0">
              <a:solidFill>
                <a:srgbClr val="333333"/>
              </a:solidFill>
            </a:rPr>
            <a:t>rd</a:t>
          </a:r>
          <a:r>
            <a:rPr lang="en-US" dirty="0">
              <a:solidFill>
                <a:srgbClr val="333333"/>
              </a:solidFill>
            </a:rPr>
            <a:t>/4</a:t>
          </a:r>
          <a:r>
            <a:rPr lang="en-US" baseline="30000" dirty="0">
              <a:solidFill>
                <a:srgbClr val="333333"/>
              </a:solidFill>
            </a:rPr>
            <a:t>th</a:t>
          </a:r>
          <a:r>
            <a:rPr lang="en-US" dirty="0">
              <a:solidFill>
                <a:srgbClr val="333333"/>
              </a:solidFill>
            </a:rPr>
            <a:t> Degree Laceration</a:t>
          </a:r>
        </a:p>
      </dgm:t>
    </dgm:pt>
    <dgm:pt modelId="{07F9F198-CA05-42B2-B9BE-FBBB928E8C69}" type="parTrans" cxnId="{AAB88323-D0E0-45E0-9B4B-E497602818A5}">
      <dgm:prSet/>
      <dgm:spPr/>
      <dgm:t>
        <a:bodyPr/>
        <a:lstStyle/>
        <a:p>
          <a:endParaRPr lang="en-US"/>
        </a:p>
      </dgm:t>
    </dgm:pt>
    <dgm:pt modelId="{521C199D-1B77-41DC-9F5A-D04C96526780}" type="sibTrans" cxnId="{AAB88323-D0E0-45E0-9B4B-E497602818A5}">
      <dgm:prSet/>
      <dgm:spPr/>
      <dgm:t>
        <a:bodyPr/>
        <a:lstStyle/>
        <a:p>
          <a:endParaRPr lang="en-US"/>
        </a:p>
      </dgm:t>
    </dgm:pt>
    <dgm:pt modelId="{EDCA130B-AA2F-4B43-91C1-7921AAFF971B}">
      <dgm:prSet phldrT="[Text]"/>
      <dgm:spPr/>
      <dgm:t>
        <a:bodyPr/>
        <a:lstStyle/>
        <a:p>
          <a:r>
            <a:rPr lang="en-US" dirty="0"/>
            <a:t>NSAIDs 1</a:t>
          </a:r>
          <a:r>
            <a:rPr lang="en-US" baseline="30000" dirty="0"/>
            <a:t>st</a:t>
          </a:r>
          <a:r>
            <a:rPr lang="en-US" dirty="0"/>
            <a:t> line*</a:t>
          </a:r>
        </a:p>
      </dgm:t>
    </dgm:pt>
    <dgm:pt modelId="{761F2065-6FD8-49F4-B355-A0BA0C9097D6}" type="parTrans" cxnId="{8004761D-329F-4190-A285-B64090DF98FE}">
      <dgm:prSet/>
      <dgm:spPr/>
      <dgm:t>
        <a:bodyPr/>
        <a:lstStyle/>
        <a:p>
          <a:endParaRPr lang="en-US"/>
        </a:p>
      </dgm:t>
    </dgm:pt>
    <dgm:pt modelId="{0FE29E97-6AC9-42E5-83A5-F4F3DECEA72F}" type="sibTrans" cxnId="{8004761D-329F-4190-A285-B64090DF98FE}">
      <dgm:prSet/>
      <dgm:spPr/>
      <dgm:t>
        <a:bodyPr/>
        <a:lstStyle/>
        <a:p>
          <a:endParaRPr lang="en-US"/>
        </a:p>
      </dgm:t>
    </dgm:pt>
    <dgm:pt modelId="{FF72A5B6-156A-4CEB-8DB6-50D43E40378D}">
      <dgm:prSet phldrT="[Text]"/>
      <dgm:spPr/>
      <dgm:t>
        <a:bodyPr/>
        <a:lstStyle/>
        <a:p>
          <a:r>
            <a:rPr lang="en-US" dirty="0"/>
            <a:t>Recent data shows discharge with #20 pills adequate.</a:t>
          </a:r>
        </a:p>
      </dgm:t>
    </dgm:pt>
    <dgm:pt modelId="{9CA4F0C5-4C6A-4DBB-9B32-0BB20DE8CC51}" type="parTrans" cxnId="{F57F1127-03CC-4974-819D-4BEC2AA4F3BB}">
      <dgm:prSet/>
      <dgm:spPr/>
      <dgm:t>
        <a:bodyPr/>
        <a:lstStyle/>
        <a:p>
          <a:endParaRPr lang="en-US"/>
        </a:p>
      </dgm:t>
    </dgm:pt>
    <dgm:pt modelId="{B9740753-4087-49FF-9132-8954F726AF90}" type="sibTrans" cxnId="{F57F1127-03CC-4974-819D-4BEC2AA4F3BB}">
      <dgm:prSet/>
      <dgm:spPr/>
      <dgm:t>
        <a:bodyPr/>
        <a:lstStyle/>
        <a:p>
          <a:endParaRPr lang="en-US"/>
        </a:p>
      </dgm:t>
    </dgm:pt>
    <dgm:pt modelId="{7A572413-59EE-4898-A455-D379110A04A9}">
      <dgm:prSet phldrT="[Text]"/>
      <dgm:spPr/>
      <dgm:t>
        <a:bodyPr/>
        <a:lstStyle/>
        <a:p>
          <a:r>
            <a:rPr lang="en-US" dirty="0"/>
            <a:t>Acetaminophen 2</a:t>
          </a:r>
          <a:r>
            <a:rPr lang="en-US" baseline="30000" dirty="0"/>
            <a:t>nd</a:t>
          </a:r>
          <a:r>
            <a:rPr lang="en-US" dirty="0"/>
            <a:t> line^</a:t>
          </a:r>
        </a:p>
      </dgm:t>
    </dgm:pt>
    <dgm:pt modelId="{F8E15DBB-5182-4632-9675-716B812E2281}" type="parTrans" cxnId="{C4028C78-D115-4666-AF0C-29F9832DEEAF}">
      <dgm:prSet/>
      <dgm:spPr/>
      <dgm:t>
        <a:bodyPr/>
        <a:lstStyle/>
        <a:p>
          <a:endParaRPr lang="en-US"/>
        </a:p>
      </dgm:t>
    </dgm:pt>
    <dgm:pt modelId="{1FB4DE47-6C0D-4FD0-B2E4-5D1E1CD75011}" type="sibTrans" cxnId="{C4028C78-D115-4666-AF0C-29F9832DEEAF}">
      <dgm:prSet/>
      <dgm:spPr/>
      <dgm:t>
        <a:bodyPr/>
        <a:lstStyle/>
        <a:p>
          <a:endParaRPr lang="en-US"/>
        </a:p>
      </dgm:t>
    </dgm:pt>
    <dgm:pt modelId="{70C52326-597B-46FF-BA74-ABB39AAB5522}">
      <dgm:prSet phldrT="[Text]"/>
      <dgm:spPr/>
      <dgm:t>
        <a:bodyPr/>
        <a:lstStyle/>
        <a:p>
          <a:r>
            <a:rPr lang="en-US" dirty="0"/>
            <a:t>Constipation prevention</a:t>
          </a:r>
        </a:p>
      </dgm:t>
    </dgm:pt>
    <dgm:pt modelId="{16633C70-DF7B-4B63-9A27-54EE0AE9B72F}" type="parTrans" cxnId="{8374A0B6-55EB-4486-8BF9-FCA1733A8CA3}">
      <dgm:prSet/>
      <dgm:spPr/>
      <dgm:t>
        <a:bodyPr/>
        <a:lstStyle/>
        <a:p>
          <a:endParaRPr lang="en-US"/>
        </a:p>
      </dgm:t>
    </dgm:pt>
    <dgm:pt modelId="{F267A1F3-CA45-493D-8331-35C8EEAF7BDA}" type="sibTrans" cxnId="{8374A0B6-55EB-4486-8BF9-FCA1733A8CA3}">
      <dgm:prSet/>
      <dgm:spPr/>
      <dgm:t>
        <a:bodyPr/>
        <a:lstStyle/>
        <a:p>
          <a:endParaRPr lang="en-US"/>
        </a:p>
      </dgm:t>
    </dgm:pt>
    <dgm:pt modelId="{0282AA06-B8A8-4DED-856F-018DA8FD1E48}">
      <dgm:prSet phldrT="[Text]"/>
      <dgm:spPr/>
      <dgm:t>
        <a:bodyPr/>
        <a:lstStyle/>
        <a:p>
          <a:r>
            <a:rPr lang="en-US" dirty="0"/>
            <a:t>Ice packs</a:t>
          </a:r>
        </a:p>
      </dgm:t>
    </dgm:pt>
    <dgm:pt modelId="{7E6EBAA3-06A7-4938-AA37-6483916E9886}" type="parTrans" cxnId="{F1EB5E36-16AB-4576-8B36-05F4A80B0723}">
      <dgm:prSet/>
      <dgm:spPr/>
      <dgm:t>
        <a:bodyPr/>
        <a:lstStyle/>
        <a:p>
          <a:endParaRPr lang="en-US"/>
        </a:p>
      </dgm:t>
    </dgm:pt>
    <dgm:pt modelId="{45A2575F-E483-4239-AEBF-F819EE803660}" type="sibTrans" cxnId="{F1EB5E36-16AB-4576-8B36-05F4A80B0723}">
      <dgm:prSet/>
      <dgm:spPr/>
      <dgm:t>
        <a:bodyPr/>
        <a:lstStyle/>
        <a:p>
          <a:endParaRPr lang="en-US"/>
        </a:p>
      </dgm:t>
    </dgm:pt>
    <dgm:pt modelId="{0FEF797D-F6B8-4696-8303-984D5EACE552}">
      <dgm:prSet phldrT="[Text]"/>
      <dgm:spPr/>
      <dgm:t>
        <a:bodyPr/>
        <a:lstStyle/>
        <a:p>
          <a:r>
            <a:rPr lang="en-US" dirty="0"/>
            <a:t>Sitz baths</a:t>
          </a:r>
        </a:p>
      </dgm:t>
    </dgm:pt>
    <dgm:pt modelId="{8819CD4D-A4C0-48B7-84C3-4D8F0E5511AD}" type="parTrans" cxnId="{18E6B3D7-4A39-47BE-83A9-97F69A42982E}">
      <dgm:prSet/>
      <dgm:spPr/>
      <dgm:t>
        <a:bodyPr/>
        <a:lstStyle/>
        <a:p>
          <a:endParaRPr lang="en-US"/>
        </a:p>
      </dgm:t>
    </dgm:pt>
    <dgm:pt modelId="{74EEA3B5-4398-4CD1-9FCA-4365CD84B5D2}" type="sibTrans" cxnId="{18E6B3D7-4A39-47BE-83A9-97F69A42982E}">
      <dgm:prSet/>
      <dgm:spPr/>
      <dgm:t>
        <a:bodyPr/>
        <a:lstStyle/>
        <a:p>
          <a:endParaRPr lang="en-US"/>
        </a:p>
      </dgm:t>
    </dgm:pt>
    <dgm:pt modelId="{4EA2B57C-3D39-4249-8594-90EB75D4BC22}">
      <dgm:prSet phldrT="[Text]"/>
      <dgm:spPr/>
      <dgm:t>
        <a:bodyPr/>
        <a:lstStyle/>
        <a:p>
          <a:r>
            <a:rPr lang="en-US" dirty="0"/>
            <a:t>Witch hazel pads</a:t>
          </a:r>
        </a:p>
      </dgm:t>
    </dgm:pt>
    <dgm:pt modelId="{971D6B9C-1497-43C1-B833-440DF280FED0}" type="parTrans" cxnId="{102F6E26-D3FD-4C8F-9182-9A2F8AC9D092}">
      <dgm:prSet/>
      <dgm:spPr/>
      <dgm:t>
        <a:bodyPr/>
        <a:lstStyle/>
        <a:p>
          <a:endParaRPr lang="en-US"/>
        </a:p>
      </dgm:t>
    </dgm:pt>
    <dgm:pt modelId="{F86067B8-4917-417C-80FE-4CAA5B6ABFAE}" type="sibTrans" cxnId="{102F6E26-D3FD-4C8F-9182-9A2F8AC9D092}">
      <dgm:prSet/>
      <dgm:spPr/>
      <dgm:t>
        <a:bodyPr/>
        <a:lstStyle/>
        <a:p>
          <a:endParaRPr lang="en-US"/>
        </a:p>
      </dgm:t>
    </dgm:pt>
    <dgm:pt modelId="{9C2CC3AB-BABB-468A-B105-494CE9DB35F4}">
      <dgm:prSet phldrT="[Text]"/>
      <dgm:spPr/>
      <dgm:t>
        <a:bodyPr/>
        <a:lstStyle/>
        <a:p>
          <a:r>
            <a:rPr lang="en-US" dirty="0"/>
            <a:t>Benzocaine spray</a:t>
          </a:r>
        </a:p>
      </dgm:t>
    </dgm:pt>
    <dgm:pt modelId="{A2D87561-8BBA-45D9-A5AF-8881C79B76F6}" type="parTrans" cxnId="{845370C4-4234-436E-8F03-082045A6B560}">
      <dgm:prSet/>
      <dgm:spPr/>
      <dgm:t>
        <a:bodyPr/>
        <a:lstStyle/>
        <a:p>
          <a:endParaRPr lang="en-US"/>
        </a:p>
      </dgm:t>
    </dgm:pt>
    <dgm:pt modelId="{E9227400-7FFC-476C-B15E-9AEF3BB14FA4}" type="sibTrans" cxnId="{845370C4-4234-436E-8F03-082045A6B560}">
      <dgm:prSet/>
      <dgm:spPr/>
      <dgm:t>
        <a:bodyPr/>
        <a:lstStyle/>
        <a:p>
          <a:endParaRPr lang="en-US"/>
        </a:p>
      </dgm:t>
    </dgm:pt>
    <dgm:pt modelId="{44E4AF53-9502-4A6F-A5D2-B1561FF71661}">
      <dgm:prSet phldrT="[Text]"/>
      <dgm:spPr/>
      <dgm:t>
        <a:bodyPr/>
        <a:lstStyle/>
        <a:p>
          <a:r>
            <a:rPr lang="en-US" dirty="0"/>
            <a:t>Frozen menstrual pads</a:t>
          </a:r>
        </a:p>
      </dgm:t>
    </dgm:pt>
    <dgm:pt modelId="{ABB87530-AD11-4011-982F-E45749ADC0B4}" type="parTrans" cxnId="{9FE48AB5-998F-4F10-A0C8-B2938755629F}">
      <dgm:prSet/>
      <dgm:spPr/>
      <dgm:t>
        <a:bodyPr/>
        <a:lstStyle/>
        <a:p>
          <a:endParaRPr lang="en-US"/>
        </a:p>
      </dgm:t>
    </dgm:pt>
    <dgm:pt modelId="{9E61976E-BC79-4AF3-B26F-40CAAB92500F}" type="sibTrans" cxnId="{9FE48AB5-998F-4F10-A0C8-B2938755629F}">
      <dgm:prSet/>
      <dgm:spPr/>
      <dgm:t>
        <a:bodyPr/>
        <a:lstStyle/>
        <a:p>
          <a:endParaRPr lang="en-US"/>
        </a:p>
      </dgm:t>
    </dgm:pt>
    <dgm:pt modelId="{38580141-38EF-402E-99EE-F3E45859B267}">
      <dgm:prSet phldrT="[Text]"/>
      <dgm:spPr/>
      <dgm:t>
        <a:bodyPr/>
        <a:lstStyle/>
        <a:p>
          <a:r>
            <a:rPr lang="en-US" dirty="0" err="1"/>
            <a:t>Preop</a:t>
          </a:r>
          <a:r>
            <a:rPr lang="en-US" dirty="0"/>
            <a:t> local anesthesia</a:t>
          </a:r>
        </a:p>
      </dgm:t>
    </dgm:pt>
    <dgm:pt modelId="{9CDCF62B-B711-454D-A71F-BF553614229C}" type="parTrans" cxnId="{1FA755E3-24DF-40AD-AC89-700E44999573}">
      <dgm:prSet/>
      <dgm:spPr/>
      <dgm:t>
        <a:bodyPr/>
        <a:lstStyle/>
        <a:p>
          <a:endParaRPr lang="en-US"/>
        </a:p>
      </dgm:t>
    </dgm:pt>
    <dgm:pt modelId="{F699CF9E-683B-47D6-A1C1-9C500E7F2D65}" type="sibTrans" cxnId="{1FA755E3-24DF-40AD-AC89-700E44999573}">
      <dgm:prSet/>
      <dgm:spPr/>
      <dgm:t>
        <a:bodyPr/>
        <a:lstStyle/>
        <a:p>
          <a:endParaRPr lang="en-US"/>
        </a:p>
      </dgm:t>
    </dgm:pt>
    <dgm:pt modelId="{1F5607E6-36B8-4ECA-9465-9736561E102B}">
      <dgm:prSet phldrT="[Text]"/>
      <dgm:spPr/>
      <dgm:t>
        <a:bodyPr/>
        <a:lstStyle/>
        <a:p>
          <a:r>
            <a:rPr lang="en-US" dirty="0"/>
            <a:t>Pre &amp; </a:t>
          </a:r>
          <a:r>
            <a:rPr lang="en-US" dirty="0" err="1"/>
            <a:t>Periop</a:t>
          </a:r>
          <a:r>
            <a:rPr lang="en-US" dirty="0"/>
            <a:t> gabapentin</a:t>
          </a:r>
        </a:p>
      </dgm:t>
    </dgm:pt>
    <dgm:pt modelId="{5148BD51-17E3-4577-A83F-5EA3F30E173F}" type="parTrans" cxnId="{37AF5CA2-590E-41D5-ACF9-5960B7550A15}">
      <dgm:prSet/>
      <dgm:spPr/>
      <dgm:t>
        <a:bodyPr/>
        <a:lstStyle/>
        <a:p>
          <a:endParaRPr lang="en-US"/>
        </a:p>
      </dgm:t>
    </dgm:pt>
    <dgm:pt modelId="{A981B49B-23E1-4CE8-B057-092C6D9A0940}" type="sibTrans" cxnId="{37AF5CA2-590E-41D5-ACF9-5960B7550A15}">
      <dgm:prSet/>
      <dgm:spPr/>
      <dgm:t>
        <a:bodyPr/>
        <a:lstStyle/>
        <a:p>
          <a:endParaRPr lang="en-US"/>
        </a:p>
      </dgm:t>
    </dgm:pt>
    <dgm:pt modelId="{996086C8-3036-4948-BAE5-53DE2ED03242}" type="pres">
      <dgm:prSet presAssocID="{7B0EE1E9-5022-4533-8D84-CE070AE2E36D}" presName="Name0" presStyleCnt="0">
        <dgm:presLayoutVars>
          <dgm:dir/>
          <dgm:animLvl val="lvl"/>
          <dgm:resizeHandles val="exact"/>
        </dgm:presLayoutVars>
      </dgm:prSet>
      <dgm:spPr/>
    </dgm:pt>
    <dgm:pt modelId="{A77924C7-999E-4D79-A505-C39CBC291275}" type="pres">
      <dgm:prSet presAssocID="{37F617CB-F47F-42EF-9A52-C94AA0F9B29B}" presName="composite" presStyleCnt="0"/>
      <dgm:spPr/>
    </dgm:pt>
    <dgm:pt modelId="{4367712F-712C-4383-800F-3FB4F687F404}" type="pres">
      <dgm:prSet presAssocID="{37F617CB-F47F-42EF-9A52-C94AA0F9B29B}" presName="parTx" presStyleLbl="alignNode1" presStyleIdx="0" presStyleCnt="2">
        <dgm:presLayoutVars>
          <dgm:chMax val="0"/>
          <dgm:chPref val="0"/>
          <dgm:bulletEnabled val="1"/>
        </dgm:presLayoutVars>
      </dgm:prSet>
      <dgm:spPr/>
    </dgm:pt>
    <dgm:pt modelId="{3BB33D14-1AF1-4D83-817C-01222C70E3D5}" type="pres">
      <dgm:prSet presAssocID="{37F617CB-F47F-42EF-9A52-C94AA0F9B29B}" presName="desTx" presStyleLbl="alignAccFollowNode1" presStyleIdx="0" presStyleCnt="2">
        <dgm:presLayoutVars>
          <dgm:bulletEnabled val="1"/>
        </dgm:presLayoutVars>
      </dgm:prSet>
      <dgm:spPr/>
    </dgm:pt>
    <dgm:pt modelId="{DA97CFC3-DA25-49F6-91FA-360BE9C0A202}" type="pres">
      <dgm:prSet presAssocID="{A9BE083D-48B5-468C-9E11-664140C897D0}" presName="space" presStyleCnt="0"/>
      <dgm:spPr/>
    </dgm:pt>
    <dgm:pt modelId="{10ADFCE2-5597-483E-9D06-0C9B0732EE9E}" type="pres">
      <dgm:prSet presAssocID="{C829A802-79CC-4543-88D5-6EB93134519F}" presName="composite" presStyleCnt="0"/>
      <dgm:spPr/>
    </dgm:pt>
    <dgm:pt modelId="{77545A18-777D-4795-9F3F-2324E3F1941A}" type="pres">
      <dgm:prSet presAssocID="{C829A802-79CC-4543-88D5-6EB93134519F}" presName="parTx" presStyleLbl="alignNode1" presStyleIdx="1" presStyleCnt="2">
        <dgm:presLayoutVars>
          <dgm:chMax val="0"/>
          <dgm:chPref val="0"/>
          <dgm:bulletEnabled val="1"/>
        </dgm:presLayoutVars>
      </dgm:prSet>
      <dgm:spPr/>
    </dgm:pt>
    <dgm:pt modelId="{944F5448-0E48-4DF8-8E66-35CFB94CEC2E}" type="pres">
      <dgm:prSet presAssocID="{C829A802-79CC-4543-88D5-6EB93134519F}" presName="desTx" presStyleLbl="alignAccFollowNode1" presStyleIdx="1" presStyleCnt="2">
        <dgm:presLayoutVars>
          <dgm:bulletEnabled val="1"/>
        </dgm:presLayoutVars>
      </dgm:prSet>
      <dgm:spPr/>
    </dgm:pt>
  </dgm:ptLst>
  <dgm:cxnLst>
    <dgm:cxn modelId="{8004761D-329F-4190-A285-B64090DF98FE}" srcId="{C829A802-79CC-4543-88D5-6EB93134519F}" destId="{EDCA130B-AA2F-4B43-91C1-7921AAFF971B}" srcOrd="0" destOrd="0" parTransId="{761F2065-6FD8-49F4-B355-A0BA0C9097D6}" sibTransId="{0FE29E97-6AC9-42E5-83A5-F4F3DECEA72F}"/>
    <dgm:cxn modelId="{AAB88323-D0E0-45E0-9B4B-E497602818A5}" srcId="{7B0EE1E9-5022-4533-8D84-CE070AE2E36D}" destId="{C829A802-79CC-4543-88D5-6EB93134519F}" srcOrd="1" destOrd="0" parTransId="{07F9F198-CA05-42B2-B9BE-FBBB928E8C69}" sibTransId="{521C199D-1B77-41DC-9F5A-D04C96526780}"/>
    <dgm:cxn modelId="{102F6E26-D3FD-4C8F-9182-9A2F8AC9D092}" srcId="{C829A802-79CC-4543-88D5-6EB93134519F}" destId="{4EA2B57C-3D39-4249-8594-90EB75D4BC22}" srcOrd="5" destOrd="0" parTransId="{971D6B9C-1497-43C1-B833-440DF280FED0}" sibTransId="{F86067B8-4917-417C-80FE-4CAA5B6ABFAE}"/>
    <dgm:cxn modelId="{F57F1127-03CC-4974-819D-4BEC2AA4F3BB}" srcId="{37F617CB-F47F-42EF-9A52-C94AA0F9B29B}" destId="{FF72A5B6-156A-4CEB-8DB6-50D43E40378D}" srcOrd="2" destOrd="0" parTransId="{9CA4F0C5-4C6A-4DBB-9B32-0BB20DE8CC51}" sibTransId="{B9740753-4087-49FF-9132-8954F726AF90}"/>
    <dgm:cxn modelId="{8E264D35-16D0-5E46-89D5-5AE8F28C6421}" type="presOf" srcId="{37F617CB-F47F-42EF-9A52-C94AA0F9B29B}" destId="{4367712F-712C-4383-800F-3FB4F687F404}" srcOrd="0" destOrd="0" presId="urn:microsoft.com/office/officeart/2005/8/layout/hList1"/>
    <dgm:cxn modelId="{F1EB5E36-16AB-4576-8B36-05F4A80B0723}" srcId="{C829A802-79CC-4543-88D5-6EB93134519F}" destId="{0282AA06-B8A8-4DED-856F-018DA8FD1E48}" srcOrd="3" destOrd="0" parTransId="{7E6EBAA3-06A7-4938-AA37-6483916E9886}" sibTransId="{45A2575F-E483-4239-AEBF-F819EE803660}"/>
    <dgm:cxn modelId="{268EED36-DAA9-6745-89EA-E2E40521B9D5}" type="presOf" srcId="{0282AA06-B8A8-4DED-856F-018DA8FD1E48}" destId="{944F5448-0E48-4DF8-8E66-35CFB94CEC2E}" srcOrd="0" destOrd="3" presId="urn:microsoft.com/office/officeart/2005/8/layout/hList1"/>
    <dgm:cxn modelId="{944A7F3B-FA4F-AA40-A676-A7E6A2CEAA08}" type="presOf" srcId="{4EA2B57C-3D39-4249-8594-90EB75D4BC22}" destId="{944F5448-0E48-4DF8-8E66-35CFB94CEC2E}" srcOrd="0" destOrd="5" presId="urn:microsoft.com/office/officeart/2005/8/layout/hList1"/>
    <dgm:cxn modelId="{E923453C-6FDD-D849-8857-E6EB183BBBA8}" type="presOf" srcId="{FF72A5B6-156A-4CEB-8DB6-50D43E40378D}" destId="{3BB33D14-1AF1-4D83-817C-01222C70E3D5}" srcOrd="0" destOrd="2" presId="urn:microsoft.com/office/officeart/2005/8/layout/hList1"/>
    <dgm:cxn modelId="{1BBED25C-BD38-9843-9CE6-D5A2A621ED21}" type="presOf" srcId="{38580141-38EF-402E-99EE-F3E45859B267}" destId="{3BB33D14-1AF1-4D83-817C-01222C70E3D5}" srcOrd="0" destOrd="3" presId="urn:microsoft.com/office/officeart/2005/8/layout/hList1"/>
    <dgm:cxn modelId="{D7AA0274-3A5F-7842-B5E2-CB7F03BF3874}" type="presOf" srcId="{0FEF797D-F6B8-4696-8303-984D5EACE552}" destId="{944F5448-0E48-4DF8-8E66-35CFB94CEC2E}" srcOrd="0" destOrd="4" presId="urn:microsoft.com/office/officeart/2005/8/layout/hList1"/>
    <dgm:cxn modelId="{7FEE6654-90DE-4A14-A17E-1DF1ED8F04B5}" srcId="{7B0EE1E9-5022-4533-8D84-CE070AE2E36D}" destId="{37F617CB-F47F-42EF-9A52-C94AA0F9B29B}" srcOrd="0" destOrd="0" parTransId="{49E8BE3E-2C6D-4800-8429-570879A793EB}" sibTransId="{A9BE083D-48B5-468C-9E11-664140C897D0}"/>
    <dgm:cxn modelId="{86808676-9842-FD4D-A3F7-08C33BF4D07D}" type="presOf" srcId="{7A572413-59EE-4898-A455-D379110A04A9}" destId="{944F5448-0E48-4DF8-8E66-35CFB94CEC2E}" srcOrd="0" destOrd="1" presId="urn:microsoft.com/office/officeart/2005/8/layout/hList1"/>
    <dgm:cxn modelId="{C4028C78-D115-4666-AF0C-29F9832DEEAF}" srcId="{C829A802-79CC-4543-88D5-6EB93134519F}" destId="{7A572413-59EE-4898-A455-D379110A04A9}" srcOrd="1" destOrd="0" parTransId="{F8E15DBB-5182-4632-9675-716B812E2281}" sibTransId="{1FB4DE47-6C0D-4FD0-B2E4-5D1E1CD75011}"/>
    <dgm:cxn modelId="{EB50858D-BC18-0649-8291-CB240281C9FE}" type="presOf" srcId="{7B0EE1E9-5022-4533-8D84-CE070AE2E36D}" destId="{996086C8-3036-4948-BAE5-53DE2ED03242}" srcOrd="0" destOrd="0" presId="urn:microsoft.com/office/officeart/2005/8/layout/hList1"/>
    <dgm:cxn modelId="{37AF5CA2-590E-41D5-ACF9-5960B7550A15}" srcId="{37F617CB-F47F-42EF-9A52-C94AA0F9B29B}" destId="{1F5607E6-36B8-4ECA-9465-9736561E102B}" srcOrd="4" destOrd="0" parTransId="{5148BD51-17E3-4577-A83F-5EA3F30E173F}" sibTransId="{A981B49B-23E1-4CE8-B057-092C6D9A0940}"/>
    <dgm:cxn modelId="{48EF19A8-0104-4E63-9618-F1A35322F996}" srcId="{37F617CB-F47F-42EF-9A52-C94AA0F9B29B}" destId="{60B3ED51-FDD6-4242-823D-40B39E573FFF}" srcOrd="1" destOrd="0" parTransId="{D49D2B0F-945D-48E0-A048-776C1018C2AB}" sibTransId="{90ACFFA4-455A-4B75-A6FF-BC33BC5E7DC3}"/>
    <dgm:cxn modelId="{FC961FAE-418D-A34E-A8FA-55B3B2EC84BA}" type="presOf" srcId="{60B3ED51-FDD6-4242-823D-40B39E573FFF}" destId="{3BB33D14-1AF1-4D83-817C-01222C70E3D5}" srcOrd="0" destOrd="1" presId="urn:microsoft.com/office/officeart/2005/8/layout/hList1"/>
    <dgm:cxn modelId="{F27CC9B1-D558-0442-849D-5F390BE74227}" type="presOf" srcId="{1F5607E6-36B8-4ECA-9465-9736561E102B}" destId="{3BB33D14-1AF1-4D83-817C-01222C70E3D5}" srcOrd="0" destOrd="4" presId="urn:microsoft.com/office/officeart/2005/8/layout/hList1"/>
    <dgm:cxn modelId="{8D6402B5-C957-F040-A3F8-8ECC52A3949C}" type="presOf" srcId="{B9A5F859-57F4-47B1-8E56-66CBD5D6E411}" destId="{3BB33D14-1AF1-4D83-817C-01222C70E3D5}" srcOrd="0" destOrd="0" presId="urn:microsoft.com/office/officeart/2005/8/layout/hList1"/>
    <dgm:cxn modelId="{9FE48AB5-998F-4F10-A0C8-B2938755629F}" srcId="{C829A802-79CC-4543-88D5-6EB93134519F}" destId="{44E4AF53-9502-4A6F-A5D2-B1561FF71661}" srcOrd="7" destOrd="0" parTransId="{ABB87530-AD11-4011-982F-E45749ADC0B4}" sibTransId="{9E61976E-BC79-4AF3-B26F-40CAAB92500F}"/>
    <dgm:cxn modelId="{8374A0B6-55EB-4486-8BF9-FCA1733A8CA3}" srcId="{C829A802-79CC-4543-88D5-6EB93134519F}" destId="{70C52326-597B-46FF-BA74-ABB39AAB5522}" srcOrd="2" destOrd="0" parTransId="{16633C70-DF7B-4B63-9A27-54EE0AE9B72F}" sibTransId="{F267A1F3-CA45-493D-8331-35C8EEAF7BDA}"/>
    <dgm:cxn modelId="{845370C4-4234-436E-8F03-082045A6B560}" srcId="{C829A802-79CC-4543-88D5-6EB93134519F}" destId="{9C2CC3AB-BABB-468A-B105-494CE9DB35F4}" srcOrd="6" destOrd="0" parTransId="{A2D87561-8BBA-45D9-A5AF-8881C79B76F6}" sibTransId="{E9227400-7FFC-476C-B15E-9AEF3BB14FA4}"/>
    <dgm:cxn modelId="{A9275DCC-F591-4B18-A6DB-8EFD96BDEA11}" srcId="{37F617CB-F47F-42EF-9A52-C94AA0F9B29B}" destId="{B9A5F859-57F4-47B1-8E56-66CBD5D6E411}" srcOrd="0" destOrd="0" parTransId="{FF339FBE-F44A-43E8-92B7-A67F353CFD09}" sibTransId="{E0ACCC96-0BE4-4EFB-99E7-D48D94FF13A4}"/>
    <dgm:cxn modelId="{6FDA8DD0-5B5E-BC43-8F75-1D3DB0415228}" type="presOf" srcId="{70C52326-597B-46FF-BA74-ABB39AAB5522}" destId="{944F5448-0E48-4DF8-8E66-35CFB94CEC2E}" srcOrd="0" destOrd="2" presId="urn:microsoft.com/office/officeart/2005/8/layout/hList1"/>
    <dgm:cxn modelId="{B1B960D3-8FEC-7647-92C0-D63DCA8DAEC2}" type="presOf" srcId="{9C2CC3AB-BABB-468A-B105-494CE9DB35F4}" destId="{944F5448-0E48-4DF8-8E66-35CFB94CEC2E}" srcOrd="0" destOrd="6" presId="urn:microsoft.com/office/officeart/2005/8/layout/hList1"/>
    <dgm:cxn modelId="{18E6B3D7-4A39-47BE-83A9-97F69A42982E}" srcId="{C829A802-79CC-4543-88D5-6EB93134519F}" destId="{0FEF797D-F6B8-4696-8303-984D5EACE552}" srcOrd="4" destOrd="0" parTransId="{8819CD4D-A4C0-48B7-84C3-4D8F0E5511AD}" sibTransId="{74EEA3B5-4398-4CD1-9FCA-4365CD84B5D2}"/>
    <dgm:cxn modelId="{AF054FDF-B2DE-D64F-83A8-ADB625836473}" type="presOf" srcId="{44E4AF53-9502-4A6F-A5D2-B1561FF71661}" destId="{944F5448-0E48-4DF8-8E66-35CFB94CEC2E}" srcOrd="0" destOrd="7" presId="urn:microsoft.com/office/officeart/2005/8/layout/hList1"/>
    <dgm:cxn modelId="{1FA755E3-24DF-40AD-AC89-700E44999573}" srcId="{37F617CB-F47F-42EF-9A52-C94AA0F9B29B}" destId="{38580141-38EF-402E-99EE-F3E45859B267}" srcOrd="3" destOrd="0" parTransId="{9CDCF62B-B711-454D-A71F-BF553614229C}" sibTransId="{F699CF9E-683B-47D6-A1C1-9C500E7F2D65}"/>
    <dgm:cxn modelId="{22516DF3-536A-B649-924D-BFC07B7C84AC}" type="presOf" srcId="{C829A802-79CC-4543-88D5-6EB93134519F}" destId="{77545A18-777D-4795-9F3F-2324E3F1941A}" srcOrd="0" destOrd="0" presId="urn:microsoft.com/office/officeart/2005/8/layout/hList1"/>
    <dgm:cxn modelId="{2AB3B5F4-B926-6B44-9E9F-688B69BF6C8D}" type="presOf" srcId="{EDCA130B-AA2F-4B43-91C1-7921AAFF971B}" destId="{944F5448-0E48-4DF8-8E66-35CFB94CEC2E}" srcOrd="0" destOrd="0" presId="urn:microsoft.com/office/officeart/2005/8/layout/hList1"/>
    <dgm:cxn modelId="{47D1F6B8-8630-754F-B106-E358B65FE08C}" type="presParOf" srcId="{996086C8-3036-4948-BAE5-53DE2ED03242}" destId="{A77924C7-999E-4D79-A505-C39CBC291275}" srcOrd="0" destOrd="0" presId="urn:microsoft.com/office/officeart/2005/8/layout/hList1"/>
    <dgm:cxn modelId="{338D7ED7-F490-3E4A-B317-257B354FA646}" type="presParOf" srcId="{A77924C7-999E-4D79-A505-C39CBC291275}" destId="{4367712F-712C-4383-800F-3FB4F687F404}" srcOrd="0" destOrd="0" presId="urn:microsoft.com/office/officeart/2005/8/layout/hList1"/>
    <dgm:cxn modelId="{7D0E37D7-8E5D-D54E-8C9D-069839FA1FB2}" type="presParOf" srcId="{A77924C7-999E-4D79-A505-C39CBC291275}" destId="{3BB33D14-1AF1-4D83-817C-01222C70E3D5}" srcOrd="1" destOrd="0" presId="urn:microsoft.com/office/officeart/2005/8/layout/hList1"/>
    <dgm:cxn modelId="{A07DE246-E014-3B41-8F36-DF0C5D179917}" type="presParOf" srcId="{996086C8-3036-4948-BAE5-53DE2ED03242}" destId="{DA97CFC3-DA25-49F6-91FA-360BE9C0A202}" srcOrd="1" destOrd="0" presId="urn:microsoft.com/office/officeart/2005/8/layout/hList1"/>
    <dgm:cxn modelId="{D53CF68D-E491-174D-963A-834FA2D4E976}" type="presParOf" srcId="{996086C8-3036-4948-BAE5-53DE2ED03242}" destId="{10ADFCE2-5597-483E-9D06-0C9B0732EE9E}" srcOrd="2" destOrd="0" presId="urn:microsoft.com/office/officeart/2005/8/layout/hList1"/>
    <dgm:cxn modelId="{72AEFB1C-AFD7-4640-ACE2-6D0E94A96C52}" type="presParOf" srcId="{10ADFCE2-5597-483E-9D06-0C9B0732EE9E}" destId="{77545A18-777D-4795-9F3F-2324E3F1941A}" srcOrd="0" destOrd="0" presId="urn:microsoft.com/office/officeart/2005/8/layout/hList1"/>
    <dgm:cxn modelId="{15FBF8B6-5E68-D44A-876F-563492547329}" type="presParOf" srcId="{10ADFCE2-5597-483E-9D06-0C9B0732EE9E}" destId="{944F5448-0E48-4DF8-8E66-35CFB94CEC2E}"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9F071B-CF3F-C840-AF11-951947A7F7D0}">
      <dsp:nvSpPr>
        <dsp:cNvPr id="0" name=""/>
        <dsp:cNvSpPr/>
      </dsp:nvSpPr>
      <dsp:spPr>
        <a:xfrm>
          <a:off x="40" y="1605"/>
          <a:ext cx="3845569" cy="1008000"/>
        </a:xfrm>
        <a:prstGeom prst="rect">
          <a:avLst/>
        </a:prstGeom>
        <a:solidFill>
          <a:schemeClr val="tx2"/>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48920" tIns="142240" rIns="248920" bIns="142240" numCol="1" spcCol="1270" anchor="ctr" anchorCtr="0">
          <a:noAutofit/>
        </a:bodyPr>
        <a:lstStyle/>
        <a:p>
          <a:pPr marL="0" lvl="0" indent="0" algn="ctr" defTabSz="1555750">
            <a:lnSpc>
              <a:spcPct val="90000"/>
            </a:lnSpc>
            <a:spcBef>
              <a:spcPct val="0"/>
            </a:spcBef>
            <a:spcAft>
              <a:spcPct val="35000"/>
            </a:spcAft>
            <a:buNone/>
          </a:pPr>
          <a:r>
            <a:rPr lang="en-US" sz="3500" kern="1200" dirty="0">
              <a:latin typeface="+mj-lt"/>
            </a:rPr>
            <a:t>Verbal Screen</a:t>
          </a:r>
        </a:p>
      </dsp:txBody>
      <dsp:txXfrm>
        <a:off x="40" y="1605"/>
        <a:ext cx="3845569" cy="1008000"/>
      </dsp:txXfrm>
    </dsp:sp>
    <dsp:sp modelId="{07E9F0CB-F2EE-D246-9D93-BA91A908EA08}">
      <dsp:nvSpPr>
        <dsp:cNvPr id="0" name=""/>
        <dsp:cNvSpPr/>
      </dsp:nvSpPr>
      <dsp:spPr>
        <a:xfrm>
          <a:off x="40" y="1009605"/>
          <a:ext cx="3845569" cy="3888035"/>
        </a:xfrm>
        <a:prstGeom prst="rect">
          <a:avLst/>
        </a:prstGeom>
        <a:solidFill>
          <a:schemeClr val="accent2">
            <a:lumMod val="20000"/>
            <a:lumOff val="80000"/>
            <a:alpha val="9000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86690" tIns="186690" rIns="248920" bIns="280035" numCol="1" spcCol="1270" anchor="t" anchorCtr="0">
          <a:noAutofit/>
        </a:bodyPr>
        <a:lstStyle/>
        <a:p>
          <a:pPr marL="285750" lvl="1" indent="-285750" algn="l" defTabSz="1555750">
            <a:lnSpc>
              <a:spcPct val="90000"/>
            </a:lnSpc>
            <a:spcBef>
              <a:spcPct val="0"/>
            </a:spcBef>
            <a:spcAft>
              <a:spcPct val="15000"/>
            </a:spcAft>
            <a:buChar char="•"/>
          </a:pPr>
          <a:r>
            <a:rPr lang="en-US" sz="3500" kern="1200" dirty="0">
              <a:latin typeface="+mj-lt"/>
            </a:rPr>
            <a:t>4Ps</a:t>
          </a:r>
        </a:p>
        <a:p>
          <a:pPr marL="285750" lvl="1" indent="-285750" algn="l" defTabSz="1555750">
            <a:lnSpc>
              <a:spcPct val="90000"/>
            </a:lnSpc>
            <a:spcBef>
              <a:spcPct val="0"/>
            </a:spcBef>
            <a:spcAft>
              <a:spcPct val="15000"/>
            </a:spcAft>
            <a:buChar char="•"/>
          </a:pPr>
          <a:r>
            <a:rPr lang="en-US" sz="3500" kern="1200" dirty="0">
              <a:latin typeface="+mj-lt"/>
            </a:rPr>
            <a:t>NIDA</a:t>
          </a:r>
        </a:p>
        <a:p>
          <a:pPr marL="285750" lvl="1" indent="-285750" algn="l" defTabSz="1555750">
            <a:lnSpc>
              <a:spcPct val="90000"/>
            </a:lnSpc>
            <a:spcBef>
              <a:spcPct val="0"/>
            </a:spcBef>
            <a:spcAft>
              <a:spcPct val="15000"/>
            </a:spcAft>
            <a:buChar char="•"/>
          </a:pPr>
          <a:r>
            <a:rPr lang="en-US" sz="3500" kern="1200" dirty="0">
              <a:latin typeface="+mj-lt"/>
            </a:rPr>
            <a:t>CRAFFT</a:t>
          </a:r>
        </a:p>
        <a:p>
          <a:pPr marL="285750" lvl="1" indent="-285750" algn="l" defTabSz="1555750">
            <a:lnSpc>
              <a:spcPct val="90000"/>
            </a:lnSpc>
            <a:spcBef>
              <a:spcPct val="0"/>
            </a:spcBef>
            <a:spcAft>
              <a:spcPct val="15000"/>
            </a:spcAft>
            <a:buChar char="•"/>
          </a:pPr>
          <a:endParaRPr lang="en-US" sz="3500" kern="1200" dirty="0">
            <a:latin typeface="+mj-lt"/>
          </a:endParaRPr>
        </a:p>
        <a:p>
          <a:pPr marL="285750" lvl="1" indent="-285750" algn="l" defTabSz="1555750">
            <a:lnSpc>
              <a:spcPct val="90000"/>
            </a:lnSpc>
            <a:spcBef>
              <a:spcPct val="0"/>
            </a:spcBef>
            <a:spcAft>
              <a:spcPct val="15000"/>
            </a:spcAft>
            <a:buChar char="•"/>
          </a:pPr>
          <a:r>
            <a:rPr lang="en-US" sz="3500" b="1" kern="1200" dirty="0">
              <a:latin typeface="+mj-lt"/>
            </a:rPr>
            <a:t>PREFERRED METHOD</a:t>
          </a:r>
        </a:p>
      </dsp:txBody>
      <dsp:txXfrm>
        <a:off x="40" y="1009605"/>
        <a:ext cx="3845569" cy="3888035"/>
      </dsp:txXfrm>
    </dsp:sp>
    <dsp:sp modelId="{C18456DA-2A7E-8847-93C3-BD2E2005F8CC}">
      <dsp:nvSpPr>
        <dsp:cNvPr id="0" name=""/>
        <dsp:cNvSpPr/>
      </dsp:nvSpPr>
      <dsp:spPr>
        <a:xfrm>
          <a:off x="4383989" y="1605"/>
          <a:ext cx="3845569" cy="1008000"/>
        </a:xfrm>
        <a:prstGeom prst="rect">
          <a:avLst/>
        </a:prstGeom>
        <a:solidFill>
          <a:schemeClr val="tx2"/>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48920" tIns="142240" rIns="248920" bIns="142240" numCol="1" spcCol="1270" anchor="ctr" anchorCtr="0">
          <a:noAutofit/>
        </a:bodyPr>
        <a:lstStyle/>
        <a:p>
          <a:pPr marL="0" lvl="0" indent="0" algn="ctr" defTabSz="1555750">
            <a:lnSpc>
              <a:spcPct val="90000"/>
            </a:lnSpc>
            <a:spcBef>
              <a:spcPct val="0"/>
            </a:spcBef>
            <a:spcAft>
              <a:spcPct val="35000"/>
            </a:spcAft>
            <a:buNone/>
          </a:pPr>
          <a:r>
            <a:rPr lang="en-US" sz="3500" kern="1200" dirty="0">
              <a:latin typeface="+mj-lt"/>
            </a:rPr>
            <a:t>Urine Screen</a:t>
          </a:r>
        </a:p>
      </dsp:txBody>
      <dsp:txXfrm>
        <a:off x="4383989" y="1605"/>
        <a:ext cx="3845569" cy="1008000"/>
      </dsp:txXfrm>
    </dsp:sp>
    <dsp:sp modelId="{63345A1F-361A-604E-9373-8C5B008486AB}">
      <dsp:nvSpPr>
        <dsp:cNvPr id="0" name=""/>
        <dsp:cNvSpPr/>
      </dsp:nvSpPr>
      <dsp:spPr>
        <a:xfrm>
          <a:off x="4383989" y="1009605"/>
          <a:ext cx="3845569" cy="3888035"/>
        </a:xfrm>
        <a:prstGeom prst="rect">
          <a:avLst/>
        </a:prstGeom>
        <a:solidFill>
          <a:schemeClr val="accent2">
            <a:lumMod val="20000"/>
            <a:lumOff val="80000"/>
            <a:alpha val="9000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86690" tIns="186690" rIns="248920" bIns="280035" numCol="1" spcCol="1270" anchor="t" anchorCtr="0">
          <a:noAutofit/>
        </a:bodyPr>
        <a:lstStyle/>
        <a:p>
          <a:pPr marL="285750" lvl="1" indent="-285750" algn="l" defTabSz="1555750">
            <a:lnSpc>
              <a:spcPct val="90000"/>
            </a:lnSpc>
            <a:spcBef>
              <a:spcPct val="0"/>
            </a:spcBef>
            <a:spcAft>
              <a:spcPct val="15000"/>
            </a:spcAft>
            <a:buChar char="•"/>
          </a:pPr>
          <a:r>
            <a:rPr lang="en-US" sz="3500" kern="1200" dirty="0">
              <a:latin typeface="+mj-lt"/>
            </a:rPr>
            <a:t>Patient consent</a:t>
          </a:r>
        </a:p>
        <a:p>
          <a:pPr marL="285750" lvl="1" indent="-285750" algn="l" defTabSz="1555750">
            <a:lnSpc>
              <a:spcPct val="90000"/>
            </a:lnSpc>
            <a:spcBef>
              <a:spcPct val="0"/>
            </a:spcBef>
            <a:spcAft>
              <a:spcPct val="15000"/>
            </a:spcAft>
            <a:buChar char="•"/>
          </a:pPr>
          <a:r>
            <a:rPr lang="en-US" sz="3500" kern="1200" dirty="0">
              <a:latin typeface="+mj-lt"/>
            </a:rPr>
            <a:t>Discuss potential ramifications</a:t>
          </a:r>
        </a:p>
        <a:p>
          <a:pPr marL="285750" lvl="1" indent="-285750" algn="l" defTabSz="1555750">
            <a:lnSpc>
              <a:spcPct val="90000"/>
            </a:lnSpc>
            <a:spcBef>
              <a:spcPct val="0"/>
            </a:spcBef>
            <a:spcAft>
              <a:spcPct val="15000"/>
            </a:spcAft>
            <a:buChar char="•"/>
          </a:pPr>
          <a:r>
            <a:rPr lang="en-US" sz="3500" kern="1200" dirty="0">
              <a:latin typeface="+mj-lt"/>
            </a:rPr>
            <a:t>Positive is not diagnostic of a Substance Use Disorder</a:t>
          </a:r>
        </a:p>
      </dsp:txBody>
      <dsp:txXfrm>
        <a:off x="4383989" y="1009605"/>
        <a:ext cx="3845569" cy="38880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C2D1F4-4A28-E14D-8AB9-9C3ED7D604A1}">
      <dsp:nvSpPr>
        <dsp:cNvPr id="0" name=""/>
        <dsp:cNvSpPr/>
      </dsp:nvSpPr>
      <dsp:spPr>
        <a:xfrm>
          <a:off x="4035926" y="3244958"/>
          <a:ext cx="2652238" cy="508293"/>
        </a:xfrm>
        <a:custGeom>
          <a:avLst/>
          <a:gdLst/>
          <a:ahLst/>
          <a:cxnLst/>
          <a:rect l="0" t="0" r="0" b="0"/>
          <a:pathLst>
            <a:path>
              <a:moveTo>
                <a:pt x="0" y="0"/>
              </a:moveTo>
              <a:lnTo>
                <a:pt x="0" y="260506"/>
              </a:lnTo>
              <a:lnTo>
                <a:pt x="2652238" y="260506"/>
              </a:lnTo>
              <a:lnTo>
                <a:pt x="2652238" y="508293"/>
              </a:lnTo>
            </a:path>
          </a:pathLst>
        </a:custGeom>
        <a:noFill/>
        <a:ln w="9525" cap="flat" cmpd="sng" algn="ctr">
          <a:solidFill>
            <a:schemeClr val="accent1">
              <a:lumMod val="75000"/>
            </a:schemeClr>
          </a:solidFill>
          <a:prstDash val="solid"/>
        </a:ln>
        <a:effectLst/>
      </dsp:spPr>
      <dsp:style>
        <a:lnRef idx="1">
          <a:scrgbClr r="0" g="0" b="0"/>
        </a:lnRef>
        <a:fillRef idx="0">
          <a:scrgbClr r="0" g="0" b="0"/>
        </a:fillRef>
        <a:effectRef idx="0">
          <a:scrgbClr r="0" g="0" b="0"/>
        </a:effectRef>
        <a:fontRef idx="minor"/>
      </dsp:style>
    </dsp:sp>
    <dsp:sp modelId="{B0C9E6A7-DCEB-4B45-A926-A4CD3B7964CE}">
      <dsp:nvSpPr>
        <dsp:cNvPr id="0" name=""/>
        <dsp:cNvSpPr/>
      </dsp:nvSpPr>
      <dsp:spPr>
        <a:xfrm>
          <a:off x="3990206" y="3244958"/>
          <a:ext cx="91440" cy="495573"/>
        </a:xfrm>
        <a:custGeom>
          <a:avLst/>
          <a:gdLst/>
          <a:ahLst/>
          <a:cxnLst/>
          <a:rect l="0" t="0" r="0" b="0"/>
          <a:pathLst>
            <a:path>
              <a:moveTo>
                <a:pt x="45720" y="0"/>
              </a:moveTo>
              <a:lnTo>
                <a:pt x="45720" y="49557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838A951-3BB5-784D-A9CC-CC1153544126}">
      <dsp:nvSpPr>
        <dsp:cNvPr id="0" name=""/>
        <dsp:cNvSpPr/>
      </dsp:nvSpPr>
      <dsp:spPr>
        <a:xfrm>
          <a:off x="1180478" y="3244958"/>
          <a:ext cx="2855447" cy="495573"/>
        </a:xfrm>
        <a:custGeom>
          <a:avLst/>
          <a:gdLst/>
          <a:ahLst/>
          <a:cxnLst/>
          <a:rect l="0" t="0" r="0" b="0"/>
          <a:pathLst>
            <a:path>
              <a:moveTo>
                <a:pt x="2855447" y="0"/>
              </a:moveTo>
              <a:lnTo>
                <a:pt x="2855447" y="247786"/>
              </a:lnTo>
              <a:lnTo>
                <a:pt x="0" y="247786"/>
              </a:lnTo>
              <a:lnTo>
                <a:pt x="0" y="495573"/>
              </a:lnTo>
            </a:path>
          </a:pathLst>
        </a:custGeom>
        <a:noFill/>
        <a:ln w="9525" cap="flat" cmpd="sng" algn="ctr">
          <a:solidFill>
            <a:scrgbClr r="0" g="0" b="0">
              <a:shade val="95000"/>
              <a:satMod val="105000"/>
            </a:scrgbClr>
          </a:solidFill>
          <a:prstDash val="dashDot"/>
        </a:ln>
        <a:effectLst/>
      </dsp:spPr>
      <dsp:style>
        <a:lnRef idx="1">
          <a:scrgbClr r="0" g="0" b="0"/>
        </a:lnRef>
        <a:fillRef idx="0">
          <a:scrgbClr r="0" g="0" b="0"/>
        </a:fillRef>
        <a:effectRef idx="0">
          <a:scrgbClr r="0" g="0" b="0"/>
        </a:effectRef>
        <a:fontRef idx="minor"/>
      </dsp:style>
    </dsp:sp>
    <dsp:sp modelId="{961A7EB4-6803-234F-BFDB-DED6250DC944}">
      <dsp:nvSpPr>
        <dsp:cNvPr id="0" name=""/>
        <dsp:cNvSpPr/>
      </dsp:nvSpPr>
      <dsp:spPr>
        <a:xfrm>
          <a:off x="2855989" y="2065021"/>
          <a:ext cx="2359874" cy="1179937"/>
        </a:xfrm>
        <a:prstGeom prst="rect">
          <a:avLst/>
        </a:prstGeom>
        <a:solidFill>
          <a:schemeClr val="accent2">
            <a:lumMod val="60000"/>
            <a:lumOff val="40000"/>
          </a:schemeClr>
        </a:soli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en-US" sz="2900" kern="1200" dirty="0"/>
            <a:t>OUD management in pregnancy </a:t>
          </a:r>
        </a:p>
      </dsp:txBody>
      <dsp:txXfrm>
        <a:off x="2855989" y="2065021"/>
        <a:ext cx="2359874" cy="1179937"/>
      </dsp:txXfrm>
    </dsp:sp>
    <dsp:sp modelId="{BB19DAEB-8907-BD4B-99FF-294266C7811E}">
      <dsp:nvSpPr>
        <dsp:cNvPr id="0" name=""/>
        <dsp:cNvSpPr/>
      </dsp:nvSpPr>
      <dsp:spPr>
        <a:xfrm>
          <a:off x="541" y="3740531"/>
          <a:ext cx="2359874" cy="1179937"/>
        </a:xfrm>
        <a:prstGeom prst="rect">
          <a:avLst/>
        </a:prstGeom>
        <a:solidFill>
          <a:schemeClr val="accent2">
            <a:lumMod val="60000"/>
            <a:lumOff val="40000"/>
          </a:schemeClr>
        </a:soli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en-US" sz="2900" kern="1200" dirty="0"/>
            <a:t>Medically Supervised Withdrawal</a:t>
          </a:r>
        </a:p>
      </dsp:txBody>
      <dsp:txXfrm>
        <a:off x="541" y="3740531"/>
        <a:ext cx="2359874" cy="1179937"/>
      </dsp:txXfrm>
    </dsp:sp>
    <dsp:sp modelId="{40227A66-D39E-EF43-89F5-772EDD91DBEA}">
      <dsp:nvSpPr>
        <dsp:cNvPr id="0" name=""/>
        <dsp:cNvSpPr/>
      </dsp:nvSpPr>
      <dsp:spPr>
        <a:xfrm>
          <a:off x="2855989" y="3740531"/>
          <a:ext cx="2359874" cy="1179937"/>
        </a:xfrm>
        <a:prstGeom prst="rect">
          <a:avLst/>
        </a:prstGeom>
        <a:solidFill>
          <a:schemeClr val="accent2">
            <a:lumMod val="60000"/>
            <a:lumOff val="40000"/>
          </a:schemeClr>
        </a:soli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en-US" sz="2900" kern="1200" dirty="0"/>
            <a:t>Psychosocial Interventions</a:t>
          </a:r>
        </a:p>
      </dsp:txBody>
      <dsp:txXfrm>
        <a:off x="2855989" y="3740531"/>
        <a:ext cx="2359874" cy="1179937"/>
      </dsp:txXfrm>
    </dsp:sp>
    <dsp:sp modelId="{3F9B7C4F-F910-D54C-BDB6-6C08CFE9BA6D}">
      <dsp:nvSpPr>
        <dsp:cNvPr id="0" name=""/>
        <dsp:cNvSpPr/>
      </dsp:nvSpPr>
      <dsp:spPr>
        <a:xfrm>
          <a:off x="5508228" y="3753251"/>
          <a:ext cx="2359874" cy="1179937"/>
        </a:xfrm>
        <a:prstGeom prst="rect">
          <a:avLst/>
        </a:prstGeom>
        <a:solidFill>
          <a:schemeClr val="accent2">
            <a:lumMod val="60000"/>
            <a:lumOff val="40000"/>
          </a:schemeClr>
        </a:soli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en-US" sz="2900" kern="1200" dirty="0"/>
            <a:t>Medication-Assisted Treatment</a:t>
          </a:r>
        </a:p>
      </dsp:txBody>
      <dsp:txXfrm>
        <a:off x="5508228" y="3753251"/>
        <a:ext cx="2359874" cy="117993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DF4B45-2734-3646-B8F4-164D0804F19F}">
      <dsp:nvSpPr>
        <dsp:cNvPr id="0" name=""/>
        <dsp:cNvSpPr/>
      </dsp:nvSpPr>
      <dsp:spPr>
        <a:xfrm>
          <a:off x="5351863" y="4053911"/>
          <a:ext cx="518803" cy="998911"/>
        </a:xfrm>
        <a:custGeom>
          <a:avLst/>
          <a:gdLst/>
          <a:ahLst/>
          <a:cxnLst/>
          <a:rect l="0" t="0" r="0" b="0"/>
          <a:pathLst>
            <a:path>
              <a:moveTo>
                <a:pt x="0" y="0"/>
              </a:moveTo>
              <a:lnTo>
                <a:pt x="0" y="998911"/>
              </a:lnTo>
              <a:lnTo>
                <a:pt x="518803" y="998911"/>
              </a:lnTo>
            </a:path>
          </a:pathLst>
        </a:custGeom>
        <a:noFill/>
        <a:ln w="9525" cap="flat" cmpd="sng" algn="ctr">
          <a:solidFill>
            <a:scrgbClr r="0" g="0" b="0">
              <a:shade val="95000"/>
              <a:satMod val="105000"/>
            </a:scrgbClr>
          </a:solidFill>
          <a:prstDash val="dashDot"/>
        </a:ln>
        <a:effectLst/>
      </dsp:spPr>
      <dsp:style>
        <a:lnRef idx="1">
          <a:scrgbClr r="0" g="0" b="0"/>
        </a:lnRef>
        <a:fillRef idx="0">
          <a:scrgbClr r="0" g="0" b="0"/>
        </a:fillRef>
        <a:effectRef idx="0">
          <a:scrgbClr r="0" g="0" b="0"/>
        </a:effectRef>
        <a:fontRef idx="minor"/>
      </dsp:style>
    </dsp:sp>
    <dsp:sp modelId="{BEC2D1F4-4A28-E14D-8AB9-9C3ED7D604A1}">
      <dsp:nvSpPr>
        <dsp:cNvPr id="0" name=""/>
        <dsp:cNvSpPr/>
      </dsp:nvSpPr>
      <dsp:spPr>
        <a:xfrm>
          <a:off x="3761264" y="2481989"/>
          <a:ext cx="2469516" cy="473275"/>
        </a:xfrm>
        <a:custGeom>
          <a:avLst/>
          <a:gdLst/>
          <a:ahLst/>
          <a:cxnLst/>
          <a:rect l="0" t="0" r="0" b="0"/>
          <a:pathLst>
            <a:path>
              <a:moveTo>
                <a:pt x="0" y="0"/>
              </a:moveTo>
              <a:lnTo>
                <a:pt x="0" y="242559"/>
              </a:lnTo>
              <a:lnTo>
                <a:pt x="2469516" y="242559"/>
              </a:lnTo>
              <a:lnTo>
                <a:pt x="2469516" y="473275"/>
              </a:lnTo>
            </a:path>
          </a:pathLst>
        </a:custGeom>
        <a:noFill/>
        <a:ln w="9525" cap="flat" cmpd="sng" algn="ctr">
          <a:solidFill>
            <a:schemeClr val="accent1">
              <a:lumMod val="75000"/>
            </a:schemeClr>
          </a:solidFill>
          <a:prstDash val="solid"/>
        </a:ln>
        <a:effectLst/>
      </dsp:spPr>
      <dsp:style>
        <a:lnRef idx="1">
          <a:scrgbClr r="0" g="0" b="0"/>
        </a:lnRef>
        <a:fillRef idx="0">
          <a:scrgbClr r="0" g="0" b="0"/>
        </a:fillRef>
        <a:effectRef idx="0">
          <a:scrgbClr r="0" g="0" b="0"/>
        </a:effectRef>
        <a:fontRef idx="minor"/>
      </dsp:style>
    </dsp:sp>
    <dsp:sp modelId="{B0C9E6A7-DCEB-4B45-A926-A4CD3B7964CE}">
      <dsp:nvSpPr>
        <dsp:cNvPr id="0" name=""/>
        <dsp:cNvSpPr/>
      </dsp:nvSpPr>
      <dsp:spPr>
        <a:xfrm>
          <a:off x="3715544" y="2481989"/>
          <a:ext cx="91440" cy="461431"/>
        </a:xfrm>
        <a:custGeom>
          <a:avLst/>
          <a:gdLst/>
          <a:ahLst/>
          <a:cxnLst/>
          <a:rect l="0" t="0" r="0" b="0"/>
          <a:pathLst>
            <a:path>
              <a:moveTo>
                <a:pt x="45720" y="0"/>
              </a:moveTo>
              <a:lnTo>
                <a:pt x="45720" y="461431"/>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838A951-3BB5-784D-A9CC-CC1153544126}">
      <dsp:nvSpPr>
        <dsp:cNvPr id="0" name=""/>
        <dsp:cNvSpPr/>
      </dsp:nvSpPr>
      <dsp:spPr>
        <a:xfrm>
          <a:off x="1102539" y="2481989"/>
          <a:ext cx="2658725" cy="461431"/>
        </a:xfrm>
        <a:custGeom>
          <a:avLst/>
          <a:gdLst/>
          <a:ahLst/>
          <a:cxnLst/>
          <a:rect l="0" t="0" r="0" b="0"/>
          <a:pathLst>
            <a:path>
              <a:moveTo>
                <a:pt x="2658725" y="0"/>
              </a:moveTo>
              <a:lnTo>
                <a:pt x="2658725" y="230715"/>
              </a:lnTo>
              <a:lnTo>
                <a:pt x="0" y="230715"/>
              </a:lnTo>
              <a:lnTo>
                <a:pt x="0" y="461431"/>
              </a:lnTo>
            </a:path>
          </a:pathLst>
        </a:custGeom>
        <a:noFill/>
        <a:ln w="9525" cap="flat" cmpd="sng" algn="ctr">
          <a:solidFill>
            <a:scrgbClr r="0" g="0" b="0">
              <a:shade val="95000"/>
              <a:satMod val="105000"/>
            </a:scrgbClr>
          </a:solidFill>
          <a:prstDash val="dashDot"/>
        </a:ln>
        <a:effectLst/>
      </dsp:spPr>
      <dsp:style>
        <a:lnRef idx="1">
          <a:scrgbClr r="0" g="0" b="0"/>
        </a:lnRef>
        <a:fillRef idx="0">
          <a:scrgbClr r="0" g="0" b="0"/>
        </a:fillRef>
        <a:effectRef idx="0">
          <a:scrgbClr r="0" g="0" b="0"/>
        </a:effectRef>
        <a:fontRef idx="minor"/>
      </dsp:style>
    </dsp:sp>
    <dsp:sp modelId="{961A7EB4-6803-234F-BFDB-DED6250DC944}">
      <dsp:nvSpPr>
        <dsp:cNvPr id="0" name=""/>
        <dsp:cNvSpPr/>
      </dsp:nvSpPr>
      <dsp:spPr>
        <a:xfrm>
          <a:off x="2662617" y="1383342"/>
          <a:ext cx="2197293" cy="1098646"/>
        </a:xfrm>
        <a:prstGeom prst="rect">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sz="2200" kern="1200" dirty="0"/>
            <a:t>OUD Management</a:t>
          </a:r>
        </a:p>
        <a:p>
          <a:pPr marL="0" lvl="0" indent="0" algn="ctr" defTabSz="977900">
            <a:lnSpc>
              <a:spcPct val="90000"/>
            </a:lnSpc>
            <a:spcBef>
              <a:spcPct val="0"/>
            </a:spcBef>
            <a:spcAft>
              <a:spcPct val="35000"/>
            </a:spcAft>
            <a:buNone/>
          </a:pPr>
          <a:r>
            <a:rPr lang="en-US" sz="2200" kern="1200" dirty="0"/>
            <a:t>In pregnancy </a:t>
          </a:r>
        </a:p>
      </dsp:txBody>
      <dsp:txXfrm>
        <a:off x="2662617" y="1383342"/>
        <a:ext cx="2197293" cy="1098646"/>
      </dsp:txXfrm>
    </dsp:sp>
    <dsp:sp modelId="{BB19DAEB-8907-BD4B-99FF-294266C7811E}">
      <dsp:nvSpPr>
        <dsp:cNvPr id="0" name=""/>
        <dsp:cNvSpPr/>
      </dsp:nvSpPr>
      <dsp:spPr>
        <a:xfrm>
          <a:off x="3892" y="2943421"/>
          <a:ext cx="2197293" cy="1098646"/>
        </a:xfrm>
        <a:prstGeom prst="rect">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sz="2200" kern="1200" dirty="0"/>
            <a:t>Medically Supervised Withdrawal (MSW)</a:t>
          </a:r>
        </a:p>
      </dsp:txBody>
      <dsp:txXfrm>
        <a:off x="3892" y="2943421"/>
        <a:ext cx="2197293" cy="1098646"/>
      </dsp:txXfrm>
    </dsp:sp>
    <dsp:sp modelId="{40227A66-D39E-EF43-89F5-772EDD91DBEA}">
      <dsp:nvSpPr>
        <dsp:cNvPr id="0" name=""/>
        <dsp:cNvSpPr/>
      </dsp:nvSpPr>
      <dsp:spPr>
        <a:xfrm>
          <a:off x="2662617" y="2943421"/>
          <a:ext cx="2197293" cy="1098646"/>
        </a:xfrm>
        <a:prstGeom prst="rect">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sz="2200" kern="1200" dirty="0"/>
            <a:t>Psychosocial Interventions</a:t>
          </a:r>
        </a:p>
      </dsp:txBody>
      <dsp:txXfrm>
        <a:off x="2662617" y="2943421"/>
        <a:ext cx="2197293" cy="1098646"/>
      </dsp:txXfrm>
    </dsp:sp>
    <dsp:sp modelId="{3F9B7C4F-F910-D54C-BDB6-6C08CFE9BA6D}">
      <dsp:nvSpPr>
        <dsp:cNvPr id="0" name=""/>
        <dsp:cNvSpPr/>
      </dsp:nvSpPr>
      <dsp:spPr>
        <a:xfrm>
          <a:off x="5132134" y="2955264"/>
          <a:ext cx="2197293" cy="1098646"/>
        </a:xfrm>
        <a:prstGeom prst="rect">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sz="2200" kern="1200" dirty="0"/>
            <a:t>Medication-Assisted Treatment</a:t>
          </a:r>
        </a:p>
      </dsp:txBody>
      <dsp:txXfrm>
        <a:off x="5132134" y="2955264"/>
        <a:ext cx="2197293" cy="1098646"/>
      </dsp:txXfrm>
    </dsp:sp>
    <dsp:sp modelId="{BF4886CD-3D56-824B-8AE3-B80EE8728094}">
      <dsp:nvSpPr>
        <dsp:cNvPr id="0" name=""/>
        <dsp:cNvSpPr/>
      </dsp:nvSpPr>
      <dsp:spPr>
        <a:xfrm>
          <a:off x="5870666" y="4503500"/>
          <a:ext cx="2197293" cy="1098646"/>
        </a:xfrm>
        <a:prstGeom prst="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sz="2200" kern="1200" dirty="0"/>
            <a:t>No Naltrexone</a:t>
          </a:r>
        </a:p>
      </dsp:txBody>
      <dsp:txXfrm>
        <a:off x="5870666" y="4503500"/>
        <a:ext cx="2197293" cy="109864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1F463B-AB9F-CE4C-A96E-F931E26C1ACD}">
      <dsp:nvSpPr>
        <dsp:cNvPr id="0" name=""/>
        <dsp:cNvSpPr/>
      </dsp:nvSpPr>
      <dsp:spPr>
        <a:xfrm>
          <a:off x="3026565" y="2961650"/>
          <a:ext cx="1994656" cy="1994656"/>
        </a:xfrm>
        <a:prstGeom prst="ellips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a:t>Need for increased/split dosing</a:t>
          </a:r>
        </a:p>
      </dsp:txBody>
      <dsp:txXfrm>
        <a:off x="3318676" y="3253761"/>
        <a:ext cx="1410434" cy="1410434"/>
      </dsp:txXfrm>
    </dsp:sp>
    <dsp:sp modelId="{33718AC6-5EBA-7F4C-8040-5D9364812B96}">
      <dsp:nvSpPr>
        <dsp:cNvPr id="0" name=""/>
        <dsp:cNvSpPr/>
      </dsp:nvSpPr>
      <dsp:spPr>
        <a:xfrm rot="10800000">
          <a:off x="700322" y="3674740"/>
          <a:ext cx="2198300" cy="568477"/>
        </a:xfrm>
        <a:prstGeom prst="leftArrow">
          <a:avLst>
            <a:gd name="adj1" fmla="val 600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0B9239B6-A73D-9148-8FAA-22EF3E2EC8D2}">
      <dsp:nvSpPr>
        <dsp:cNvPr id="0" name=""/>
        <dsp:cNvSpPr/>
      </dsp:nvSpPr>
      <dsp:spPr>
        <a:xfrm>
          <a:off x="2192" y="3400475"/>
          <a:ext cx="1396259" cy="1117007"/>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005" tIns="40005" rIns="40005" bIns="40005" numCol="1" spcCol="1270" anchor="ctr" anchorCtr="0">
          <a:noAutofit/>
        </a:bodyPr>
        <a:lstStyle/>
        <a:p>
          <a:pPr marL="0" lvl="0" indent="0" algn="ctr" defTabSz="933450">
            <a:lnSpc>
              <a:spcPct val="90000"/>
            </a:lnSpc>
            <a:spcBef>
              <a:spcPct val="0"/>
            </a:spcBef>
            <a:spcAft>
              <a:spcPct val="35000"/>
            </a:spcAft>
            <a:buNone/>
          </a:pPr>
          <a:r>
            <a:rPr lang="en-US" sz="2100" kern="1200" dirty="0"/>
            <a:t>Increased renal blood flow</a:t>
          </a:r>
        </a:p>
      </dsp:txBody>
      <dsp:txXfrm>
        <a:off x="34908" y="3433191"/>
        <a:ext cx="1330827" cy="1051575"/>
      </dsp:txXfrm>
    </dsp:sp>
    <dsp:sp modelId="{2BC04037-1C4E-594A-963D-5B4193884B06}">
      <dsp:nvSpPr>
        <dsp:cNvPr id="0" name=""/>
        <dsp:cNvSpPr/>
      </dsp:nvSpPr>
      <dsp:spPr>
        <a:xfrm rot="12600000">
          <a:off x="998338" y="2562529"/>
          <a:ext cx="2198300" cy="568477"/>
        </a:xfrm>
        <a:prstGeom prst="leftArrow">
          <a:avLst>
            <a:gd name="adj1" fmla="val 600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AAB140C7-1314-8644-911E-60C420843096}">
      <dsp:nvSpPr>
        <dsp:cNvPr id="0" name=""/>
        <dsp:cNvSpPr/>
      </dsp:nvSpPr>
      <dsp:spPr>
        <a:xfrm>
          <a:off x="447466" y="1738689"/>
          <a:ext cx="1396259" cy="1117007"/>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005" tIns="40005" rIns="40005" bIns="40005" numCol="1" spcCol="1270" anchor="ctr" anchorCtr="0">
          <a:noAutofit/>
        </a:bodyPr>
        <a:lstStyle/>
        <a:p>
          <a:pPr marL="0" lvl="0" indent="0" algn="ctr" defTabSz="933450">
            <a:lnSpc>
              <a:spcPct val="90000"/>
            </a:lnSpc>
            <a:spcBef>
              <a:spcPct val="0"/>
            </a:spcBef>
            <a:spcAft>
              <a:spcPct val="35000"/>
            </a:spcAft>
            <a:buNone/>
          </a:pPr>
          <a:r>
            <a:rPr lang="en-US" sz="2100" kern="1200" dirty="0"/>
            <a:t>Increased renal clearance</a:t>
          </a:r>
        </a:p>
      </dsp:txBody>
      <dsp:txXfrm>
        <a:off x="480182" y="1771405"/>
        <a:ext cx="1330827" cy="1051575"/>
      </dsp:txXfrm>
    </dsp:sp>
    <dsp:sp modelId="{D9F04D66-109B-E045-B36A-FB804A914BBB}">
      <dsp:nvSpPr>
        <dsp:cNvPr id="0" name=""/>
        <dsp:cNvSpPr/>
      </dsp:nvSpPr>
      <dsp:spPr>
        <a:xfrm rot="14400000">
          <a:off x="1812533" y="1748334"/>
          <a:ext cx="2198300" cy="568477"/>
        </a:xfrm>
        <a:prstGeom prst="leftArrow">
          <a:avLst>
            <a:gd name="adj1" fmla="val 600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9ABAF667-47CE-4E44-97E4-28FAB857A3E2}">
      <dsp:nvSpPr>
        <dsp:cNvPr id="0" name=""/>
        <dsp:cNvSpPr/>
      </dsp:nvSpPr>
      <dsp:spPr>
        <a:xfrm>
          <a:off x="1663978" y="522177"/>
          <a:ext cx="1396259" cy="1117007"/>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005" tIns="40005" rIns="40005" bIns="40005" numCol="1" spcCol="1270" anchor="ctr" anchorCtr="0">
          <a:noAutofit/>
        </a:bodyPr>
        <a:lstStyle/>
        <a:p>
          <a:pPr marL="0" lvl="0" indent="0" algn="ctr" defTabSz="933450">
            <a:lnSpc>
              <a:spcPct val="90000"/>
            </a:lnSpc>
            <a:spcBef>
              <a:spcPct val="0"/>
            </a:spcBef>
            <a:spcAft>
              <a:spcPct val="35000"/>
            </a:spcAft>
            <a:buNone/>
          </a:pPr>
          <a:r>
            <a:rPr lang="en-US" sz="2100" kern="1200" dirty="0"/>
            <a:t>Decreased absorption</a:t>
          </a:r>
        </a:p>
      </dsp:txBody>
      <dsp:txXfrm>
        <a:off x="1696694" y="554893"/>
        <a:ext cx="1330827" cy="1051575"/>
      </dsp:txXfrm>
    </dsp:sp>
    <dsp:sp modelId="{F00C0D92-0947-0F44-BD22-4ED81C9ED008}">
      <dsp:nvSpPr>
        <dsp:cNvPr id="0" name=""/>
        <dsp:cNvSpPr/>
      </dsp:nvSpPr>
      <dsp:spPr>
        <a:xfrm rot="16200000">
          <a:off x="2924743" y="1450318"/>
          <a:ext cx="2198300" cy="568477"/>
        </a:xfrm>
        <a:prstGeom prst="leftArrow">
          <a:avLst>
            <a:gd name="adj1" fmla="val 600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C0237C38-931F-0747-B651-B7BF23900972}">
      <dsp:nvSpPr>
        <dsp:cNvPr id="0" name=""/>
        <dsp:cNvSpPr/>
      </dsp:nvSpPr>
      <dsp:spPr>
        <a:xfrm>
          <a:off x="3325764" y="76903"/>
          <a:ext cx="1396259" cy="1117007"/>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005" tIns="40005" rIns="40005" bIns="40005" numCol="1" spcCol="1270" anchor="ctr" anchorCtr="0">
          <a:noAutofit/>
        </a:bodyPr>
        <a:lstStyle/>
        <a:p>
          <a:pPr marL="0" lvl="0" indent="0" algn="ctr" defTabSz="933450">
            <a:lnSpc>
              <a:spcPct val="90000"/>
            </a:lnSpc>
            <a:spcBef>
              <a:spcPct val="0"/>
            </a:spcBef>
            <a:spcAft>
              <a:spcPct val="35000"/>
            </a:spcAft>
            <a:buNone/>
          </a:pPr>
          <a:r>
            <a:rPr lang="en-US" sz="2100" kern="1200" dirty="0"/>
            <a:t>Increased body weight</a:t>
          </a:r>
        </a:p>
      </dsp:txBody>
      <dsp:txXfrm>
        <a:off x="3358480" y="109619"/>
        <a:ext cx="1330827" cy="1051575"/>
      </dsp:txXfrm>
    </dsp:sp>
    <dsp:sp modelId="{0EC668EA-E3CD-2141-87D5-078F3A160665}">
      <dsp:nvSpPr>
        <dsp:cNvPr id="0" name=""/>
        <dsp:cNvSpPr/>
      </dsp:nvSpPr>
      <dsp:spPr>
        <a:xfrm rot="18000000">
          <a:off x="4036954" y="1748334"/>
          <a:ext cx="2198300" cy="568477"/>
        </a:xfrm>
        <a:prstGeom prst="leftArrow">
          <a:avLst>
            <a:gd name="adj1" fmla="val 600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6ADA21F2-6F9A-EF4A-9689-0048F54A1E2B}">
      <dsp:nvSpPr>
        <dsp:cNvPr id="0" name=""/>
        <dsp:cNvSpPr/>
      </dsp:nvSpPr>
      <dsp:spPr>
        <a:xfrm>
          <a:off x="4987550" y="522177"/>
          <a:ext cx="1396259" cy="1117007"/>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005" tIns="40005" rIns="40005" bIns="40005" numCol="1" spcCol="1270" anchor="ctr" anchorCtr="0">
          <a:noAutofit/>
        </a:bodyPr>
        <a:lstStyle/>
        <a:p>
          <a:pPr marL="0" lvl="0" indent="0" algn="ctr" defTabSz="933450">
            <a:lnSpc>
              <a:spcPct val="90000"/>
            </a:lnSpc>
            <a:spcBef>
              <a:spcPct val="0"/>
            </a:spcBef>
            <a:spcAft>
              <a:spcPct val="35000"/>
            </a:spcAft>
            <a:buNone/>
          </a:pPr>
          <a:r>
            <a:rPr lang="en-US" sz="2100" kern="1200" dirty="0"/>
            <a:t>Increased body fat</a:t>
          </a:r>
        </a:p>
      </dsp:txBody>
      <dsp:txXfrm>
        <a:off x="5020266" y="554893"/>
        <a:ext cx="1330827" cy="1051575"/>
      </dsp:txXfrm>
    </dsp:sp>
    <dsp:sp modelId="{B4ECEB62-A7F7-A248-82FC-F3C28B24F998}">
      <dsp:nvSpPr>
        <dsp:cNvPr id="0" name=""/>
        <dsp:cNvSpPr/>
      </dsp:nvSpPr>
      <dsp:spPr>
        <a:xfrm rot="19800000">
          <a:off x="4851149" y="2562529"/>
          <a:ext cx="2198300" cy="568477"/>
        </a:xfrm>
        <a:prstGeom prst="leftArrow">
          <a:avLst>
            <a:gd name="adj1" fmla="val 600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0B3556C9-92C3-2C49-9D92-B0617AB43B2E}">
      <dsp:nvSpPr>
        <dsp:cNvPr id="0" name=""/>
        <dsp:cNvSpPr/>
      </dsp:nvSpPr>
      <dsp:spPr>
        <a:xfrm>
          <a:off x="6204061" y="1738689"/>
          <a:ext cx="1396259" cy="1117007"/>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005" tIns="40005" rIns="40005" bIns="40005" numCol="1" spcCol="1270" anchor="ctr" anchorCtr="0">
          <a:noAutofit/>
        </a:bodyPr>
        <a:lstStyle/>
        <a:p>
          <a:pPr marL="0" lvl="0" indent="0" algn="ctr" defTabSz="933450">
            <a:lnSpc>
              <a:spcPct val="90000"/>
            </a:lnSpc>
            <a:spcBef>
              <a:spcPct val="0"/>
            </a:spcBef>
            <a:spcAft>
              <a:spcPct val="35000"/>
            </a:spcAft>
            <a:buNone/>
          </a:pPr>
          <a:r>
            <a:rPr lang="en-US" sz="2100" kern="1200" dirty="0"/>
            <a:t>Decreased albumin</a:t>
          </a:r>
        </a:p>
      </dsp:txBody>
      <dsp:txXfrm>
        <a:off x="6236777" y="1771405"/>
        <a:ext cx="1330827" cy="1051575"/>
      </dsp:txXfrm>
    </dsp:sp>
    <dsp:sp modelId="{C07B0665-7202-0140-B055-AFF7A9A8B5BF}">
      <dsp:nvSpPr>
        <dsp:cNvPr id="0" name=""/>
        <dsp:cNvSpPr/>
      </dsp:nvSpPr>
      <dsp:spPr>
        <a:xfrm>
          <a:off x="5149165" y="3674740"/>
          <a:ext cx="2198300" cy="568477"/>
        </a:xfrm>
        <a:prstGeom prst="leftArrow">
          <a:avLst>
            <a:gd name="adj1" fmla="val 600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EF7F1CDF-4F65-424C-812A-D6A8211B9903}">
      <dsp:nvSpPr>
        <dsp:cNvPr id="0" name=""/>
        <dsp:cNvSpPr/>
      </dsp:nvSpPr>
      <dsp:spPr>
        <a:xfrm>
          <a:off x="6649336" y="3400475"/>
          <a:ext cx="1396259" cy="1117007"/>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005" tIns="40005" rIns="40005" bIns="40005" numCol="1" spcCol="1270" anchor="ctr" anchorCtr="0">
          <a:noAutofit/>
        </a:bodyPr>
        <a:lstStyle/>
        <a:p>
          <a:pPr marL="0" lvl="0" indent="0" algn="ctr" defTabSz="933450">
            <a:lnSpc>
              <a:spcPct val="90000"/>
            </a:lnSpc>
            <a:spcBef>
              <a:spcPct val="0"/>
            </a:spcBef>
            <a:spcAft>
              <a:spcPct val="35000"/>
            </a:spcAft>
            <a:buNone/>
          </a:pPr>
          <a:r>
            <a:rPr lang="en-US" sz="2100" kern="1200" dirty="0"/>
            <a:t>Increased blood volume</a:t>
          </a:r>
        </a:p>
      </dsp:txBody>
      <dsp:txXfrm>
        <a:off x="6682052" y="3433191"/>
        <a:ext cx="1330827" cy="105157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67712F-712C-4383-800F-3FB4F687F404}">
      <dsp:nvSpPr>
        <dsp:cNvPr id="0" name=""/>
        <dsp:cNvSpPr/>
      </dsp:nvSpPr>
      <dsp:spPr>
        <a:xfrm>
          <a:off x="35" y="197148"/>
          <a:ext cx="3417034" cy="771077"/>
        </a:xfrm>
        <a:prstGeom prst="rect">
          <a:avLst/>
        </a:prstGeom>
        <a:solidFill>
          <a:schemeClr val="accent2">
            <a:lumMod val="40000"/>
            <a:lumOff val="6000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ctr" defTabSz="977900">
            <a:lnSpc>
              <a:spcPct val="90000"/>
            </a:lnSpc>
            <a:spcBef>
              <a:spcPct val="0"/>
            </a:spcBef>
            <a:spcAft>
              <a:spcPct val="35000"/>
            </a:spcAft>
            <a:buNone/>
          </a:pPr>
          <a:r>
            <a:rPr lang="en-US" sz="2200" kern="1200" dirty="0">
              <a:solidFill>
                <a:srgbClr val="333333"/>
              </a:solidFill>
            </a:rPr>
            <a:t>Post-Cesarean Delivery</a:t>
          </a:r>
        </a:p>
      </dsp:txBody>
      <dsp:txXfrm>
        <a:off x="35" y="197148"/>
        <a:ext cx="3417034" cy="771077"/>
      </dsp:txXfrm>
    </dsp:sp>
    <dsp:sp modelId="{3BB33D14-1AF1-4D83-817C-01222C70E3D5}">
      <dsp:nvSpPr>
        <dsp:cNvPr id="0" name=""/>
        <dsp:cNvSpPr/>
      </dsp:nvSpPr>
      <dsp:spPr>
        <a:xfrm>
          <a:off x="35" y="968226"/>
          <a:ext cx="3417034" cy="3381840"/>
        </a:xfrm>
        <a:prstGeom prst="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en-US" sz="2200" kern="1200" dirty="0"/>
            <a:t>Multimodal approach effective (</a:t>
          </a:r>
          <a:r>
            <a:rPr lang="en-US" sz="2200" kern="1200" dirty="0" err="1"/>
            <a:t>neuraxial</a:t>
          </a:r>
          <a:r>
            <a:rPr lang="en-US" sz="2200" kern="1200" dirty="0"/>
            <a:t>, IV, IM, oral).</a:t>
          </a:r>
        </a:p>
        <a:p>
          <a:pPr marL="228600" lvl="1" indent="-228600" algn="l" defTabSz="977900">
            <a:lnSpc>
              <a:spcPct val="90000"/>
            </a:lnSpc>
            <a:spcBef>
              <a:spcPct val="0"/>
            </a:spcBef>
            <a:spcAft>
              <a:spcPct val="15000"/>
            </a:spcAft>
            <a:buChar char="•"/>
          </a:pPr>
          <a:r>
            <a:rPr lang="en-US" sz="2200" kern="1200" dirty="0"/>
            <a:t>Higher dosages of opioids often required.</a:t>
          </a:r>
        </a:p>
        <a:p>
          <a:pPr marL="228600" lvl="1" indent="-228600" algn="l" defTabSz="977900">
            <a:lnSpc>
              <a:spcPct val="90000"/>
            </a:lnSpc>
            <a:spcBef>
              <a:spcPct val="0"/>
            </a:spcBef>
            <a:spcAft>
              <a:spcPct val="15000"/>
            </a:spcAft>
            <a:buChar char="•"/>
          </a:pPr>
          <a:r>
            <a:rPr lang="en-US" sz="2200" kern="1200" dirty="0"/>
            <a:t>Recent data shows discharge with #20 pills adequate.</a:t>
          </a:r>
        </a:p>
        <a:p>
          <a:pPr marL="228600" lvl="1" indent="-228600" algn="l" defTabSz="977900">
            <a:lnSpc>
              <a:spcPct val="90000"/>
            </a:lnSpc>
            <a:spcBef>
              <a:spcPct val="0"/>
            </a:spcBef>
            <a:spcAft>
              <a:spcPct val="15000"/>
            </a:spcAft>
            <a:buChar char="•"/>
          </a:pPr>
          <a:r>
            <a:rPr lang="en-US" sz="2200" kern="1200" dirty="0" err="1"/>
            <a:t>Preop</a:t>
          </a:r>
          <a:r>
            <a:rPr lang="en-US" sz="2200" kern="1200" dirty="0"/>
            <a:t> local anesthesia</a:t>
          </a:r>
        </a:p>
        <a:p>
          <a:pPr marL="228600" lvl="1" indent="-228600" algn="l" defTabSz="977900">
            <a:lnSpc>
              <a:spcPct val="90000"/>
            </a:lnSpc>
            <a:spcBef>
              <a:spcPct val="0"/>
            </a:spcBef>
            <a:spcAft>
              <a:spcPct val="15000"/>
            </a:spcAft>
            <a:buChar char="•"/>
          </a:pPr>
          <a:r>
            <a:rPr lang="en-US" sz="2200" kern="1200" dirty="0"/>
            <a:t>Pre &amp; </a:t>
          </a:r>
          <a:r>
            <a:rPr lang="en-US" sz="2200" kern="1200" dirty="0" err="1"/>
            <a:t>Periop</a:t>
          </a:r>
          <a:r>
            <a:rPr lang="en-US" sz="2200" kern="1200" dirty="0"/>
            <a:t> gabapentin</a:t>
          </a:r>
        </a:p>
      </dsp:txBody>
      <dsp:txXfrm>
        <a:off x="35" y="968226"/>
        <a:ext cx="3417034" cy="3381840"/>
      </dsp:txXfrm>
    </dsp:sp>
    <dsp:sp modelId="{77545A18-777D-4795-9F3F-2324E3F1941A}">
      <dsp:nvSpPr>
        <dsp:cNvPr id="0" name=""/>
        <dsp:cNvSpPr/>
      </dsp:nvSpPr>
      <dsp:spPr>
        <a:xfrm>
          <a:off x="3895454" y="197148"/>
          <a:ext cx="3417034" cy="771077"/>
        </a:xfrm>
        <a:prstGeom prst="rect">
          <a:avLst/>
        </a:prstGeom>
        <a:solidFill>
          <a:schemeClr val="accent2">
            <a:lumMod val="40000"/>
            <a:lumOff val="6000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ctr" defTabSz="977900">
            <a:lnSpc>
              <a:spcPct val="90000"/>
            </a:lnSpc>
            <a:spcBef>
              <a:spcPct val="0"/>
            </a:spcBef>
            <a:spcAft>
              <a:spcPct val="35000"/>
            </a:spcAft>
            <a:buNone/>
          </a:pPr>
          <a:r>
            <a:rPr lang="en-US" sz="2200" kern="1200" dirty="0">
              <a:solidFill>
                <a:srgbClr val="333333"/>
              </a:solidFill>
            </a:rPr>
            <a:t>Post-Vaginal Delivery w/ 3</a:t>
          </a:r>
          <a:r>
            <a:rPr lang="en-US" sz="2200" kern="1200" baseline="30000" dirty="0">
              <a:solidFill>
                <a:srgbClr val="333333"/>
              </a:solidFill>
            </a:rPr>
            <a:t>rd</a:t>
          </a:r>
          <a:r>
            <a:rPr lang="en-US" sz="2200" kern="1200" dirty="0">
              <a:solidFill>
                <a:srgbClr val="333333"/>
              </a:solidFill>
            </a:rPr>
            <a:t>/4</a:t>
          </a:r>
          <a:r>
            <a:rPr lang="en-US" sz="2200" kern="1200" baseline="30000" dirty="0">
              <a:solidFill>
                <a:srgbClr val="333333"/>
              </a:solidFill>
            </a:rPr>
            <a:t>th</a:t>
          </a:r>
          <a:r>
            <a:rPr lang="en-US" sz="2200" kern="1200" dirty="0">
              <a:solidFill>
                <a:srgbClr val="333333"/>
              </a:solidFill>
            </a:rPr>
            <a:t> Degree Laceration</a:t>
          </a:r>
        </a:p>
      </dsp:txBody>
      <dsp:txXfrm>
        <a:off x="3895454" y="197148"/>
        <a:ext cx="3417034" cy="771077"/>
      </dsp:txXfrm>
    </dsp:sp>
    <dsp:sp modelId="{944F5448-0E48-4DF8-8E66-35CFB94CEC2E}">
      <dsp:nvSpPr>
        <dsp:cNvPr id="0" name=""/>
        <dsp:cNvSpPr/>
      </dsp:nvSpPr>
      <dsp:spPr>
        <a:xfrm>
          <a:off x="3895454" y="968226"/>
          <a:ext cx="3417034" cy="3381840"/>
        </a:xfrm>
        <a:prstGeom prst="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en-US" sz="2200" kern="1200" dirty="0"/>
            <a:t>NSAIDs 1</a:t>
          </a:r>
          <a:r>
            <a:rPr lang="en-US" sz="2200" kern="1200" baseline="30000" dirty="0"/>
            <a:t>st</a:t>
          </a:r>
          <a:r>
            <a:rPr lang="en-US" sz="2200" kern="1200" dirty="0"/>
            <a:t> line*</a:t>
          </a:r>
        </a:p>
        <a:p>
          <a:pPr marL="228600" lvl="1" indent="-228600" algn="l" defTabSz="977900">
            <a:lnSpc>
              <a:spcPct val="90000"/>
            </a:lnSpc>
            <a:spcBef>
              <a:spcPct val="0"/>
            </a:spcBef>
            <a:spcAft>
              <a:spcPct val="15000"/>
            </a:spcAft>
            <a:buChar char="•"/>
          </a:pPr>
          <a:r>
            <a:rPr lang="en-US" sz="2200" kern="1200" dirty="0"/>
            <a:t>Acetaminophen 2</a:t>
          </a:r>
          <a:r>
            <a:rPr lang="en-US" sz="2200" kern="1200" baseline="30000" dirty="0"/>
            <a:t>nd</a:t>
          </a:r>
          <a:r>
            <a:rPr lang="en-US" sz="2200" kern="1200" dirty="0"/>
            <a:t> line^</a:t>
          </a:r>
        </a:p>
        <a:p>
          <a:pPr marL="228600" lvl="1" indent="-228600" algn="l" defTabSz="977900">
            <a:lnSpc>
              <a:spcPct val="90000"/>
            </a:lnSpc>
            <a:spcBef>
              <a:spcPct val="0"/>
            </a:spcBef>
            <a:spcAft>
              <a:spcPct val="15000"/>
            </a:spcAft>
            <a:buChar char="•"/>
          </a:pPr>
          <a:r>
            <a:rPr lang="en-US" sz="2200" kern="1200" dirty="0"/>
            <a:t>Constipation prevention</a:t>
          </a:r>
        </a:p>
        <a:p>
          <a:pPr marL="228600" lvl="1" indent="-228600" algn="l" defTabSz="977900">
            <a:lnSpc>
              <a:spcPct val="90000"/>
            </a:lnSpc>
            <a:spcBef>
              <a:spcPct val="0"/>
            </a:spcBef>
            <a:spcAft>
              <a:spcPct val="15000"/>
            </a:spcAft>
            <a:buChar char="•"/>
          </a:pPr>
          <a:r>
            <a:rPr lang="en-US" sz="2200" kern="1200" dirty="0"/>
            <a:t>Ice packs</a:t>
          </a:r>
        </a:p>
        <a:p>
          <a:pPr marL="228600" lvl="1" indent="-228600" algn="l" defTabSz="977900">
            <a:lnSpc>
              <a:spcPct val="90000"/>
            </a:lnSpc>
            <a:spcBef>
              <a:spcPct val="0"/>
            </a:spcBef>
            <a:spcAft>
              <a:spcPct val="15000"/>
            </a:spcAft>
            <a:buChar char="•"/>
          </a:pPr>
          <a:r>
            <a:rPr lang="en-US" sz="2200" kern="1200" dirty="0"/>
            <a:t>Sitz baths</a:t>
          </a:r>
        </a:p>
        <a:p>
          <a:pPr marL="228600" lvl="1" indent="-228600" algn="l" defTabSz="977900">
            <a:lnSpc>
              <a:spcPct val="90000"/>
            </a:lnSpc>
            <a:spcBef>
              <a:spcPct val="0"/>
            </a:spcBef>
            <a:spcAft>
              <a:spcPct val="15000"/>
            </a:spcAft>
            <a:buChar char="•"/>
          </a:pPr>
          <a:r>
            <a:rPr lang="en-US" sz="2200" kern="1200" dirty="0"/>
            <a:t>Witch hazel pads</a:t>
          </a:r>
        </a:p>
        <a:p>
          <a:pPr marL="228600" lvl="1" indent="-228600" algn="l" defTabSz="977900">
            <a:lnSpc>
              <a:spcPct val="90000"/>
            </a:lnSpc>
            <a:spcBef>
              <a:spcPct val="0"/>
            </a:spcBef>
            <a:spcAft>
              <a:spcPct val="15000"/>
            </a:spcAft>
            <a:buChar char="•"/>
          </a:pPr>
          <a:r>
            <a:rPr lang="en-US" sz="2200" kern="1200" dirty="0"/>
            <a:t>Benzocaine spray</a:t>
          </a:r>
        </a:p>
        <a:p>
          <a:pPr marL="228600" lvl="1" indent="-228600" algn="l" defTabSz="977900">
            <a:lnSpc>
              <a:spcPct val="90000"/>
            </a:lnSpc>
            <a:spcBef>
              <a:spcPct val="0"/>
            </a:spcBef>
            <a:spcAft>
              <a:spcPct val="15000"/>
            </a:spcAft>
            <a:buChar char="•"/>
          </a:pPr>
          <a:r>
            <a:rPr lang="en-US" sz="2200" kern="1200" dirty="0"/>
            <a:t>Frozen menstrual pads</a:t>
          </a:r>
        </a:p>
      </dsp:txBody>
      <dsp:txXfrm>
        <a:off x="3895454" y="968226"/>
        <a:ext cx="3417034" cy="338184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F4E475-A53E-4601-AEB3-EC26A37651F4}" type="datetimeFigureOut">
              <a:rPr lang="en-US" smtClean="0"/>
              <a:t>5/8/2018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699374-DD70-4335-96AA-FAF0C740417F}" type="slidenum">
              <a:rPr lang="en-US" smtClean="0"/>
              <a:t>‹#›</a:t>
            </a:fld>
            <a:endParaRPr lang="en-US"/>
          </a:p>
        </p:txBody>
      </p:sp>
    </p:spTree>
    <p:extLst>
      <p:ext uri="{BB962C8B-B14F-4D97-AF65-F5344CB8AC3E}">
        <p14:creationId xmlns:p14="http://schemas.microsoft.com/office/powerpoint/2010/main" val="8504655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1087245">
              <a:defRPr/>
            </a:pPr>
            <a:fld id="{A364FC0B-7A4B-44EE-A11B-22D3CC58BED3}" type="slidenum">
              <a:rPr lang="en-US" sz="1800" kern="0">
                <a:solidFill>
                  <a:prstClr val="black"/>
                </a:solidFill>
                <a:latin typeface="Calibri" panose="020F0502020204030204"/>
              </a:rPr>
              <a:pPr defTabSz="1087245">
                <a:defRPr/>
              </a:pPr>
              <a:t>1</a:t>
            </a:fld>
            <a:endParaRPr lang="en-US" sz="1800" kern="0" dirty="0">
              <a:solidFill>
                <a:prstClr val="black"/>
              </a:solidFill>
              <a:latin typeface="Calibri" panose="020F0502020204030204"/>
            </a:endParaRPr>
          </a:p>
        </p:txBody>
      </p:sp>
    </p:spTree>
    <p:extLst>
      <p:ext uri="{BB962C8B-B14F-4D97-AF65-F5344CB8AC3E}">
        <p14:creationId xmlns:p14="http://schemas.microsoft.com/office/powerpoint/2010/main" val="33363413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a:extLst>
              <a:ext uri="{FF2B5EF4-FFF2-40B4-BE49-F238E27FC236}">
                <a16:creationId xmlns:a16="http://schemas.microsoft.com/office/drawing/2014/main" id="{EB372B8C-1BFF-4C0C-9F78-42CE7560588B}"/>
              </a:ext>
            </a:extLst>
          </p:cNvPr>
          <p:cNvSpPr>
            <a:spLocks noGrp="1" noRot="1" noChangeAspect="1" noTextEdit="1"/>
          </p:cNvSpPr>
          <p:nvPr>
            <p:ph type="sldImg"/>
          </p:nvPr>
        </p:nvSpPr>
        <p:spPr>
          <a:ln/>
        </p:spPr>
      </p:sp>
      <p:sp>
        <p:nvSpPr>
          <p:cNvPr id="39938" name="Notes Placeholder 2">
            <a:extLst>
              <a:ext uri="{FF2B5EF4-FFF2-40B4-BE49-F238E27FC236}">
                <a16:creationId xmlns:a16="http://schemas.microsoft.com/office/drawing/2014/main" id="{9EBC9CF6-4A70-4AAB-8C5F-7D2DA87D980F}"/>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Calibri" panose="020F0502020204030204" pitchFamily="34" charset="0"/>
              </a:rPr>
              <a:t>Unless ordered by a court, an physician, physician</a:t>
            </a:r>
            <a:r>
              <a:rPr lang="ja-JP" altLang="en-US">
                <a:latin typeface="Calibri" panose="020F0502020204030204" pitchFamily="34" charset="0"/>
              </a:rPr>
              <a:t>’</a:t>
            </a:r>
            <a:r>
              <a:rPr lang="en-US" altLang="ja-JP">
                <a:latin typeface="Calibri" panose="020F0502020204030204" pitchFamily="34" charset="0"/>
              </a:rPr>
              <a:t>s assistant, nurse practitioner or midwife may not release to a law enforcement agency the results of:</a:t>
            </a:r>
          </a:p>
          <a:p>
            <a:r>
              <a:rPr lang="en-US" altLang="en-US">
                <a:latin typeface="Calibri" panose="020F0502020204030204" pitchFamily="34" charset="0"/>
              </a:rPr>
              <a:t>(1) a verbal screening or questioning concerning drug or alcohol use;</a:t>
            </a:r>
          </a:p>
          <a:p>
            <a:r>
              <a:rPr lang="en-US" altLang="en-US">
                <a:latin typeface="Calibri" panose="020F0502020204030204" pitchFamily="34" charset="0"/>
              </a:rPr>
              <a:t>(2) a urine test; or</a:t>
            </a:r>
          </a:p>
          <a:p>
            <a:r>
              <a:rPr lang="en-US" altLang="en-US">
                <a:latin typeface="Calibri" panose="020F0502020204030204" pitchFamily="34" charset="0"/>
              </a:rPr>
              <a:t>(3) a blood test;</a:t>
            </a:r>
          </a:p>
          <a:p>
            <a:r>
              <a:rPr lang="en-US" altLang="en-US">
                <a:latin typeface="Calibri" panose="020F0502020204030204" pitchFamily="34" charset="0"/>
              </a:rPr>
              <a:t>provided to a pregnant woman without the pregnant woman's consent.</a:t>
            </a:r>
          </a:p>
        </p:txBody>
      </p:sp>
      <p:sp>
        <p:nvSpPr>
          <p:cNvPr id="39939" name="Slide Number Placeholder 3">
            <a:extLst>
              <a:ext uri="{FF2B5EF4-FFF2-40B4-BE49-F238E27FC236}">
                <a16:creationId xmlns:a16="http://schemas.microsoft.com/office/drawing/2014/main" id="{4D2BA053-A642-45A3-9407-4A3F5F252687}"/>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885A51E-4400-4FC9-91AA-C5FAE87AE229}"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S PGothic" panose="020B0600070205080204" pitchFamily="34" charset="-128"/>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30</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S PGothic" panose="020B0600070205080204" pitchFamily="34" charset="-128"/>
              <a:cs typeface="Arial" panose="020B0604020202020204" pitchFamily="34" charset="0"/>
            </a:endParaRPr>
          </a:p>
        </p:txBody>
      </p:sp>
    </p:spTree>
    <p:extLst>
      <p:ext uri="{BB962C8B-B14F-4D97-AF65-F5344CB8AC3E}">
        <p14:creationId xmlns:p14="http://schemas.microsoft.com/office/powerpoint/2010/main" val="12978501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a:extLst>
              <a:ext uri="{FF2B5EF4-FFF2-40B4-BE49-F238E27FC236}">
                <a16:creationId xmlns:a16="http://schemas.microsoft.com/office/drawing/2014/main" id="{282E506C-8D80-4845-9F16-8A90954EC85E}"/>
              </a:ext>
            </a:extLst>
          </p:cNvPr>
          <p:cNvSpPr>
            <a:spLocks noGrp="1" noRot="1" noChangeAspect="1" noTextEdit="1"/>
          </p:cNvSpPr>
          <p:nvPr>
            <p:ph type="sldImg"/>
          </p:nvPr>
        </p:nvSpPr>
        <p:spPr>
          <a:ln/>
        </p:spPr>
      </p:sp>
      <p:sp>
        <p:nvSpPr>
          <p:cNvPr id="45058" name="Notes Placeholder 2">
            <a:extLst>
              <a:ext uri="{FF2B5EF4-FFF2-40B4-BE49-F238E27FC236}">
                <a16:creationId xmlns:a16="http://schemas.microsoft.com/office/drawing/2014/main" id="{6FC7148C-1B14-4FEE-A401-D18FA69FFEDC}"/>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More contemporary studies though have have questioned the validity of this inference:</a:t>
            </a:r>
          </a:p>
          <a:p>
            <a:r>
              <a:rPr lang="en-US" altLang="en-US">
                <a:latin typeface="Arial" panose="020B0604020202020204" pitchFamily="34" charset="0"/>
              </a:rPr>
              <a:t>-Maas and his group looked at 57 pts detoxed at their center over 7 years and showed that 30% remained abstinent and there were no adverse outcomes.</a:t>
            </a:r>
          </a:p>
          <a:p>
            <a:r>
              <a:rPr lang="en-US" altLang="en-US">
                <a:latin typeface="Arial" panose="020B0604020202020204" pitchFamily="34" charset="0"/>
              </a:rPr>
              <a:t>-Dashe et al at Parkland reviewed their 7 yr experience with 34 pts, and found a 50% success rate with no distress or demise and 3 who labored at 36 weeks, 1 at 37 weeks.</a:t>
            </a:r>
          </a:p>
          <a:p>
            <a:r>
              <a:rPr lang="en-US" altLang="en-US">
                <a:latin typeface="Arial" panose="020B0604020202020204" pitchFamily="34" charset="0"/>
              </a:rPr>
              <a:t>-Luty</a:t>
            </a:r>
            <a:r>
              <a:rPr lang="ja-JP" altLang="en-US">
                <a:latin typeface="Arial" panose="020B0604020202020204" pitchFamily="34" charset="0"/>
              </a:rPr>
              <a:t>’</a:t>
            </a:r>
            <a:r>
              <a:rPr lang="en-US" altLang="ja-JP">
                <a:latin typeface="Arial" panose="020B0604020202020204" pitchFamily="34" charset="0"/>
              </a:rPr>
              <a:t>s group of 101 pts over a 12 year span showed</a:t>
            </a:r>
            <a:r>
              <a:rPr lang="is-IS" altLang="ja-JP">
                <a:latin typeface="Arial" panose="020B0604020202020204" pitchFamily="34" charset="0"/>
              </a:rPr>
              <a:t>….READ.</a:t>
            </a:r>
          </a:p>
          <a:p>
            <a:r>
              <a:rPr lang="is-IS" altLang="en-US">
                <a:latin typeface="Arial" panose="020B0604020202020204" pitchFamily="34" charset="0"/>
              </a:rPr>
              <a:t>-The trend continued with each subsequent study, notably...</a:t>
            </a:r>
          </a:p>
          <a:p>
            <a:r>
              <a:rPr lang="is-IS" altLang="en-US">
                <a:latin typeface="Arial" panose="020B0604020202020204" pitchFamily="34" charset="0"/>
              </a:rPr>
              <a:t>-Bell’s group in Tennessee, with the largest group to date, which showed a 37% rate of delivery prior to 37 weeks for 301 imprisoned pregnant women who underwent detoxifcation.</a:t>
            </a:r>
          </a:p>
          <a:p>
            <a:endParaRPr lang="is-IS" altLang="en-US">
              <a:latin typeface="Arial" panose="020B0604020202020204" pitchFamily="34" charset="0"/>
            </a:endParaRPr>
          </a:p>
          <a:p>
            <a:r>
              <a:rPr lang="is-IS" altLang="en-US">
                <a:latin typeface="Arial" panose="020B0604020202020204" pitchFamily="34" charset="0"/>
              </a:rPr>
              <a:t>While this contemporary data suggests that Detox may be safe in pregnancy.....NEW</a:t>
            </a:r>
            <a:endParaRPr lang="en-US" altLang="en-US">
              <a:latin typeface="Arial" panose="020B0604020202020204" pitchFamily="34" charset="0"/>
            </a:endParaRPr>
          </a:p>
        </p:txBody>
      </p:sp>
      <p:sp>
        <p:nvSpPr>
          <p:cNvPr id="45059" name="Slide Number Placeholder 3">
            <a:extLst>
              <a:ext uri="{FF2B5EF4-FFF2-40B4-BE49-F238E27FC236}">
                <a16:creationId xmlns:a16="http://schemas.microsoft.com/office/drawing/2014/main" id="{BB6AAB2F-86C4-45FD-816D-911AEBF6028E}"/>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B2DCC7E-29A7-4D49-885D-4DE1A2BDEC8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36</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val="2659744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a:extLst>
              <a:ext uri="{FF2B5EF4-FFF2-40B4-BE49-F238E27FC236}">
                <a16:creationId xmlns:a16="http://schemas.microsoft.com/office/drawing/2014/main" id="{A3141D27-4B89-422D-B28B-07E85B1BB55C}"/>
              </a:ext>
            </a:extLst>
          </p:cNvPr>
          <p:cNvSpPr>
            <a:spLocks noGrp="1" noRot="1" noChangeAspect="1" noTextEdit="1"/>
          </p:cNvSpPr>
          <p:nvPr>
            <p:ph type="sldImg"/>
          </p:nvPr>
        </p:nvSpPr>
        <p:spPr>
          <a:ln/>
        </p:spPr>
      </p:sp>
      <p:sp>
        <p:nvSpPr>
          <p:cNvPr id="47106" name="Notes Placeholder 2">
            <a:extLst>
              <a:ext uri="{FF2B5EF4-FFF2-40B4-BE49-F238E27FC236}">
                <a16:creationId xmlns:a16="http://schemas.microsoft.com/office/drawing/2014/main" id="{8552BEB1-FF1A-475A-9EE9-0579C207CEFE}"/>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Each one of the aforementioned studies had a high relapse rate.  </a:t>
            </a:r>
          </a:p>
          <a:p>
            <a:r>
              <a:rPr lang="en-US" altLang="en-US">
                <a:latin typeface="Arial" panose="020B0604020202020204" pitchFamily="34" charset="0"/>
              </a:rPr>
              <a:t>Overall, of patients who underwent detox-- less than 50% were abstinent at 6 months, and less than 15% at 12 months</a:t>
            </a:r>
          </a:p>
        </p:txBody>
      </p:sp>
      <p:sp>
        <p:nvSpPr>
          <p:cNvPr id="47107" name="Slide Number Placeholder 3">
            <a:extLst>
              <a:ext uri="{FF2B5EF4-FFF2-40B4-BE49-F238E27FC236}">
                <a16:creationId xmlns:a16="http://schemas.microsoft.com/office/drawing/2014/main" id="{C8B0B0BB-37B5-439F-8589-4B40C8AD227A}"/>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870C36E-44D6-4695-A75D-096ADB2CCED4}"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37</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val="8518824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a:extLst>
              <a:ext uri="{FF2B5EF4-FFF2-40B4-BE49-F238E27FC236}">
                <a16:creationId xmlns:a16="http://schemas.microsoft.com/office/drawing/2014/main" id="{4B29A773-7324-4714-B794-6B1AEBB1ED87}"/>
              </a:ext>
            </a:extLst>
          </p:cNvPr>
          <p:cNvSpPr>
            <a:spLocks noGrp="1" noRot="1" noChangeAspect="1" noTextEdit="1"/>
          </p:cNvSpPr>
          <p:nvPr>
            <p:ph type="sldImg"/>
          </p:nvPr>
        </p:nvSpPr>
        <p:spPr>
          <a:ln/>
        </p:spPr>
      </p:sp>
      <p:sp>
        <p:nvSpPr>
          <p:cNvPr id="49154" name="Notes Placeholder 2">
            <a:extLst>
              <a:ext uri="{FF2B5EF4-FFF2-40B4-BE49-F238E27FC236}">
                <a16:creationId xmlns:a16="http://schemas.microsoft.com/office/drawing/2014/main" id="{253C758D-B994-460C-96E8-9EE016CDDEE1}"/>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Currently ACOG does not recommend Detox as routine management during pregnancy due to the unacceptable relapse rates, but if the alternative is continued illicit use, Detox can be considered and should be performed on an inpatient basis by experienced clinicians with a plan for psychotherapy and follow-up.</a:t>
            </a:r>
          </a:p>
        </p:txBody>
      </p:sp>
      <p:sp>
        <p:nvSpPr>
          <p:cNvPr id="49155" name="Slide Number Placeholder 3">
            <a:extLst>
              <a:ext uri="{FF2B5EF4-FFF2-40B4-BE49-F238E27FC236}">
                <a16:creationId xmlns:a16="http://schemas.microsoft.com/office/drawing/2014/main" id="{1CA60139-3668-47BE-B3B6-04CBAAB7F9CD}"/>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3C4B6C9-E272-4E97-AFE7-BCF83F112D74}"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38</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val="17670037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a:extLst>
              <a:ext uri="{FF2B5EF4-FFF2-40B4-BE49-F238E27FC236}">
                <a16:creationId xmlns:a16="http://schemas.microsoft.com/office/drawing/2014/main" id="{F4A08018-C444-4C41-8E68-2FEB5DE3F965}"/>
              </a:ext>
            </a:extLst>
          </p:cNvPr>
          <p:cNvSpPr>
            <a:spLocks noGrp="1" noRot="1" noChangeAspect="1"/>
          </p:cNvSpPr>
          <p:nvPr>
            <p:ph type="sldImg"/>
          </p:nvPr>
        </p:nvSpPr>
        <p:spPr>
          <a:ln/>
        </p:spPr>
      </p:sp>
      <p:sp>
        <p:nvSpPr>
          <p:cNvPr id="71682" name="Notes Placeholder 2">
            <a:extLst>
              <a:ext uri="{FF2B5EF4-FFF2-40B4-BE49-F238E27FC236}">
                <a16:creationId xmlns:a16="http://schemas.microsoft.com/office/drawing/2014/main" id="{11CDED92-E882-4726-BCCB-2430EE745F39}"/>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In pregnancy, there are no RCTs to guide management, but Detoxification has historically been discouraged, and there is not enough data for naltrexone to be a viable option.</a:t>
            </a:r>
          </a:p>
        </p:txBody>
      </p:sp>
      <p:sp>
        <p:nvSpPr>
          <p:cNvPr id="71683" name="Slide Number Placeholder 3">
            <a:extLst>
              <a:ext uri="{FF2B5EF4-FFF2-40B4-BE49-F238E27FC236}">
                <a16:creationId xmlns:a16="http://schemas.microsoft.com/office/drawing/2014/main" id="{A1417846-7C36-4F62-B82A-E0BFEA70DFEE}"/>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5BA0B26-8555-4CAF-A591-1D307750494C}"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41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val="5992646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Slide Image Placeholder 1">
            <a:extLst>
              <a:ext uri="{FF2B5EF4-FFF2-40B4-BE49-F238E27FC236}">
                <a16:creationId xmlns:a16="http://schemas.microsoft.com/office/drawing/2014/main" id="{E812E022-44B7-4906-AACD-D452622DC11B}"/>
              </a:ext>
            </a:extLst>
          </p:cNvPr>
          <p:cNvSpPr>
            <a:spLocks noGrp="1" noRot="1" noChangeAspect="1"/>
          </p:cNvSpPr>
          <p:nvPr>
            <p:ph type="sldImg"/>
          </p:nvPr>
        </p:nvSpPr>
        <p:spPr>
          <a:ln/>
        </p:spPr>
      </p:sp>
      <p:sp>
        <p:nvSpPr>
          <p:cNvPr id="72706" name="Notes Placeholder 2">
            <a:extLst>
              <a:ext uri="{FF2B5EF4-FFF2-40B4-BE49-F238E27FC236}">
                <a16:creationId xmlns:a16="http://schemas.microsoft.com/office/drawing/2014/main" id="{E960989C-7FFD-4813-B785-0752AB36DAE3}"/>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Methadone has an oral onset of action of</a:t>
            </a:r>
            <a:r>
              <a:rPr lang="is-IS" altLang="en-US">
                <a:latin typeface="Arial" panose="020B0604020202020204" pitchFamily="34" charset="0"/>
              </a:rPr>
              <a:t>…</a:t>
            </a:r>
          </a:p>
          <a:p>
            <a:r>
              <a:rPr lang="is-IS" altLang="en-US">
                <a:latin typeface="Arial" panose="020B0604020202020204" pitchFamily="34" charset="0"/>
              </a:rPr>
              <a:t>It’d duration of action is 24-36 hours for Opioid Use Disorder and 6-8 hours for pain.</a:t>
            </a:r>
          </a:p>
          <a:p>
            <a:r>
              <a:rPr lang="is-IS" altLang="en-US">
                <a:latin typeface="Arial" panose="020B0604020202020204" pitchFamily="34" charset="0"/>
              </a:rPr>
              <a:t>For acute withdrawal, patients should receive an initial dose of 10-30mg and then 5mg every 6 hours as needed for symptoms.</a:t>
            </a:r>
          </a:p>
          <a:p>
            <a:r>
              <a:rPr lang="is-IS" altLang="en-US">
                <a:latin typeface="Arial" panose="020B0604020202020204" pitchFamily="34" charset="0"/>
              </a:rPr>
              <a:t>The total dose should not exceed 40mg in the first 24hours.   The first dose for the next day should be the total 24hour requirement from the day prior.</a:t>
            </a:r>
          </a:p>
          <a:p>
            <a:r>
              <a:rPr lang="is-IS" altLang="en-US">
                <a:latin typeface="Arial" panose="020B0604020202020204" pitchFamily="34" charset="0"/>
              </a:rPr>
              <a:t>Maintenance dosing should occur weekly on an outpatient basis.</a:t>
            </a:r>
          </a:p>
          <a:p>
            <a:r>
              <a:rPr lang="is-IS" altLang="en-US">
                <a:latin typeface="Arial" panose="020B0604020202020204" pitchFamily="34" charset="0"/>
              </a:rPr>
              <a:t>Dispensing for OUD is limited to licensed Opioid Treatment Programs...</a:t>
            </a:r>
          </a:p>
          <a:p>
            <a:r>
              <a:rPr lang="is-IS" altLang="en-US">
                <a:latin typeface="Arial" panose="020B0604020202020204" pitchFamily="34" charset="0"/>
              </a:rPr>
              <a:t>Some of which have...READ SLIDE</a:t>
            </a:r>
          </a:p>
          <a:p>
            <a:r>
              <a:rPr lang="is-IS" altLang="en-US">
                <a:latin typeface="Arial" panose="020B0604020202020204" pitchFamily="34" charset="0"/>
              </a:rPr>
              <a:t>The overdose risk is limited by controlled administration </a:t>
            </a:r>
          </a:p>
          <a:p>
            <a:r>
              <a:rPr lang="is-IS" altLang="en-US">
                <a:latin typeface="Arial" panose="020B0604020202020204" pitchFamily="34" charset="0"/>
              </a:rPr>
              <a:t>And abuse potential is more likely with patients who receive prescriptions for pain management.</a:t>
            </a:r>
          </a:p>
          <a:p>
            <a:r>
              <a:rPr lang="is-IS" altLang="en-US">
                <a:latin typeface="Arial" panose="020B0604020202020204" pitchFamily="34" charset="0"/>
              </a:rPr>
              <a:t>In OTP it is very rare, but some patients can earn “take home” doses based on their stability and time in treatment.</a:t>
            </a:r>
            <a:endParaRPr lang="en-US" altLang="en-US">
              <a:latin typeface="Arial" panose="020B0604020202020204" pitchFamily="34" charset="0"/>
            </a:endParaRPr>
          </a:p>
        </p:txBody>
      </p:sp>
      <p:sp>
        <p:nvSpPr>
          <p:cNvPr id="72707" name="Slide Number Placeholder 3">
            <a:extLst>
              <a:ext uri="{FF2B5EF4-FFF2-40B4-BE49-F238E27FC236}">
                <a16:creationId xmlns:a16="http://schemas.microsoft.com/office/drawing/2014/main" id="{C16F7729-1FD1-4787-91F1-81650F9B8648}"/>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8099D65-5C70-435D-BF7E-00DCE0FE25AD}"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42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val="3415959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1113121" rtl="0" eaLnBrk="1" fontAlgn="auto" latinLnBrk="0" hangingPunct="1">
              <a:lnSpc>
                <a:spcPct val="100000"/>
              </a:lnSpc>
              <a:spcBef>
                <a:spcPts val="0"/>
              </a:spcBef>
              <a:spcAft>
                <a:spcPts val="0"/>
              </a:spcAft>
              <a:buClrTx/>
              <a:buSzTx/>
              <a:buFontTx/>
              <a:buNone/>
              <a:tabLst/>
              <a:defRPr/>
            </a:pPr>
            <a:fld id="{1A52F691-C11B-4C8D-9C17-A64EC1991FA5}" type="slidenum">
              <a:rPr kumimoji="0" lang="en-US" sz="1800" b="0" i="0" u="none" strike="noStrike" kern="0" cap="none" spc="0" normalizeH="0" baseline="0" noProof="0">
                <a:ln>
                  <a:noFill/>
                </a:ln>
                <a:solidFill>
                  <a:prstClr val="black"/>
                </a:solidFill>
                <a:effectLst/>
                <a:uLnTx/>
                <a:uFillTx/>
                <a:latin typeface="Calibri" panose="020F0502020204030204"/>
                <a:ea typeface="+mn-ea"/>
                <a:cs typeface="+mn-cs"/>
              </a:rPr>
              <a:pPr marL="0" marR="0" lvl="0" indent="0" algn="r" defTabSz="1113121" rtl="0" eaLnBrk="1" fontAlgn="auto" latinLnBrk="0" hangingPunct="1">
                <a:lnSpc>
                  <a:spcPct val="100000"/>
                </a:lnSpc>
                <a:spcBef>
                  <a:spcPts val="0"/>
                </a:spcBef>
                <a:spcAft>
                  <a:spcPts val="0"/>
                </a:spcAft>
                <a:buClrTx/>
                <a:buSzTx/>
                <a:buFontTx/>
                <a:buNone/>
                <a:tabLst/>
                <a:defRPr/>
              </a:pPr>
              <a:t>2</a:t>
            </a:fld>
            <a:endParaRPr kumimoji="0" lang="en-US" sz="18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343679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a:extLst>
              <a:ext uri="{FF2B5EF4-FFF2-40B4-BE49-F238E27FC236}">
                <a16:creationId xmlns:a16="http://schemas.microsoft.com/office/drawing/2014/main" id="{BC2558FA-5AC5-40FE-8BAB-19160BF63E51}"/>
              </a:ext>
            </a:extLst>
          </p:cNvPr>
          <p:cNvSpPr>
            <a:spLocks noGrp="1" noRot="1" noChangeAspect="1" noTextEdit="1"/>
          </p:cNvSpPr>
          <p:nvPr>
            <p:ph type="sldImg"/>
          </p:nvPr>
        </p:nvSpPr>
        <p:spPr>
          <a:ln/>
        </p:spPr>
      </p:sp>
      <p:sp>
        <p:nvSpPr>
          <p:cNvPr id="21506" name="Notes Placeholder 2">
            <a:extLst>
              <a:ext uri="{FF2B5EF4-FFF2-40B4-BE49-F238E27FC236}">
                <a16:creationId xmlns:a16="http://schemas.microsoft.com/office/drawing/2014/main" id="{83B2951B-97F2-4315-82B4-A8C13177735D}"/>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Calibri" panose="020F0502020204030204" pitchFamily="34" charset="0"/>
              </a:rPr>
              <a:t>Early universal screening for substance use should be part of comprehensive obstetric care and should be done at the first prenatal visit in partnership with the pregnant woman. Screening based only on factors, such as poor adherence to prenatal care or prior adverse pregnancy outcome, can lead to missed cases, and may add to stereotyping and stigma. Therefore, it is essential that screening be universal.</a:t>
            </a:r>
          </a:p>
        </p:txBody>
      </p:sp>
      <p:sp>
        <p:nvSpPr>
          <p:cNvPr id="21507" name="Slide Number Placeholder 3">
            <a:extLst>
              <a:ext uri="{FF2B5EF4-FFF2-40B4-BE49-F238E27FC236}">
                <a16:creationId xmlns:a16="http://schemas.microsoft.com/office/drawing/2014/main" id="{078EDAE0-6022-4F7B-AC81-B49F9585401D}"/>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F8B2ED6-9D3A-4A7A-A980-EEE096F4F4E3}"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S PGothic" panose="020B0600070205080204" pitchFamily="34" charset="-128"/>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S PGothic" panose="020B0600070205080204" pitchFamily="34" charset="-128"/>
              <a:cs typeface="Arial" panose="020B0604020202020204" pitchFamily="34" charset="0"/>
            </a:endParaRPr>
          </a:p>
        </p:txBody>
      </p:sp>
    </p:spTree>
    <p:extLst>
      <p:ext uri="{BB962C8B-B14F-4D97-AF65-F5344CB8AC3E}">
        <p14:creationId xmlns:p14="http://schemas.microsoft.com/office/powerpoint/2010/main" val="2556046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a:extLst>
              <a:ext uri="{FF2B5EF4-FFF2-40B4-BE49-F238E27FC236}">
                <a16:creationId xmlns:a16="http://schemas.microsoft.com/office/drawing/2014/main" id="{9FA30CC8-4B3D-4A57-B767-71CD7026F6BC}"/>
              </a:ext>
            </a:extLst>
          </p:cNvPr>
          <p:cNvSpPr>
            <a:spLocks noGrp="1" noRot="1" noChangeAspect="1" noTextEdit="1"/>
          </p:cNvSpPr>
          <p:nvPr>
            <p:ph type="sldImg"/>
          </p:nvPr>
        </p:nvSpPr>
        <p:spPr>
          <a:ln/>
        </p:spPr>
      </p:sp>
      <p:sp>
        <p:nvSpPr>
          <p:cNvPr id="23554" name="Notes Placeholder 2">
            <a:extLst>
              <a:ext uri="{FF2B5EF4-FFF2-40B4-BE49-F238E27FC236}">
                <a16:creationId xmlns:a16="http://schemas.microsoft.com/office/drawing/2014/main" id="{453EB4F6-414B-4419-ACAC-BBE54D78676A}"/>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Routine screening should rely on validated screening tools</a:t>
            </a:r>
          </a:p>
          <a:p>
            <a:r>
              <a:rPr lang="en-US" altLang="en-US">
                <a:latin typeface="Arial" panose="020B0604020202020204" pitchFamily="34" charset="0"/>
              </a:rPr>
              <a:t>Parents, Partner, Past, Present (past month)</a:t>
            </a:r>
          </a:p>
          <a:p>
            <a:r>
              <a:rPr lang="en-US" altLang="en-US">
                <a:latin typeface="Arial" panose="020B0604020202020204" pitchFamily="34" charset="0"/>
              </a:rPr>
              <a:t>NIDA- Past year drug use</a:t>
            </a:r>
            <a:r>
              <a:rPr lang="en-US" altLang="en-US">
                <a:latin typeface="Arial" panose="020B0604020202020204" pitchFamily="34" charset="0"/>
                <a:sym typeface="Wingdings" panose="05000000000000000000" pitchFamily="2" charset="2"/>
              </a:rPr>
              <a:t> DAST 10 to determine risk level Brief interventionAdvise, assess, assist, arrange</a:t>
            </a:r>
          </a:p>
          <a:p>
            <a:r>
              <a:rPr lang="en-US" altLang="en-US">
                <a:latin typeface="Arial" panose="020B0604020202020204" pitchFamily="34" charset="0"/>
                <a:sym typeface="Wingdings" panose="05000000000000000000" pitchFamily="2" charset="2"/>
              </a:rPr>
              <a:t>Verbal screen is preferred due to opportunity for brief intervention</a:t>
            </a:r>
            <a:endParaRPr lang="en-US" altLang="en-US">
              <a:latin typeface="Arial" panose="020B0604020202020204" pitchFamily="34" charset="0"/>
            </a:endParaRPr>
          </a:p>
        </p:txBody>
      </p:sp>
      <p:sp>
        <p:nvSpPr>
          <p:cNvPr id="23555" name="Slide Number Placeholder 3">
            <a:extLst>
              <a:ext uri="{FF2B5EF4-FFF2-40B4-BE49-F238E27FC236}">
                <a16:creationId xmlns:a16="http://schemas.microsoft.com/office/drawing/2014/main" id="{33FF4F14-AC1C-4AB7-A245-A078FBF69499}"/>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F28DDB49-8AC1-46FD-86E2-45C0B14A6FAB}"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val="9569698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Image Placeholder 1">
            <a:extLst>
              <a:ext uri="{FF2B5EF4-FFF2-40B4-BE49-F238E27FC236}">
                <a16:creationId xmlns:a16="http://schemas.microsoft.com/office/drawing/2014/main" id="{6B63F60F-C1EA-404F-A737-741B0C56BB78}"/>
              </a:ext>
            </a:extLst>
          </p:cNvPr>
          <p:cNvSpPr>
            <a:spLocks noGrp="1" noRot="1" noChangeAspect="1"/>
          </p:cNvSpPr>
          <p:nvPr>
            <p:ph type="sldImg"/>
          </p:nvPr>
        </p:nvSpPr>
        <p:spPr>
          <a:ln/>
        </p:spPr>
      </p:sp>
      <p:sp>
        <p:nvSpPr>
          <p:cNvPr id="66562" name="Notes Placeholder 2">
            <a:extLst>
              <a:ext uri="{FF2B5EF4-FFF2-40B4-BE49-F238E27FC236}">
                <a16:creationId xmlns:a16="http://schemas.microsoft.com/office/drawing/2014/main" id="{9EBADE88-8C0A-4DF7-BA0B-CB1A650D11B8}"/>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You have her fill out a questionnaire that provides you with the diagnostic criteria for substance use disorders.</a:t>
            </a:r>
          </a:p>
          <a:p>
            <a:endParaRPr lang="en-US" altLang="en-US">
              <a:latin typeface="Arial" panose="020B0604020202020204" pitchFamily="34" charset="0"/>
            </a:endParaRPr>
          </a:p>
          <a:p>
            <a:r>
              <a:rPr lang="en-US" altLang="en-US">
                <a:latin typeface="Arial" panose="020B0604020202020204" pitchFamily="34" charset="0"/>
              </a:rPr>
              <a:t>You determine that because  she meets 2 of the diagnostic criteria, but has not had impaired control, social impairment, or risky use, she does not meet criteria for diagnosis of Opioid Use Disorder.</a:t>
            </a:r>
          </a:p>
          <a:p>
            <a:r>
              <a:rPr lang="en-US" altLang="en-US">
                <a:latin typeface="Arial" panose="020B0604020202020204" pitchFamily="34" charset="0"/>
              </a:rPr>
              <a:t>Instead, she has a diagnosis of Pharmacologic Dependence to Opioids.</a:t>
            </a:r>
          </a:p>
        </p:txBody>
      </p:sp>
      <p:sp>
        <p:nvSpPr>
          <p:cNvPr id="66563" name="Slide Number Placeholder 3">
            <a:extLst>
              <a:ext uri="{FF2B5EF4-FFF2-40B4-BE49-F238E27FC236}">
                <a16:creationId xmlns:a16="http://schemas.microsoft.com/office/drawing/2014/main" id="{EFC03A47-105C-4F22-AEBF-C0355D40A16C}"/>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FA6B7F9-DE16-4BB8-A872-961ADBB57C5B}"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val="21195400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a:extLst>
              <a:ext uri="{FF2B5EF4-FFF2-40B4-BE49-F238E27FC236}">
                <a16:creationId xmlns:a16="http://schemas.microsoft.com/office/drawing/2014/main" id="{A36E9D27-3EF2-4A10-9074-254099EFE868}"/>
              </a:ext>
            </a:extLst>
          </p:cNvPr>
          <p:cNvSpPr>
            <a:spLocks noGrp="1" noRot="1" noChangeAspect="1"/>
          </p:cNvSpPr>
          <p:nvPr>
            <p:ph type="sldImg"/>
          </p:nvPr>
        </p:nvSpPr>
        <p:spPr>
          <a:ln/>
        </p:spPr>
      </p:sp>
      <p:sp>
        <p:nvSpPr>
          <p:cNvPr id="67586" name="Notes Placeholder 2">
            <a:extLst>
              <a:ext uri="{FF2B5EF4-FFF2-40B4-BE49-F238E27FC236}">
                <a16:creationId xmlns:a16="http://schemas.microsoft.com/office/drawing/2014/main" id="{6A3F742F-4704-419C-A923-97C3BC0B1424}"/>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67587" name="Slide Number Placeholder 3">
            <a:extLst>
              <a:ext uri="{FF2B5EF4-FFF2-40B4-BE49-F238E27FC236}">
                <a16:creationId xmlns:a16="http://schemas.microsoft.com/office/drawing/2014/main" id="{E69501B7-592A-4A8D-85E1-84EA9CB9E1DA}"/>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5B90EE1-160D-48C1-96F9-89FCC2CB3F68}"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val="17100531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Image Placeholder 1">
            <a:extLst>
              <a:ext uri="{FF2B5EF4-FFF2-40B4-BE49-F238E27FC236}">
                <a16:creationId xmlns:a16="http://schemas.microsoft.com/office/drawing/2014/main" id="{12AE9D58-F730-4D57-99A4-8C67457BE2EA}"/>
              </a:ext>
            </a:extLst>
          </p:cNvPr>
          <p:cNvSpPr>
            <a:spLocks noGrp="1" noRot="1" noChangeAspect="1"/>
          </p:cNvSpPr>
          <p:nvPr>
            <p:ph type="sldImg"/>
          </p:nvPr>
        </p:nvSpPr>
        <p:spPr>
          <a:ln/>
        </p:spPr>
      </p:sp>
      <p:sp>
        <p:nvSpPr>
          <p:cNvPr id="68610" name="Notes Placeholder 2">
            <a:extLst>
              <a:ext uri="{FF2B5EF4-FFF2-40B4-BE49-F238E27FC236}">
                <a16:creationId xmlns:a16="http://schemas.microsoft.com/office/drawing/2014/main" id="{89D872FC-6D5A-4A09-9036-C91524E75163}"/>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High risk for a substance use disorder and likely substance misuse</a:t>
            </a:r>
            <a:r>
              <a:rPr lang="is-IS" altLang="en-US">
                <a:latin typeface="Arial" panose="020B0604020202020204" pitchFamily="34" charset="0"/>
              </a:rPr>
              <a:t>….At risk for a substance use disorder, but likely substance misuse</a:t>
            </a:r>
            <a:endParaRPr lang="en-US" altLang="en-US">
              <a:latin typeface="Arial" panose="020B0604020202020204" pitchFamily="34" charset="0"/>
            </a:endParaRPr>
          </a:p>
        </p:txBody>
      </p:sp>
      <p:sp>
        <p:nvSpPr>
          <p:cNvPr id="68611" name="Slide Number Placeholder 3">
            <a:extLst>
              <a:ext uri="{FF2B5EF4-FFF2-40B4-BE49-F238E27FC236}">
                <a16:creationId xmlns:a16="http://schemas.microsoft.com/office/drawing/2014/main" id="{03ABEDD8-24C0-4050-8066-ABEA544AE00A}"/>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20709E4-C5F8-4B51-8AAF-1D0C7632F043}"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val="722699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a:extLst>
              <a:ext uri="{FF2B5EF4-FFF2-40B4-BE49-F238E27FC236}">
                <a16:creationId xmlns:a16="http://schemas.microsoft.com/office/drawing/2014/main" id="{94DCD56C-013A-4343-B273-5C514A86ADD6}"/>
              </a:ext>
            </a:extLst>
          </p:cNvPr>
          <p:cNvSpPr>
            <a:spLocks noGrp="1" noRot="1" noChangeAspect="1"/>
          </p:cNvSpPr>
          <p:nvPr>
            <p:ph type="sldImg"/>
          </p:nvPr>
        </p:nvSpPr>
        <p:spPr>
          <a:ln/>
        </p:spPr>
      </p:sp>
      <p:sp>
        <p:nvSpPr>
          <p:cNvPr id="69634" name="Notes Placeholder 2">
            <a:extLst>
              <a:ext uri="{FF2B5EF4-FFF2-40B4-BE49-F238E27FC236}">
                <a16:creationId xmlns:a16="http://schemas.microsoft.com/office/drawing/2014/main" id="{C7A16A67-C9E2-49C5-B2B0-E3D72B73CE7C}"/>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Both categories of patients are considered to have substance misuse.  Brief intervention could consist of the 4 A’s.</a:t>
            </a:r>
          </a:p>
        </p:txBody>
      </p:sp>
      <p:sp>
        <p:nvSpPr>
          <p:cNvPr id="69635" name="Slide Number Placeholder 3">
            <a:extLst>
              <a:ext uri="{FF2B5EF4-FFF2-40B4-BE49-F238E27FC236}">
                <a16:creationId xmlns:a16="http://schemas.microsoft.com/office/drawing/2014/main" id="{8852564E-793A-4508-9911-37F49AFDC331}"/>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5CA3E8-E35C-45EF-B892-33420445013B}"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val="26158425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Slide Image Placeholder 1">
            <a:extLst>
              <a:ext uri="{FF2B5EF4-FFF2-40B4-BE49-F238E27FC236}">
                <a16:creationId xmlns:a16="http://schemas.microsoft.com/office/drawing/2014/main" id="{8AE1744F-5CBE-442D-94BE-C1F670DB598A}"/>
              </a:ext>
            </a:extLst>
          </p:cNvPr>
          <p:cNvSpPr>
            <a:spLocks noGrp="1" noRot="1" noChangeAspect="1"/>
          </p:cNvSpPr>
          <p:nvPr>
            <p:ph type="sldImg"/>
          </p:nvPr>
        </p:nvSpPr>
        <p:spPr>
          <a:ln/>
        </p:spPr>
      </p:sp>
      <p:sp>
        <p:nvSpPr>
          <p:cNvPr id="70658" name="Notes Placeholder 2">
            <a:extLst>
              <a:ext uri="{FF2B5EF4-FFF2-40B4-BE49-F238E27FC236}">
                <a16:creationId xmlns:a16="http://schemas.microsoft.com/office/drawing/2014/main" id="{8794C59F-EC6D-4FCC-A527-8A7951837444}"/>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Brief interventions and harm reduction strategies have some degree of effectiveness</a:t>
            </a:r>
          </a:p>
        </p:txBody>
      </p:sp>
      <p:sp>
        <p:nvSpPr>
          <p:cNvPr id="70659" name="Slide Number Placeholder 3">
            <a:extLst>
              <a:ext uri="{FF2B5EF4-FFF2-40B4-BE49-F238E27FC236}">
                <a16:creationId xmlns:a16="http://schemas.microsoft.com/office/drawing/2014/main" id="{9887A5D8-0D21-4BD9-B835-A8213F9D685E}"/>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3DF32AB-A684-4E1C-B532-48EC3200B222}"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25</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val="41749029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3.xml"/><Relationship Id="rId1" Type="http://schemas.openxmlformats.org/officeDocument/2006/relationships/themeOverride" Target="../theme/themeOverride1.xml"/><Relationship Id="rId4" Type="http://schemas.openxmlformats.org/officeDocument/2006/relationships/image" Target="../media/image5.jpeg"/></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B5770-68BF-4158-9E3D-66313CF8124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92AB8F3-F111-4BC7-A14A-6F6B4D9188B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2296B0C-2131-4754-B067-1B70DD688C03}"/>
              </a:ext>
            </a:extLst>
          </p:cNvPr>
          <p:cNvSpPr>
            <a:spLocks noGrp="1"/>
          </p:cNvSpPr>
          <p:nvPr>
            <p:ph type="dt" sz="half" idx="10"/>
          </p:nvPr>
        </p:nvSpPr>
        <p:spPr/>
        <p:txBody>
          <a:bodyPr/>
          <a:lstStyle/>
          <a:p>
            <a:fld id="{CAFF2C18-F948-4BCE-8334-C9F6DC8C60E3}" type="datetimeFigureOut">
              <a:rPr lang="en-US" smtClean="0"/>
              <a:t>5/8/2018</a:t>
            </a:fld>
            <a:endParaRPr lang="en-US"/>
          </a:p>
        </p:txBody>
      </p:sp>
      <p:sp>
        <p:nvSpPr>
          <p:cNvPr id="5" name="Footer Placeholder 4">
            <a:extLst>
              <a:ext uri="{FF2B5EF4-FFF2-40B4-BE49-F238E27FC236}">
                <a16:creationId xmlns:a16="http://schemas.microsoft.com/office/drawing/2014/main" id="{496CF03D-07C4-4887-80FE-03DE9CCD0E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7D1208-2246-4565-9508-E00B1A6FFDE9}"/>
              </a:ext>
            </a:extLst>
          </p:cNvPr>
          <p:cNvSpPr>
            <a:spLocks noGrp="1"/>
          </p:cNvSpPr>
          <p:nvPr>
            <p:ph type="sldNum" sz="quarter" idx="12"/>
          </p:nvPr>
        </p:nvSpPr>
        <p:spPr/>
        <p:txBody>
          <a:bodyPr/>
          <a:lstStyle/>
          <a:p>
            <a:fld id="{5EB1440A-67A0-4A46-AAFB-EBF1909D4C89}" type="slidenum">
              <a:rPr lang="en-US" smtClean="0"/>
              <a:t>‹#›</a:t>
            </a:fld>
            <a:endParaRPr lang="en-US"/>
          </a:p>
        </p:txBody>
      </p:sp>
    </p:spTree>
    <p:extLst>
      <p:ext uri="{BB962C8B-B14F-4D97-AF65-F5344CB8AC3E}">
        <p14:creationId xmlns:p14="http://schemas.microsoft.com/office/powerpoint/2010/main" val="3687911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E025A-2096-4715-A37B-96A9A72EF43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21799EB-DC37-45B9-8A8B-0B41E3D21C4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4A5FC9-544D-4B6C-A3E6-91675900CA90}"/>
              </a:ext>
            </a:extLst>
          </p:cNvPr>
          <p:cNvSpPr>
            <a:spLocks noGrp="1"/>
          </p:cNvSpPr>
          <p:nvPr>
            <p:ph type="dt" sz="half" idx="10"/>
          </p:nvPr>
        </p:nvSpPr>
        <p:spPr/>
        <p:txBody>
          <a:bodyPr/>
          <a:lstStyle/>
          <a:p>
            <a:fld id="{CAFF2C18-F948-4BCE-8334-C9F6DC8C60E3}" type="datetimeFigureOut">
              <a:rPr lang="en-US" smtClean="0"/>
              <a:t>5/8/2018</a:t>
            </a:fld>
            <a:endParaRPr lang="en-US"/>
          </a:p>
        </p:txBody>
      </p:sp>
      <p:sp>
        <p:nvSpPr>
          <p:cNvPr id="5" name="Footer Placeholder 4">
            <a:extLst>
              <a:ext uri="{FF2B5EF4-FFF2-40B4-BE49-F238E27FC236}">
                <a16:creationId xmlns:a16="http://schemas.microsoft.com/office/drawing/2014/main" id="{10F87F37-95FF-4DB5-B47B-B70E8A0DEB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60F797-CFA4-4803-B9CA-48AC7121423E}"/>
              </a:ext>
            </a:extLst>
          </p:cNvPr>
          <p:cNvSpPr>
            <a:spLocks noGrp="1"/>
          </p:cNvSpPr>
          <p:nvPr>
            <p:ph type="sldNum" sz="quarter" idx="12"/>
          </p:nvPr>
        </p:nvSpPr>
        <p:spPr/>
        <p:txBody>
          <a:bodyPr/>
          <a:lstStyle/>
          <a:p>
            <a:fld id="{5EB1440A-67A0-4A46-AAFB-EBF1909D4C89}" type="slidenum">
              <a:rPr lang="en-US" smtClean="0"/>
              <a:t>‹#›</a:t>
            </a:fld>
            <a:endParaRPr lang="en-US"/>
          </a:p>
        </p:txBody>
      </p:sp>
    </p:spTree>
    <p:extLst>
      <p:ext uri="{BB962C8B-B14F-4D97-AF65-F5344CB8AC3E}">
        <p14:creationId xmlns:p14="http://schemas.microsoft.com/office/powerpoint/2010/main" val="247934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51B68FE-684C-4969-8388-69A3ADEB777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4128AFB-97CA-46A0-AB31-662E08E2A88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76EC2D-139E-4CF6-B000-86AE04413425}"/>
              </a:ext>
            </a:extLst>
          </p:cNvPr>
          <p:cNvSpPr>
            <a:spLocks noGrp="1"/>
          </p:cNvSpPr>
          <p:nvPr>
            <p:ph type="dt" sz="half" idx="10"/>
          </p:nvPr>
        </p:nvSpPr>
        <p:spPr/>
        <p:txBody>
          <a:bodyPr/>
          <a:lstStyle/>
          <a:p>
            <a:fld id="{CAFF2C18-F948-4BCE-8334-C9F6DC8C60E3}" type="datetimeFigureOut">
              <a:rPr lang="en-US" smtClean="0"/>
              <a:t>5/8/2018</a:t>
            </a:fld>
            <a:endParaRPr lang="en-US"/>
          </a:p>
        </p:txBody>
      </p:sp>
      <p:sp>
        <p:nvSpPr>
          <p:cNvPr id="5" name="Footer Placeholder 4">
            <a:extLst>
              <a:ext uri="{FF2B5EF4-FFF2-40B4-BE49-F238E27FC236}">
                <a16:creationId xmlns:a16="http://schemas.microsoft.com/office/drawing/2014/main" id="{F88B62B0-0D28-4895-8A0E-CB308D3520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03DBDD-67F4-41A6-8465-58E1977DA673}"/>
              </a:ext>
            </a:extLst>
          </p:cNvPr>
          <p:cNvSpPr>
            <a:spLocks noGrp="1"/>
          </p:cNvSpPr>
          <p:nvPr>
            <p:ph type="sldNum" sz="quarter" idx="12"/>
          </p:nvPr>
        </p:nvSpPr>
        <p:spPr/>
        <p:txBody>
          <a:bodyPr/>
          <a:lstStyle/>
          <a:p>
            <a:fld id="{5EB1440A-67A0-4A46-AAFB-EBF1909D4C89}" type="slidenum">
              <a:rPr lang="en-US" smtClean="0"/>
              <a:t>‹#›</a:t>
            </a:fld>
            <a:endParaRPr lang="en-US"/>
          </a:p>
        </p:txBody>
      </p:sp>
    </p:spTree>
    <p:extLst>
      <p:ext uri="{BB962C8B-B14F-4D97-AF65-F5344CB8AC3E}">
        <p14:creationId xmlns:p14="http://schemas.microsoft.com/office/powerpoint/2010/main" val="42744596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01">
    <p:spTree>
      <p:nvGrpSpPr>
        <p:cNvPr id="1" name=""/>
        <p:cNvGrpSpPr/>
        <p:nvPr/>
      </p:nvGrpSpPr>
      <p:grpSpPr>
        <a:xfrm>
          <a:off x="0" y="0"/>
          <a:ext cx="0" cy="0"/>
          <a:chOff x="0" y="0"/>
          <a:chExt cx="0" cy="0"/>
        </a:xfrm>
      </p:grpSpPr>
      <p:sp>
        <p:nvSpPr>
          <p:cNvPr id="9" name="Rectangle 8"/>
          <p:cNvSpPr/>
          <p:nvPr userDrawn="1"/>
        </p:nvSpPr>
        <p:spPr>
          <a:xfrm>
            <a:off x="0" y="0"/>
            <a:ext cx="12192000" cy="6858000"/>
          </a:xfrm>
          <a:prstGeom prst="rect">
            <a:avLst/>
          </a:prstGeom>
          <a:solidFill>
            <a:schemeClr val="bg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defTabSz="609585"/>
            <a:r>
              <a:rPr lang="en-US" sz="2400" dirty="0">
                <a:solidFill>
                  <a:prstClr val="white"/>
                </a:solidFill>
              </a:rPr>
              <a:t>w</a:t>
            </a:r>
          </a:p>
        </p:txBody>
      </p:sp>
      <p:pic>
        <p:nvPicPr>
          <p:cNvPr id="3" name="Picture 2" descr="IPSC_Powerpoint_Background-1.pdf"/>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882317" y="2551266"/>
            <a:ext cx="10498667" cy="1506065"/>
          </a:xfrm>
        </p:spPr>
        <p:txBody>
          <a:bodyPr>
            <a:noAutofit/>
          </a:bodyPr>
          <a:lstStyle>
            <a:lvl1pPr algn="ctr">
              <a:defRPr sz="4800" b="0" i="0" baseline="0">
                <a:latin typeface="Calibri Light"/>
                <a:cs typeface="Calibri Light"/>
              </a:defRPr>
            </a:lvl1pPr>
          </a:lstStyle>
          <a:p>
            <a:r>
              <a:rPr lang="en-US"/>
              <a:t>Click to edit Master title style</a:t>
            </a:r>
            <a:endParaRPr lang="en-US" dirty="0"/>
          </a:p>
        </p:txBody>
      </p:sp>
      <p:sp>
        <p:nvSpPr>
          <p:cNvPr id="6" name="Subtitle 2"/>
          <p:cNvSpPr>
            <a:spLocks noGrp="1"/>
          </p:cNvSpPr>
          <p:nvPr>
            <p:ph type="subTitle" idx="1"/>
          </p:nvPr>
        </p:nvSpPr>
        <p:spPr>
          <a:xfrm>
            <a:off x="882316" y="4197429"/>
            <a:ext cx="10498669" cy="659063"/>
          </a:xfrm>
        </p:spPr>
        <p:txBody>
          <a:bodyPr>
            <a:normAutofit/>
          </a:bodyPr>
          <a:lstStyle>
            <a:lvl1pPr marL="0" indent="0" algn="ctr">
              <a:buNone/>
              <a:defRPr sz="2400" b="1" i="1">
                <a:solidFill>
                  <a:srgbClr val="F7AA12"/>
                </a:solidFill>
                <a:latin typeface="Calibri"/>
                <a:cs typeface="Calibri"/>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1249558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01">
    <p:spTree>
      <p:nvGrpSpPr>
        <p:cNvPr id="1" name=""/>
        <p:cNvGrpSpPr/>
        <p:nvPr/>
      </p:nvGrpSpPr>
      <p:grpSpPr>
        <a:xfrm>
          <a:off x="0" y="0"/>
          <a:ext cx="0" cy="0"/>
          <a:chOff x="0" y="0"/>
          <a:chExt cx="0" cy="0"/>
        </a:xfrm>
      </p:grpSpPr>
      <p:sp>
        <p:nvSpPr>
          <p:cNvPr id="9" name="Rectangle 8"/>
          <p:cNvSpPr/>
          <p:nvPr userDrawn="1"/>
        </p:nvSpPr>
        <p:spPr>
          <a:xfrm>
            <a:off x="0" y="0"/>
            <a:ext cx="12192000" cy="6858000"/>
          </a:xfrm>
          <a:prstGeom prst="rect">
            <a:avLst/>
          </a:prstGeom>
          <a:solidFill>
            <a:schemeClr val="bg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a:ea typeface="+mn-ea"/>
                <a:cs typeface="+mn-cs"/>
              </a:rPr>
              <a:t>w</a:t>
            </a:r>
          </a:p>
        </p:txBody>
      </p:sp>
      <p:pic>
        <p:nvPicPr>
          <p:cNvPr id="3" name="Picture 2" descr="IPSC_Powerpoint_Background-1.pdf"/>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882317" y="2551266"/>
            <a:ext cx="10498667" cy="1506065"/>
          </a:xfrm>
        </p:spPr>
        <p:txBody>
          <a:bodyPr>
            <a:noAutofit/>
          </a:bodyPr>
          <a:lstStyle>
            <a:lvl1pPr algn="ctr">
              <a:defRPr sz="4800" b="0" i="0" baseline="0">
                <a:latin typeface="Calibri Light"/>
                <a:cs typeface="Calibri Light"/>
              </a:defRPr>
            </a:lvl1pPr>
          </a:lstStyle>
          <a:p>
            <a:r>
              <a:rPr lang="en-US"/>
              <a:t>Click to edit Master title style</a:t>
            </a:r>
            <a:endParaRPr lang="en-US" dirty="0"/>
          </a:p>
        </p:txBody>
      </p:sp>
      <p:sp>
        <p:nvSpPr>
          <p:cNvPr id="6" name="Subtitle 2"/>
          <p:cNvSpPr>
            <a:spLocks noGrp="1"/>
          </p:cNvSpPr>
          <p:nvPr>
            <p:ph type="subTitle" idx="1"/>
          </p:nvPr>
        </p:nvSpPr>
        <p:spPr>
          <a:xfrm>
            <a:off x="882316" y="4197429"/>
            <a:ext cx="10498669" cy="659063"/>
          </a:xfrm>
        </p:spPr>
        <p:txBody>
          <a:bodyPr>
            <a:normAutofit/>
          </a:bodyPr>
          <a:lstStyle>
            <a:lvl1pPr marL="0" indent="0" algn="ctr">
              <a:buNone/>
              <a:defRPr sz="2400" b="1" i="1">
                <a:solidFill>
                  <a:srgbClr val="F7AA12"/>
                </a:solidFill>
                <a:latin typeface="Calibri"/>
                <a:cs typeface="Calibri"/>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29028854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02">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lgn="ctr">
              <a:defRPr/>
            </a:lvl1pPr>
          </a:lstStyle>
          <a:p>
            <a:r>
              <a:rPr lang="en-US"/>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normAutofit/>
          </a:bodyPr>
          <a:lstStyle>
            <a:lvl1pPr marL="0" indent="0" algn="ctr">
              <a:buNone/>
              <a:defRPr sz="4000">
                <a:solidFill>
                  <a:srgbClr val="F7AA12"/>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8F5A679E-3B48-4718-9FFB-4DD9B4C50B3B}" type="datetime1">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t>5/8/2018</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1123997-4C51-7B40-AA7B-028107A2DA1D}"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8123811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Header 01">
    <p:spTree>
      <p:nvGrpSpPr>
        <p:cNvPr id="1" name=""/>
        <p:cNvGrpSpPr/>
        <p:nvPr/>
      </p:nvGrpSpPr>
      <p:grpSpPr>
        <a:xfrm>
          <a:off x="0" y="0"/>
          <a:ext cx="0" cy="0"/>
          <a:chOff x="0" y="0"/>
          <a:chExt cx="0" cy="0"/>
        </a:xfrm>
      </p:grpSpPr>
      <p:sp>
        <p:nvSpPr>
          <p:cNvPr id="8" name="Rectangle 7"/>
          <p:cNvSpPr/>
          <p:nvPr userDrawn="1"/>
        </p:nvSpPr>
        <p:spPr>
          <a:xfrm>
            <a:off x="0" y="0"/>
            <a:ext cx="12192000" cy="6858000"/>
          </a:xfrm>
          <a:prstGeom prst="rect">
            <a:avLst/>
          </a:prstGeom>
          <a:solidFill>
            <a:schemeClr val="bg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a:ea typeface="+mn-ea"/>
                <a:cs typeface="+mn-cs"/>
              </a:rPr>
              <a:t>w</a:t>
            </a:r>
          </a:p>
        </p:txBody>
      </p:sp>
      <p:pic>
        <p:nvPicPr>
          <p:cNvPr id="9" name="Picture 8" descr="IPSC_Powerpoint_Background-1.pdf"/>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10" name="Text Placeholder 2"/>
          <p:cNvSpPr>
            <a:spLocks noGrp="1"/>
          </p:cNvSpPr>
          <p:nvPr>
            <p:ph type="body" idx="1"/>
          </p:nvPr>
        </p:nvSpPr>
        <p:spPr>
          <a:xfrm>
            <a:off x="1012887" y="2354871"/>
            <a:ext cx="10363200" cy="1500187"/>
          </a:xfrm>
        </p:spPr>
        <p:txBody>
          <a:bodyPr anchor="b"/>
          <a:lstStyle>
            <a:lvl1pPr marL="0" indent="0">
              <a:buNone/>
              <a:defRPr sz="2667">
                <a:solidFill>
                  <a:srgbClr val="F7AA12"/>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a:t>Click to edit Master text styles</a:t>
            </a:r>
          </a:p>
        </p:txBody>
      </p:sp>
      <p:sp>
        <p:nvSpPr>
          <p:cNvPr id="14" name="Text Placeholder 2"/>
          <p:cNvSpPr>
            <a:spLocks noGrp="1"/>
          </p:cNvSpPr>
          <p:nvPr>
            <p:ph type="body" idx="12"/>
          </p:nvPr>
        </p:nvSpPr>
        <p:spPr>
          <a:xfrm>
            <a:off x="1012887" y="3864782"/>
            <a:ext cx="10363200" cy="1119513"/>
          </a:xfrm>
        </p:spPr>
        <p:txBody>
          <a:bodyPr anchor="b">
            <a:normAutofit/>
          </a:bodyPr>
          <a:lstStyle>
            <a:lvl1pPr marL="0" indent="0">
              <a:buNone/>
              <a:defRPr sz="5333" b="0" i="0">
                <a:solidFill>
                  <a:schemeClr val="tx1"/>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5003512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02">
    <p:spTree>
      <p:nvGrpSpPr>
        <p:cNvPr id="1" name=""/>
        <p:cNvGrpSpPr/>
        <p:nvPr/>
      </p:nvGrpSpPr>
      <p:grpSpPr>
        <a:xfrm>
          <a:off x="0" y="0"/>
          <a:ext cx="0" cy="0"/>
          <a:chOff x="0" y="0"/>
          <a:chExt cx="0" cy="0"/>
        </a:xfrm>
      </p:grpSpPr>
      <p:sp>
        <p:nvSpPr>
          <p:cNvPr id="2" name="Title 1"/>
          <p:cNvSpPr>
            <a:spLocks noGrp="1"/>
          </p:cNvSpPr>
          <p:nvPr>
            <p:ph type="title"/>
          </p:nvPr>
        </p:nvSpPr>
        <p:spPr>
          <a:xfrm>
            <a:off x="963084" y="3725864"/>
            <a:ext cx="10363200" cy="1362075"/>
          </a:xfrm>
        </p:spPr>
        <p:txBody>
          <a:bodyPr anchor="t"/>
          <a:lstStyle>
            <a:lvl1pPr algn="l">
              <a:defRPr sz="5333" b="0" cap="none"/>
            </a:lvl1pPr>
          </a:lstStyle>
          <a:p>
            <a:r>
              <a:rPr lang="en-US"/>
              <a:t>Click to edit Master title style</a:t>
            </a:r>
            <a:endParaRPr lang="en-US" dirty="0"/>
          </a:p>
        </p:txBody>
      </p:sp>
      <p:sp>
        <p:nvSpPr>
          <p:cNvPr id="3" name="Text Placeholder 2"/>
          <p:cNvSpPr>
            <a:spLocks noGrp="1"/>
          </p:cNvSpPr>
          <p:nvPr>
            <p:ph type="body" idx="1"/>
          </p:nvPr>
        </p:nvSpPr>
        <p:spPr>
          <a:xfrm>
            <a:off x="963084" y="2225676"/>
            <a:ext cx="10363200" cy="1500187"/>
          </a:xfrm>
        </p:spPr>
        <p:txBody>
          <a:bodyPr anchor="b"/>
          <a:lstStyle>
            <a:lvl1pPr marL="0" indent="0">
              <a:buNone/>
              <a:defRPr sz="2667">
                <a:solidFill>
                  <a:srgbClr val="F7AA12"/>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6606340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itle Only 01">
    <p:spTree>
      <p:nvGrpSpPr>
        <p:cNvPr id="1" name=""/>
        <p:cNvGrpSpPr/>
        <p:nvPr/>
      </p:nvGrpSpPr>
      <p:grpSpPr>
        <a:xfrm>
          <a:off x="0" y="0"/>
          <a:ext cx="0" cy="0"/>
          <a:chOff x="0" y="0"/>
          <a:chExt cx="0" cy="0"/>
        </a:xfrm>
      </p:grpSpPr>
      <p:sp>
        <p:nvSpPr>
          <p:cNvPr id="7" name="Rectangle 6"/>
          <p:cNvSpPr/>
          <p:nvPr userDrawn="1"/>
        </p:nvSpPr>
        <p:spPr>
          <a:xfrm>
            <a:off x="0" y="0"/>
            <a:ext cx="12192000" cy="6858000"/>
          </a:xfrm>
          <a:prstGeom prst="rect">
            <a:avLst/>
          </a:prstGeom>
          <a:solidFill>
            <a:schemeClr val="bg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a:ea typeface="+mn-ea"/>
                <a:cs typeface="+mn-cs"/>
              </a:rPr>
              <a:t>w</a:t>
            </a:r>
          </a:p>
        </p:txBody>
      </p:sp>
      <p:pic>
        <p:nvPicPr>
          <p:cNvPr id="8" name="Picture 7" descr="IPSC_Powerpoint_Background-1.pdf"/>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634618" y="3133384"/>
            <a:ext cx="9220645" cy="1016528"/>
          </a:xfrm>
        </p:spPr>
        <p:txBody>
          <a:bodyPr/>
          <a:lstStyle/>
          <a:p>
            <a:r>
              <a:rPr lang="en-US"/>
              <a:t>Click to edit Master title style</a:t>
            </a:r>
            <a:endParaRPr lang="en-US" dirty="0"/>
          </a:p>
        </p:txBody>
      </p:sp>
    </p:spTree>
    <p:extLst>
      <p:ext uri="{BB962C8B-B14F-4D97-AF65-F5344CB8AC3E}">
        <p14:creationId xmlns:p14="http://schemas.microsoft.com/office/powerpoint/2010/main" val="9954997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0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DEB5A829-014F-4149-ABF4-E87D5064DE6C}" type="datetime1">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t>5/8/2018</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1123997-4C51-7B40-AA7B-028107A2DA1D}"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2891686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59AEDF81-8FBB-4E07-A6CC-6541EA256940}" type="datetime1">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t>5/8/2018</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1123997-4C51-7B40-AA7B-028107A2DA1D}"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768839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7E985-7AAE-48F8-954D-F57BA0936F2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35437B4-8978-4587-8E15-3D548495E41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C6E6A5-EF77-44D1-B4EB-2B7AF202C8FE}"/>
              </a:ext>
            </a:extLst>
          </p:cNvPr>
          <p:cNvSpPr>
            <a:spLocks noGrp="1"/>
          </p:cNvSpPr>
          <p:nvPr>
            <p:ph type="dt" sz="half" idx="10"/>
          </p:nvPr>
        </p:nvSpPr>
        <p:spPr/>
        <p:txBody>
          <a:bodyPr/>
          <a:lstStyle/>
          <a:p>
            <a:fld id="{CAFF2C18-F948-4BCE-8334-C9F6DC8C60E3}" type="datetimeFigureOut">
              <a:rPr lang="en-US" smtClean="0"/>
              <a:t>5/8/2018</a:t>
            </a:fld>
            <a:endParaRPr lang="en-US"/>
          </a:p>
        </p:txBody>
      </p:sp>
      <p:sp>
        <p:nvSpPr>
          <p:cNvPr id="5" name="Footer Placeholder 4">
            <a:extLst>
              <a:ext uri="{FF2B5EF4-FFF2-40B4-BE49-F238E27FC236}">
                <a16:creationId xmlns:a16="http://schemas.microsoft.com/office/drawing/2014/main" id="{6402E8CB-5545-4E74-A83B-4C337CD450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C2A719-D19F-4D80-8958-80A293A97BE8}"/>
              </a:ext>
            </a:extLst>
          </p:cNvPr>
          <p:cNvSpPr>
            <a:spLocks noGrp="1"/>
          </p:cNvSpPr>
          <p:nvPr>
            <p:ph type="sldNum" sz="quarter" idx="12"/>
          </p:nvPr>
        </p:nvSpPr>
        <p:spPr/>
        <p:txBody>
          <a:bodyPr/>
          <a:lstStyle/>
          <a:p>
            <a:fld id="{5EB1440A-67A0-4A46-AAFB-EBF1909D4C89}" type="slidenum">
              <a:rPr lang="en-US" smtClean="0"/>
              <a:t>‹#›</a:t>
            </a:fld>
            <a:endParaRPr lang="en-US"/>
          </a:p>
        </p:txBody>
      </p:sp>
    </p:spTree>
    <p:extLst>
      <p:ext uri="{BB962C8B-B14F-4D97-AF65-F5344CB8AC3E}">
        <p14:creationId xmlns:p14="http://schemas.microsoft.com/office/powerpoint/2010/main" val="32787067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829299"/>
            <a:ext cx="5384800" cy="4306544"/>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829299"/>
            <a:ext cx="5384800" cy="4306544"/>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8C9D5440-B300-4051-9583-FC2C1B59E46B}" type="datetime1">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t>5/8/2018</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1123997-4C51-7B40-AA7B-028107A2DA1D}"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7957760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814017"/>
            <a:ext cx="5386917" cy="62282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453779"/>
            <a:ext cx="5386917" cy="3662144"/>
          </a:xfrm>
        </p:spPr>
        <p:txBody>
          <a:bodyPr/>
          <a:lstStyle>
            <a:lvl1pPr>
              <a:defRPr sz="3200" b="0" i="0">
                <a:solidFill>
                  <a:srgbClr val="000000"/>
                </a:solidFill>
              </a:defRPr>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3369" y="1814017"/>
            <a:ext cx="5389033" cy="62282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69" y="2453779"/>
            <a:ext cx="5389033" cy="3662144"/>
          </a:xfrm>
        </p:spPr>
        <p:txBody>
          <a:bodyPr/>
          <a:lstStyle>
            <a:lvl1pPr>
              <a:defRPr sz="3200" b="0" i="0">
                <a:solidFill>
                  <a:schemeClr val="tx1"/>
                </a:solidFill>
              </a:defRPr>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6A4FB9B-F000-49DA-B077-694D6BF3832E}" type="datetime1">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t>5/8/2018</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9" name="Slide Number Placeholder 8"/>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1123997-4C51-7B40-AA7B-028107A2DA1D}"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3424809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userDrawn="1"/>
        </p:nvSpPr>
        <p:spPr>
          <a:xfrm>
            <a:off x="1" y="0"/>
            <a:ext cx="12191999" cy="6858000"/>
          </a:xfrm>
          <a:prstGeom prst="rect">
            <a:avLst/>
          </a:prstGeom>
          <a:solidFill>
            <a:schemeClr val="bg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a:xfrm>
            <a:off x="609602" y="273049"/>
            <a:ext cx="4011084" cy="1162051"/>
          </a:xfrm>
        </p:spPr>
        <p:txBody>
          <a:bodyPr anchor="b"/>
          <a:lstStyle>
            <a:lvl1pPr algn="l">
              <a:defRPr sz="2667" b="1"/>
            </a:lvl1pPr>
          </a:lstStyle>
          <a:p>
            <a:r>
              <a:rPr lang="en-US"/>
              <a:t>Click to edit Master title style</a:t>
            </a:r>
          </a:p>
        </p:txBody>
      </p:sp>
      <p:sp>
        <p:nvSpPr>
          <p:cNvPr id="3" name="Content Placeholder 2"/>
          <p:cNvSpPr>
            <a:spLocks noGrp="1"/>
          </p:cNvSpPr>
          <p:nvPr>
            <p:ph idx="1"/>
          </p:nvPr>
        </p:nvSpPr>
        <p:spPr>
          <a:xfrm>
            <a:off x="4766733" y="273052"/>
            <a:ext cx="6815667" cy="5444440"/>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1435103"/>
            <a:ext cx="4011084" cy="3306231"/>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0860299-275C-409B-AAC7-CB3D2A9BB726}" type="datetime1">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t>5/8/2018</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1123997-4C51-7B40-AA7B-028107A2DA1D}"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pic>
        <p:nvPicPr>
          <p:cNvPr id="6" name="Picture 5" descr="IPSC_Powerpoint_Background-3.pdf"/>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99458228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59443" y="171014"/>
            <a:ext cx="7315200" cy="420369"/>
          </a:xfrm>
        </p:spPr>
        <p:txBody>
          <a:bodyPr anchor="b"/>
          <a:lstStyle>
            <a:lvl1pPr algn="l">
              <a:defRPr sz="2667" b="1"/>
            </a:lvl1pPr>
          </a:lstStyle>
          <a:p>
            <a:r>
              <a:rPr lang="en-US"/>
              <a:t>Click to edit Master title style</a:t>
            </a:r>
          </a:p>
        </p:txBody>
      </p:sp>
      <p:sp>
        <p:nvSpPr>
          <p:cNvPr id="3" name="Picture Placeholder 2"/>
          <p:cNvSpPr>
            <a:spLocks noGrp="1"/>
          </p:cNvSpPr>
          <p:nvPr>
            <p:ph type="pic" idx="1"/>
          </p:nvPr>
        </p:nvSpPr>
        <p:spPr>
          <a:xfrm>
            <a:off x="2459443" y="1899889"/>
            <a:ext cx="7315200" cy="41148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dirty="0"/>
              <a:t>Drag picture to placeholder or click icon to add</a:t>
            </a:r>
          </a:p>
        </p:txBody>
      </p:sp>
      <p:sp>
        <p:nvSpPr>
          <p:cNvPr id="4" name="Text Placeholder 3"/>
          <p:cNvSpPr>
            <a:spLocks noGrp="1"/>
          </p:cNvSpPr>
          <p:nvPr>
            <p:ph type="body" sz="half" idx="2"/>
          </p:nvPr>
        </p:nvSpPr>
        <p:spPr>
          <a:xfrm>
            <a:off x="2459443" y="737752"/>
            <a:ext cx="7315200" cy="596995"/>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A216A74E-FF02-4C24-9921-DB1AC8540D60}" type="datetime1">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t>5/8/2018</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1123997-4C51-7B40-AA7B-028107A2DA1D}"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25926773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lank 01">
    <p:spTree>
      <p:nvGrpSpPr>
        <p:cNvPr id="1" name=""/>
        <p:cNvGrpSpPr/>
        <p:nvPr/>
      </p:nvGrpSpPr>
      <p:grpSpPr>
        <a:xfrm>
          <a:off x="0" y="0"/>
          <a:ext cx="0" cy="0"/>
          <a:chOff x="0" y="0"/>
          <a:chExt cx="0" cy="0"/>
        </a:xfrm>
      </p:grpSpPr>
      <p:sp>
        <p:nvSpPr>
          <p:cNvPr id="7" name="Rectangle 6"/>
          <p:cNvSpPr/>
          <p:nvPr userDrawn="1"/>
        </p:nvSpPr>
        <p:spPr>
          <a:xfrm>
            <a:off x="0" y="0"/>
            <a:ext cx="12192000" cy="6858000"/>
          </a:xfrm>
          <a:prstGeom prst="rect">
            <a:avLst/>
          </a:prstGeom>
          <a:solidFill>
            <a:schemeClr val="bg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a:ea typeface="+mn-ea"/>
                <a:cs typeface="+mn-cs"/>
              </a:rPr>
              <a:t>w</a:t>
            </a:r>
          </a:p>
        </p:txBody>
      </p:sp>
      <p:pic>
        <p:nvPicPr>
          <p:cNvPr id="9" name="Picture 8" descr="IPSC_Powerpoint_Background-1.pdf"/>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424064914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02">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A856C294-5A9A-4005-8D02-9AF6B8381C96}" type="datetime1">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t>5/8/2018</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4" name="Slide Number Placeholder 3"/>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1123997-4C51-7B40-AA7B-028107A2DA1D}"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00720298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8022073-EDA3-48F3-A619-C001D6BDEA11}" type="datetime1">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t>5/8/2018</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1123997-4C51-7B40-AA7B-028107A2DA1D}"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25999365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842745"/>
            <a:ext cx="2743200" cy="428341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1842745"/>
            <a:ext cx="8026400" cy="428341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C07917FC-6569-4465-8F9D-849805F56E0B}" type="datetime1">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t>5/8/2018</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1123997-4C51-7B40-AA7B-028107A2DA1D}"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49658361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5">
            <a:extLst>
              <a:ext uri="{FF2B5EF4-FFF2-40B4-BE49-F238E27FC236}">
                <a16:creationId xmlns:a16="http://schemas.microsoft.com/office/drawing/2014/main" id="{F967E93D-0238-4AF0-9D76-4D3464227232}"/>
              </a:ext>
            </a:extLst>
          </p:cNvPr>
          <p:cNvSpPr>
            <a:spLocks noChangeShapeType="1"/>
          </p:cNvSpPr>
          <p:nvPr userDrawn="1"/>
        </p:nvSpPr>
        <p:spPr bwMode="auto">
          <a:xfrm>
            <a:off x="313267" y="4733925"/>
            <a:ext cx="11565467" cy="0"/>
          </a:xfrm>
          <a:prstGeom prst="line">
            <a:avLst/>
          </a:prstGeom>
          <a:noFill/>
          <a:ln w="19050">
            <a:solidFill>
              <a:schemeClr val="tx2"/>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5" name="Rectangle 26">
            <a:extLst>
              <a:ext uri="{FF2B5EF4-FFF2-40B4-BE49-F238E27FC236}">
                <a16:creationId xmlns:a16="http://schemas.microsoft.com/office/drawing/2014/main" id="{4C344F4D-5A27-4B1E-80B8-319707AB0861}"/>
              </a:ext>
            </a:extLst>
          </p:cNvPr>
          <p:cNvSpPr>
            <a:spLocks noChangeArrowheads="1"/>
          </p:cNvSpPr>
          <p:nvPr userDrawn="1"/>
        </p:nvSpPr>
        <p:spPr bwMode="auto">
          <a:xfrm rot="5400000">
            <a:off x="3860800" y="-3297767"/>
            <a:ext cx="4489450" cy="11567584"/>
          </a:xfrm>
          <a:prstGeom prst="rect">
            <a:avLst/>
          </a:prstGeom>
          <a:solidFill>
            <a:srgbClr val="F7EED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altLang="en-US" sz="1800"/>
          </a:p>
        </p:txBody>
      </p:sp>
      <p:sp>
        <p:nvSpPr>
          <p:cNvPr id="6" name="Line 11">
            <a:extLst>
              <a:ext uri="{FF2B5EF4-FFF2-40B4-BE49-F238E27FC236}">
                <a16:creationId xmlns:a16="http://schemas.microsoft.com/office/drawing/2014/main" id="{0161BBCB-23A8-4D29-80D0-78ABBB65DEBE}"/>
              </a:ext>
            </a:extLst>
          </p:cNvPr>
          <p:cNvSpPr>
            <a:spLocks noChangeShapeType="1"/>
          </p:cNvSpPr>
          <p:nvPr userDrawn="1"/>
        </p:nvSpPr>
        <p:spPr bwMode="auto">
          <a:xfrm>
            <a:off x="2258485" y="1955800"/>
            <a:ext cx="7675033" cy="0"/>
          </a:xfrm>
          <a:prstGeom prst="line">
            <a:avLst/>
          </a:prstGeom>
          <a:noFill/>
          <a:ln w="19050">
            <a:solidFill>
              <a:schemeClr val="tx2"/>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7" name="Line 12">
            <a:extLst>
              <a:ext uri="{FF2B5EF4-FFF2-40B4-BE49-F238E27FC236}">
                <a16:creationId xmlns:a16="http://schemas.microsoft.com/office/drawing/2014/main" id="{3C3B95E1-D2AB-477D-8419-3158104D5A86}"/>
              </a:ext>
            </a:extLst>
          </p:cNvPr>
          <p:cNvSpPr>
            <a:spLocks noChangeShapeType="1"/>
          </p:cNvSpPr>
          <p:nvPr userDrawn="1"/>
        </p:nvSpPr>
        <p:spPr bwMode="auto">
          <a:xfrm>
            <a:off x="2258485" y="3251200"/>
            <a:ext cx="7675033" cy="0"/>
          </a:xfrm>
          <a:prstGeom prst="line">
            <a:avLst/>
          </a:prstGeom>
          <a:noFill/>
          <a:ln w="19050">
            <a:solidFill>
              <a:schemeClr val="tx2"/>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8" name="Text Box 13">
            <a:extLst>
              <a:ext uri="{FF2B5EF4-FFF2-40B4-BE49-F238E27FC236}">
                <a16:creationId xmlns:a16="http://schemas.microsoft.com/office/drawing/2014/main" id="{11EE84B8-6621-4AF9-A45E-A3E540CAF0E6}"/>
              </a:ext>
            </a:extLst>
          </p:cNvPr>
          <p:cNvSpPr txBox="1">
            <a:spLocks noChangeArrowheads="1"/>
          </p:cNvSpPr>
          <p:nvPr userDrawn="1"/>
        </p:nvSpPr>
        <p:spPr bwMode="auto">
          <a:xfrm>
            <a:off x="2178050" y="6173788"/>
            <a:ext cx="2283883"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defRPr/>
            </a:pPr>
            <a:r>
              <a:rPr lang="en-US" altLang="en-US" sz="1600">
                <a:solidFill>
                  <a:schemeClr val="tx2"/>
                </a:solidFill>
                <a:latin typeface="Franklin Gothic Book" panose="020B0503020102020204" pitchFamily="34" charset="0"/>
              </a:rPr>
              <a:t>Presenter Name</a:t>
            </a:r>
          </a:p>
        </p:txBody>
      </p:sp>
      <p:sp>
        <p:nvSpPr>
          <p:cNvPr id="9" name="Text Box 15">
            <a:extLst>
              <a:ext uri="{FF2B5EF4-FFF2-40B4-BE49-F238E27FC236}">
                <a16:creationId xmlns:a16="http://schemas.microsoft.com/office/drawing/2014/main" id="{71C2BC2D-F270-4B62-AE61-2E7DAB2B4E01}"/>
              </a:ext>
            </a:extLst>
          </p:cNvPr>
          <p:cNvSpPr txBox="1">
            <a:spLocks noChangeArrowheads="1"/>
          </p:cNvSpPr>
          <p:nvPr userDrawn="1"/>
        </p:nvSpPr>
        <p:spPr bwMode="auto">
          <a:xfrm>
            <a:off x="4220633" y="6173788"/>
            <a:ext cx="3767667"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defRPr/>
            </a:pPr>
            <a:r>
              <a:rPr lang="en-US" altLang="en-US" sz="1600">
                <a:latin typeface="Franklin Gothic Book" panose="020B0503020102020204" pitchFamily="34" charset="0"/>
              </a:rPr>
              <a:t>Enter Name on Title Master</a:t>
            </a:r>
          </a:p>
        </p:txBody>
      </p:sp>
      <p:sp>
        <p:nvSpPr>
          <p:cNvPr id="10" name="Text Box 16">
            <a:extLst>
              <a:ext uri="{FF2B5EF4-FFF2-40B4-BE49-F238E27FC236}">
                <a16:creationId xmlns:a16="http://schemas.microsoft.com/office/drawing/2014/main" id="{21CE442A-F7CA-4CAB-AEA9-AFF8D7B57FA9}"/>
              </a:ext>
            </a:extLst>
          </p:cNvPr>
          <p:cNvSpPr txBox="1">
            <a:spLocks noChangeArrowheads="1"/>
          </p:cNvSpPr>
          <p:nvPr userDrawn="1"/>
        </p:nvSpPr>
        <p:spPr bwMode="auto">
          <a:xfrm>
            <a:off x="7981951" y="6173788"/>
            <a:ext cx="3445933"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defRPr/>
            </a:pPr>
            <a:r>
              <a:rPr lang="en-US" altLang="en-US" sz="1600">
                <a:latin typeface="Franklin Gothic Book" panose="020B0503020102020204" pitchFamily="34" charset="0"/>
              </a:rPr>
              <a:t>Month / Day / Year</a:t>
            </a:r>
          </a:p>
        </p:txBody>
      </p:sp>
      <p:pic>
        <p:nvPicPr>
          <p:cNvPr id="11" name="Picture 24" descr="RileyHz4c">
            <a:extLst>
              <a:ext uri="{FF2B5EF4-FFF2-40B4-BE49-F238E27FC236}">
                <a16:creationId xmlns:a16="http://schemas.microsoft.com/office/drawing/2014/main" id="{A91E4998-F952-47DC-A87F-9C5BCE8863E0}"/>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88484" y="5005389"/>
            <a:ext cx="4715933"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6" descr="IUSM lock-up.jpg">
            <a:extLst>
              <a:ext uri="{FF2B5EF4-FFF2-40B4-BE49-F238E27FC236}">
                <a16:creationId xmlns:a16="http://schemas.microsoft.com/office/drawing/2014/main" id="{6F321ECA-E020-4FA4-BC3A-3C59B929B627}"/>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7112000" y="5130800"/>
            <a:ext cx="3801533"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8" name="Rectangle 2"/>
          <p:cNvSpPr>
            <a:spLocks noGrp="1" noChangeArrowheads="1"/>
          </p:cNvSpPr>
          <p:nvPr>
            <p:ph type="ctrTitle"/>
          </p:nvPr>
        </p:nvSpPr>
        <p:spPr>
          <a:xfrm>
            <a:off x="914400" y="1978026"/>
            <a:ext cx="10363200" cy="633413"/>
          </a:xfrm>
        </p:spPr>
        <p:txBody>
          <a:bodyPr anchorCtr="1"/>
          <a:lstStyle>
            <a:lvl1pPr>
              <a:defRPr sz="3200"/>
            </a:lvl1pPr>
          </a:lstStyle>
          <a:p>
            <a:pPr lvl="0"/>
            <a:r>
              <a:rPr lang="en-US" noProof="0"/>
              <a:t>Click to edit Master title style</a:t>
            </a:r>
          </a:p>
        </p:txBody>
      </p:sp>
      <p:sp>
        <p:nvSpPr>
          <p:cNvPr id="4099" name="Rectangle 3"/>
          <p:cNvSpPr>
            <a:spLocks noGrp="1" noChangeArrowheads="1"/>
          </p:cNvSpPr>
          <p:nvPr>
            <p:ph type="subTitle" idx="1"/>
          </p:nvPr>
        </p:nvSpPr>
        <p:spPr>
          <a:xfrm>
            <a:off x="1828800" y="2603501"/>
            <a:ext cx="8534400" cy="631825"/>
          </a:xfrm>
        </p:spPr>
        <p:txBody>
          <a:bodyPr anchor="ctr" anchorCtr="1"/>
          <a:lstStyle>
            <a:lvl1pPr marL="0" indent="0" algn="ctr">
              <a:buFontTx/>
              <a:buNone/>
              <a:defRPr sz="2100">
                <a:solidFill>
                  <a:schemeClr val="tx2"/>
                </a:solidFill>
              </a:defRPr>
            </a:lvl1pPr>
          </a:lstStyle>
          <a:p>
            <a:pPr lvl="0"/>
            <a:r>
              <a:rPr lang="en-US" noProof="0"/>
              <a:t>Click to edit Master subtitle style</a:t>
            </a:r>
          </a:p>
        </p:txBody>
      </p:sp>
      <p:sp>
        <p:nvSpPr>
          <p:cNvPr id="13" name="Rectangle 4">
            <a:extLst>
              <a:ext uri="{FF2B5EF4-FFF2-40B4-BE49-F238E27FC236}">
                <a16:creationId xmlns:a16="http://schemas.microsoft.com/office/drawing/2014/main" id="{84D0C4B0-7A13-4CF6-91B5-28907DDDF41A}"/>
              </a:ext>
            </a:extLst>
          </p:cNvPr>
          <p:cNvSpPr>
            <a:spLocks noGrp="1" noChangeArrowheads="1"/>
          </p:cNvSpPr>
          <p:nvPr>
            <p:ph type="dt" sz="half" idx="10"/>
          </p:nvPr>
        </p:nvSpPr>
        <p:spPr/>
        <p:txBody>
          <a:bodyPr/>
          <a:lstStyle>
            <a:lvl1pPr>
              <a:defRPr/>
            </a:lvl1pPr>
          </a:lstStyle>
          <a:p>
            <a:fld id="{C1A988DE-71DE-40B3-8AF9-60164C99E906}" type="datetime1">
              <a:rPr lang="en-US" altLang="en-US"/>
              <a:pPr/>
              <a:t>5/8/2018</a:t>
            </a:fld>
            <a:endParaRPr lang="en-US" altLang="en-US"/>
          </a:p>
        </p:txBody>
      </p:sp>
      <p:sp>
        <p:nvSpPr>
          <p:cNvPr id="14" name="Rectangle 5">
            <a:extLst>
              <a:ext uri="{FF2B5EF4-FFF2-40B4-BE49-F238E27FC236}">
                <a16:creationId xmlns:a16="http://schemas.microsoft.com/office/drawing/2014/main" id="{2DC5D604-3200-427B-90F7-7CAC3A59DF96}"/>
              </a:ext>
            </a:extLst>
          </p:cNvPr>
          <p:cNvSpPr>
            <a:spLocks noGrp="1" noChangeArrowheads="1"/>
          </p:cNvSpPr>
          <p:nvPr>
            <p:ph type="ftr" sz="quarter" idx="11"/>
          </p:nvPr>
        </p:nvSpPr>
        <p:spPr/>
        <p:txBody>
          <a:bodyPr/>
          <a:lstStyle>
            <a:lvl1pPr>
              <a:defRPr/>
            </a:lvl1pPr>
          </a:lstStyle>
          <a:p>
            <a:pPr>
              <a:defRPr/>
            </a:pPr>
            <a:r>
              <a:rPr lang="en-US"/>
              <a:t>Confidential Statement????</a:t>
            </a:r>
          </a:p>
        </p:txBody>
      </p:sp>
      <p:sp>
        <p:nvSpPr>
          <p:cNvPr id="15" name="Rectangle 6">
            <a:extLst>
              <a:ext uri="{FF2B5EF4-FFF2-40B4-BE49-F238E27FC236}">
                <a16:creationId xmlns:a16="http://schemas.microsoft.com/office/drawing/2014/main" id="{EE5C87BA-D74D-4E72-A367-960A03C9EBC2}"/>
              </a:ext>
            </a:extLst>
          </p:cNvPr>
          <p:cNvSpPr>
            <a:spLocks noGrp="1" noChangeArrowheads="1"/>
          </p:cNvSpPr>
          <p:nvPr>
            <p:ph type="sldNum" sz="quarter" idx="12"/>
          </p:nvPr>
        </p:nvSpPr>
        <p:spPr/>
        <p:txBody>
          <a:bodyPr/>
          <a:lstStyle>
            <a:lvl1pPr>
              <a:defRPr/>
            </a:lvl1pPr>
          </a:lstStyle>
          <a:p>
            <a:fld id="{3F036FDC-5BC9-47CA-B627-24EC10B7BD04}" type="slidenum">
              <a:rPr lang="en-US" altLang="en-US"/>
              <a:pPr/>
              <a:t>‹#›</a:t>
            </a:fld>
            <a:endParaRPr lang="en-US" altLang="en-US"/>
          </a:p>
        </p:txBody>
      </p:sp>
    </p:spTree>
    <p:extLst>
      <p:ext uri="{BB962C8B-B14F-4D97-AF65-F5344CB8AC3E}">
        <p14:creationId xmlns:p14="http://schemas.microsoft.com/office/powerpoint/2010/main" val="2857659517"/>
      </p:ext>
    </p:extLst>
  </p:cSld>
  <p:clrMapOvr>
    <a:overrideClrMapping bg1="lt1" tx1="dk1" bg2="lt2" tx2="dk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a:extLst>
              <a:ext uri="{FF2B5EF4-FFF2-40B4-BE49-F238E27FC236}">
                <a16:creationId xmlns:a16="http://schemas.microsoft.com/office/drawing/2014/main" id="{EA34BA53-C674-4F3D-A9DD-53DB427B34AE}"/>
              </a:ext>
            </a:extLst>
          </p:cNvPr>
          <p:cNvSpPr>
            <a:spLocks noGrp="1" noChangeArrowheads="1"/>
          </p:cNvSpPr>
          <p:nvPr>
            <p:ph type="dt" sz="half" idx="10"/>
          </p:nvPr>
        </p:nvSpPr>
        <p:spPr>
          <a:ln/>
        </p:spPr>
        <p:txBody>
          <a:bodyPr/>
          <a:lstStyle>
            <a:lvl1pPr>
              <a:defRPr/>
            </a:lvl1pPr>
          </a:lstStyle>
          <a:p>
            <a:fld id="{CDB84BCC-2474-4473-8870-4C60F434ED83}" type="datetime1">
              <a:rPr lang="en-US" altLang="en-US"/>
              <a:pPr/>
              <a:t>5/8/2018</a:t>
            </a:fld>
            <a:endParaRPr lang="en-US" altLang="en-US"/>
          </a:p>
        </p:txBody>
      </p:sp>
      <p:sp>
        <p:nvSpPr>
          <p:cNvPr id="5" name="Rectangle 13">
            <a:extLst>
              <a:ext uri="{FF2B5EF4-FFF2-40B4-BE49-F238E27FC236}">
                <a16:creationId xmlns:a16="http://schemas.microsoft.com/office/drawing/2014/main" id="{8B6323E4-B963-4E1C-B97E-BE97DCE893B8}"/>
              </a:ext>
            </a:extLst>
          </p:cNvPr>
          <p:cNvSpPr>
            <a:spLocks noGrp="1" noChangeArrowheads="1"/>
          </p:cNvSpPr>
          <p:nvPr>
            <p:ph type="ftr" sz="quarter" idx="11"/>
          </p:nvPr>
        </p:nvSpPr>
        <p:spPr>
          <a:ln/>
        </p:spPr>
        <p:txBody>
          <a:bodyPr/>
          <a:lstStyle>
            <a:lvl1pPr>
              <a:defRPr/>
            </a:lvl1pPr>
          </a:lstStyle>
          <a:p>
            <a:pPr>
              <a:defRPr/>
            </a:pPr>
            <a:r>
              <a:rPr lang="en-US"/>
              <a:t>Confidential Statement????</a:t>
            </a:r>
          </a:p>
        </p:txBody>
      </p:sp>
      <p:sp>
        <p:nvSpPr>
          <p:cNvPr id="6" name="Rectangle 14">
            <a:extLst>
              <a:ext uri="{FF2B5EF4-FFF2-40B4-BE49-F238E27FC236}">
                <a16:creationId xmlns:a16="http://schemas.microsoft.com/office/drawing/2014/main" id="{489A2CF5-A7AD-41BB-9C66-9FF101EA5CB0}"/>
              </a:ext>
            </a:extLst>
          </p:cNvPr>
          <p:cNvSpPr>
            <a:spLocks noGrp="1" noChangeArrowheads="1"/>
          </p:cNvSpPr>
          <p:nvPr>
            <p:ph type="sldNum" sz="quarter" idx="12"/>
          </p:nvPr>
        </p:nvSpPr>
        <p:spPr>
          <a:ln/>
        </p:spPr>
        <p:txBody>
          <a:bodyPr/>
          <a:lstStyle>
            <a:lvl1pPr>
              <a:defRPr/>
            </a:lvl1pPr>
          </a:lstStyle>
          <a:p>
            <a:fld id="{04B1B05B-498E-417E-A444-595A6306D3E5}" type="slidenum">
              <a:rPr lang="en-US" altLang="en-US"/>
              <a:pPr/>
              <a:t>‹#›</a:t>
            </a:fld>
            <a:endParaRPr lang="en-US" altLang="en-US"/>
          </a:p>
        </p:txBody>
      </p:sp>
    </p:spTree>
    <p:extLst>
      <p:ext uri="{BB962C8B-B14F-4D97-AF65-F5344CB8AC3E}">
        <p14:creationId xmlns:p14="http://schemas.microsoft.com/office/powerpoint/2010/main" val="2083922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84C25-02EE-4EC0-ACB3-9D467BE4F66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8C5A125-FD45-4FF0-9CB6-EBD616685DD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F556C62-1CA8-42AD-AAFA-42288E2295F4}"/>
              </a:ext>
            </a:extLst>
          </p:cNvPr>
          <p:cNvSpPr>
            <a:spLocks noGrp="1"/>
          </p:cNvSpPr>
          <p:nvPr>
            <p:ph type="dt" sz="half" idx="10"/>
          </p:nvPr>
        </p:nvSpPr>
        <p:spPr/>
        <p:txBody>
          <a:bodyPr/>
          <a:lstStyle/>
          <a:p>
            <a:fld id="{CAFF2C18-F948-4BCE-8334-C9F6DC8C60E3}" type="datetimeFigureOut">
              <a:rPr lang="en-US" smtClean="0"/>
              <a:t>5/8/2018</a:t>
            </a:fld>
            <a:endParaRPr lang="en-US"/>
          </a:p>
        </p:txBody>
      </p:sp>
      <p:sp>
        <p:nvSpPr>
          <p:cNvPr id="5" name="Footer Placeholder 4">
            <a:extLst>
              <a:ext uri="{FF2B5EF4-FFF2-40B4-BE49-F238E27FC236}">
                <a16:creationId xmlns:a16="http://schemas.microsoft.com/office/drawing/2014/main" id="{6666A1D7-0338-4AB3-979A-18E343DB8F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03CDD1-19BC-4D40-8ECC-6F44A6614645}"/>
              </a:ext>
            </a:extLst>
          </p:cNvPr>
          <p:cNvSpPr>
            <a:spLocks noGrp="1"/>
          </p:cNvSpPr>
          <p:nvPr>
            <p:ph type="sldNum" sz="quarter" idx="12"/>
          </p:nvPr>
        </p:nvSpPr>
        <p:spPr/>
        <p:txBody>
          <a:bodyPr/>
          <a:lstStyle/>
          <a:p>
            <a:fld id="{5EB1440A-67A0-4A46-AAFB-EBF1909D4C89}" type="slidenum">
              <a:rPr lang="en-US" smtClean="0"/>
              <a:t>‹#›</a:t>
            </a:fld>
            <a:endParaRPr lang="en-US"/>
          </a:p>
        </p:txBody>
      </p:sp>
    </p:spTree>
    <p:extLst>
      <p:ext uri="{BB962C8B-B14F-4D97-AF65-F5344CB8AC3E}">
        <p14:creationId xmlns:p14="http://schemas.microsoft.com/office/powerpoint/2010/main" val="156356706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2">
            <a:extLst>
              <a:ext uri="{FF2B5EF4-FFF2-40B4-BE49-F238E27FC236}">
                <a16:creationId xmlns:a16="http://schemas.microsoft.com/office/drawing/2014/main" id="{B1CD2692-4375-48CC-9302-715E3C4AA0BB}"/>
              </a:ext>
            </a:extLst>
          </p:cNvPr>
          <p:cNvSpPr>
            <a:spLocks noGrp="1" noChangeArrowheads="1"/>
          </p:cNvSpPr>
          <p:nvPr>
            <p:ph type="dt" sz="half" idx="10"/>
          </p:nvPr>
        </p:nvSpPr>
        <p:spPr>
          <a:ln/>
        </p:spPr>
        <p:txBody>
          <a:bodyPr/>
          <a:lstStyle>
            <a:lvl1pPr>
              <a:defRPr/>
            </a:lvl1pPr>
          </a:lstStyle>
          <a:p>
            <a:fld id="{92A64AE6-8B86-4283-9EAF-206984C8CCB4}" type="datetime1">
              <a:rPr lang="en-US" altLang="en-US"/>
              <a:pPr/>
              <a:t>5/8/2018</a:t>
            </a:fld>
            <a:endParaRPr lang="en-US" altLang="en-US"/>
          </a:p>
        </p:txBody>
      </p:sp>
      <p:sp>
        <p:nvSpPr>
          <p:cNvPr id="5" name="Rectangle 13">
            <a:extLst>
              <a:ext uri="{FF2B5EF4-FFF2-40B4-BE49-F238E27FC236}">
                <a16:creationId xmlns:a16="http://schemas.microsoft.com/office/drawing/2014/main" id="{DB241C47-6ED9-4745-B60D-94B6CBA3F2DA}"/>
              </a:ext>
            </a:extLst>
          </p:cNvPr>
          <p:cNvSpPr>
            <a:spLocks noGrp="1" noChangeArrowheads="1"/>
          </p:cNvSpPr>
          <p:nvPr>
            <p:ph type="ftr" sz="quarter" idx="11"/>
          </p:nvPr>
        </p:nvSpPr>
        <p:spPr>
          <a:ln/>
        </p:spPr>
        <p:txBody>
          <a:bodyPr/>
          <a:lstStyle>
            <a:lvl1pPr>
              <a:defRPr/>
            </a:lvl1pPr>
          </a:lstStyle>
          <a:p>
            <a:pPr>
              <a:defRPr/>
            </a:pPr>
            <a:r>
              <a:rPr lang="en-US"/>
              <a:t>Confidential Statement????</a:t>
            </a:r>
          </a:p>
        </p:txBody>
      </p:sp>
      <p:sp>
        <p:nvSpPr>
          <p:cNvPr id="6" name="Rectangle 14">
            <a:extLst>
              <a:ext uri="{FF2B5EF4-FFF2-40B4-BE49-F238E27FC236}">
                <a16:creationId xmlns:a16="http://schemas.microsoft.com/office/drawing/2014/main" id="{BD98738E-D725-44A3-94C0-40879AC55F43}"/>
              </a:ext>
            </a:extLst>
          </p:cNvPr>
          <p:cNvSpPr>
            <a:spLocks noGrp="1" noChangeArrowheads="1"/>
          </p:cNvSpPr>
          <p:nvPr>
            <p:ph type="sldNum" sz="quarter" idx="12"/>
          </p:nvPr>
        </p:nvSpPr>
        <p:spPr>
          <a:ln/>
        </p:spPr>
        <p:txBody>
          <a:bodyPr/>
          <a:lstStyle>
            <a:lvl1pPr>
              <a:defRPr/>
            </a:lvl1pPr>
          </a:lstStyle>
          <a:p>
            <a:fld id="{4CF927C8-770E-41F0-81F9-E8D8680ABE1A}" type="slidenum">
              <a:rPr lang="en-US" altLang="en-US"/>
              <a:pPr/>
              <a:t>‹#›</a:t>
            </a:fld>
            <a:endParaRPr lang="en-US" altLang="en-US"/>
          </a:p>
        </p:txBody>
      </p:sp>
    </p:spTree>
    <p:extLst>
      <p:ext uri="{BB962C8B-B14F-4D97-AF65-F5344CB8AC3E}">
        <p14:creationId xmlns:p14="http://schemas.microsoft.com/office/powerpoint/2010/main" val="229814482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19100" y="145732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007100" y="145732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a:extLst>
              <a:ext uri="{FF2B5EF4-FFF2-40B4-BE49-F238E27FC236}">
                <a16:creationId xmlns:a16="http://schemas.microsoft.com/office/drawing/2014/main" id="{41071FF2-EEEB-400D-9097-331EDF350EBB}"/>
              </a:ext>
            </a:extLst>
          </p:cNvPr>
          <p:cNvSpPr>
            <a:spLocks noGrp="1" noChangeArrowheads="1"/>
          </p:cNvSpPr>
          <p:nvPr>
            <p:ph type="dt" sz="half" idx="10"/>
          </p:nvPr>
        </p:nvSpPr>
        <p:spPr>
          <a:ln/>
        </p:spPr>
        <p:txBody>
          <a:bodyPr/>
          <a:lstStyle>
            <a:lvl1pPr>
              <a:defRPr/>
            </a:lvl1pPr>
          </a:lstStyle>
          <a:p>
            <a:fld id="{7CB64BEF-0E1B-4118-8FE4-5356C0E3D8B8}" type="datetime1">
              <a:rPr lang="en-US" altLang="en-US"/>
              <a:pPr/>
              <a:t>5/8/2018</a:t>
            </a:fld>
            <a:endParaRPr lang="en-US" altLang="en-US"/>
          </a:p>
        </p:txBody>
      </p:sp>
      <p:sp>
        <p:nvSpPr>
          <p:cNvPr id="6" name="Rectangle 13">
            <a:extLst>
              <a:ext uri="{FF2B5EF4-FFF2-40B4-BE49-F238E27FC236}">
                <a16:creationId xmlns:a16="http://schemas.microsoft.com/office/drawing/2014/main" id="{3D86EAF6-50DF-4C9B-A722-ABB8ECD26CF0}"/>
              </a:ext>
            </a:extLst>
          </p:cNvPr>
          <p:cNvSpPr>
            <a:spLocks noGrp="1" noChangeArrowheads="1"/>
          </p:cNvSpPr>
          <p:nvPr>
            <p:ph type="ftr" sz="quarter" idx="11"/>
          </p:nvPr>
        </p:nvSpPr>
        <p:spPr>
          <a:ln/>
        </p:spPr>
        <p:txBody>
          <a:bodyPr/>
          <a:lstStyle>
            <a:lvl1pPr>
              <a:defRPr/>
            </a:lvl1pPr>
          </a:lstStyle>
          <a:p>
            <a:pPr>
              <a:defRPr/>
            </a:pPr>
            <a:r>
              <a:rPr lang="en-US"/>
              <a:t>Confidential Statement????</a:t>
            </a:r>
          </a:p>
        </p:txBody>
      </p:sp>
      <p:sp>
        <p:nvSpPr>
          <p:cNvPr id="7" name="Rectangle 14">
            <a:extLst>
              <a:ext uri="{FF2B5EF4-FFF2-40B4-BE49-F238E27FC236}">
                <a16:creationId xmlns:a16="http://schemas.microsoft.com/office/drawing/2014/main" id="{4351DBCF-D540-48A9-996E-1C8BB4802A9A}"/>
              </a:ext>
            </a:extLst>
          </p:cNvPr>
          <p:cNvSpPr>
            <a:spLocks noGrp="1" noChangeArrowheads="1"/>
          </p:cNvSpPr>
          <p:nvPr>
            <p:ph type="sldNum" sz="quarter" idx="12"/>
          </p:nvPr>
        </p:nvSpPr>
        <p:spPr>
          <a:ln/>
        </p:spPr>
        <p:txBody>
          <a:bodyPr/>
          <a:lstStyle>
            <a:lvl1pPr>
              <a:defRPr/>
            </a:lvl1pPr>
          </a:lstStyle>
          <a:p>
            <a:fld id="{413DD621-02CD-4836-9B32-D60B94B2F15A}" type="slidenum">
              <a:rPr lang="en-US" altLang="en-US"/>
              <a:pPr/>
              <a:t>‹#›</a:t>
            </a:fld>
            <a:endParaRPr lang="en-US" altLang="en-US"/>
          </a:p>
        </p:txBody>
      </p:sp>
    </p:spTree>
    <p:extLst>
      <p:ext uri="{BB962C8B-B14F-4D97-AF65-F5344CB8AC3E}">
        <p14:creationId xmlns:p14="http://schemas.microsoft.com/office/powerpoint/2010/main" val="370166975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2">
            <a:extLst>
              <a:ext uri="{FF2B5EF4-FFF2-40B4-BE49-F238E27FC236}">
                <a16:creationId xmlns:a16="http://schemas.microsoft.com/office/drawing/2014/main" id="{E5E5947E-4B0D-49F9-B8B7-94771271D67B}"/>
              </a:ext>
            </a:extLst>
          </p:cNvPr>
          <p:cNvSpPr>
            <a:spLocks noGrp="1" noChangeArrowheads="1"/>
          </p:cNvSpPr>
          <p:nvPr>
            <p:ph type="dt" sz="half" idx="10"/>
          </p:nvPr>
        </p:nvSpPr>
        <p:spPr>
          <a:ln/>
        </p:spPr>
        <p:txBody>
          <a:bodyPr/>
          <a:lstStyle>
            <a:lvl1pPr>
              <a:defRPr/>
            </a:lvl1pPr>
          </a:lstStyle>
          <a:p>
            <a:fld id="{32BB1D6C-1DCA-420B-9DFD-655BEEA98BF2}" type="datetime1">
              <a:rPr lang="en-US" altLang="en-US"/>
              <a:pPr/>
              <a:t>5/8/2018</a:t>
            </a:fld>
            <a:endParaRPr lang="en-US" altLang="en-US"/>
          </a:p>
        </p:txBody>
      </p:sp>
      <p:sp>
        <p:nvSpPr>
          <p:cNvPr id="4" name="Rectangle 13">
            <a:extLst>
              <a:ext uri="{FF2B5EF4-FFF2-40B4-BE49-F238E27FC236}">
                <a16:creationId xmlns:a16="http://schemas.microsoft.com/office/drawing/2014/main" id="{700FAE16-8C5F-4995-9A55-953F2E1B5D23}"/>
              </a:ext>
            </a:extLst>
          </p:cNvPr>
          <p:cNvSpPr>
            <a:spLocks noGrp="1" noChangeArrowheads="1"/>
          </p:cNvSpPr>
          <p:nvPr>
            <p:ph type="ftr" sz="quarter" idx="11"/>
          </p:nvPr>
        </p:nvSpPr>
        <p:spPr>
          <a:ln/>
        </p:spPr>
        <p:txBody>
          <a:bodyPr/>
          <a:lstStyle>
            <a:lvl1pPr>
              <a:defRPr/>
            </a:lvl1pPr>
          </a:lstStyle>
          <a:p>
            <a:pPr>
              <a:defRPr/>
            </a:pPr>
            <a:r>
              <a:rPr lang="en-US"/>
              <a:t>Confidential Statement????</a:t>
            </a:r>
          </a:p>
        </p:txBody>
      </p:sp>
      <p:sp>
        <p:nvSpPr>
          <p:cNvPr id="5" name="Rectangle 14">
            <a:extLst>
              <a:ext uri="{FF2B5EF4-FFF2-40B4-BE49-F238E27FC236}">
                <a16:creationId xmlns:a16="http://schemas.microsoft.com/office/drawing/2014/main" id="{312D1F07-84BF-432E-BB79-B4561B068E9E}"/>
              </a:ext>
            </a:extLst>
          </p:cNvPr>
          <p:cNvSpPr>
            <a:spLocks noGrp="1" noChangeArrowheads="1"/>
          </p:cNvSpPr>
          <p:nvPr>
            <p:ph type="sldNum" sz="quarter" idx="12"/>
          </p:nvPr>
        </p:nvSpPr>
        <p:spPr>
          <a:ln/>
        </p:spPr>
        <p:txBody>
          <a:bodyPr/>
          <a:lstStyle>
            <a:lvl1pPr>
              <a:defRPr/>
            </a:lvl1pPr>
          </a:lstStyle>
          <a:p>
            <a:fld id="{3620B079-B428-44D0-BB9F-F100F9584D05}" type="slidenum">
              <a:rPr lang="en-US" altLang="en-US"/>
              <a:pPr/>
              <a:t>‹#›</a:t>
            </a:fld>
            <a:endParaRPr lang="en-US" altLang="en-US"/>
          </a:p>
        </p:txBody>
      </p:sp>
    </p:spTree>
    <p:extLst>
      <p:ext uri="{BB962C8B-B14F-4D97-AF65-F5344CB8AC3E}">
        <p14:creationId xmlns:p14="http://schemas.microsoft.com/office/powerpoint/2010/main" val="309012938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a:extLst>
              <a:ext uri="{FF2B5EF4-FFF2-40B4-BE49-F238E27FC236}">
                <a16:creationId xmlns:a16="http://schemas.microsoft.com/office/drawing/2014/main" id="{E6DC16BB-EBA8-42DA-8EFE-0B43DE443025}"/>
              </a:ext>
            </a:extLst>
          </p:cNvPr>
          <p:cNvSpPr>
            <a:spLocks noGrp="1" noChangeArrowheads="1"/>
          </p:cNvSpPr>
          <p:nvPr>
            <p:ph type="dt" sz="half" idx="10"/>
          </p:nvPr>
        </p:nvSpPr>
        <p:spPr>
          <a:ln/>
        </p:spPr>
        <p:txBody>
          <a:bodyPr/>
          <a:lstStyle>
            <a:lvl1pPr>
              <a:defRPr/>
            </a:lvl1pPr>
          </a:lstStyle>
          <a:p>
            <a:fld id="{1BAC164D-E036-49B7-AB12-93DE3AAE9444}" type="datetime1">
              <a:rPr lang="en-US" altLang="en-US"/>
              <a:pPr/>
              <a:t>5/8/2018</a:t>
            </a:fld>
            <a:endParaRPr lang="en-US" altLang="en-US"/>
          </a:p>
        </p:txBody>
      </p:sp>
      <p:sp>
        <p:nvSpPr>
          <p:cNvPr id="3" name="Rectangle 13">
            <a:extLst>
              <a:ext uri="{FF2B5EF4-FFF2-40B4-BE49-F238E27FC236}">
                <a16:creationId xmlns:a16="http://schemas.microsoft.com/office/drawing/2014/main" id="{95803E1F-4336-4A45-888F-EDD16D8EC416}"/>
              </a:ext>
            </a:extLst>
          </p:cNvPr>
          <p:cNvSpPr>
            <a:spLocks noGrp="1" noChangeArrowheads="1"/>
          </p:cNvSpPr>
          <p:nvPr>
            <p:ph type="ftr" sz="quarter" idx="11"/>
          </p:nvPr>
        </p:nvSpPr>
        <p:spPr>
          <a:ln/>
        </p:spPr>
        <p:txBody>
          <a:bodyPr/>
          <a:lstStyle>
            <a:lvl1pPr>
              <a:defRPr/>
            </a:lvl1pPr>
          </a:lstStyle>
          <a:p>
            <a:pPr>
              <a:defRPr/>
            </a:pPr>
            <a:r>
              <a:rPr lang="en-US"/>
              <a:t>Confidential Statement????</a:t>
            </a:r>
          </a:p>
        </p:txBody>
      </p:sp>
      <p:sp>
        <p:nvSpPr>
          <p:cNvPr id="4" name="Rectangle 14">
            <a:extLst>
              <a:ext uri="{FF2B5EF4-FFF2-40B4-BE49-F238E27FC236}">
                <a16:creationId xmlns:a16="http://schemas.microsoft.com/office/drawing/2014/main" id="{2CA7F604-D0C6-4B7F-BE05-428E5973F97A}"/>
              </a:ext>
            </a:extLst>
          </p:cNvPr>
          <p:cNvSpPr>
            <a:spLocks noGrp="1" noChangeArrowheads="1"/>
          </p:cNvSpPr>
          <p:nvPr>
            <p:ph type="sldNum" sz="quarter" idx="12"/>
          </p:nvPr>
        </p:nvSpPr>
        <p:spPr>
          <a:ln/>
        </p:spPr>
        <p:txBody>
          <a:bodyPr/>
          <a:lstStyle>
            <a:lvl1pPr>
              <a:defRPr/>
            </a:lvl1pPr>
          </a:lstStyle>
          <a:p>
            <a:fld id="{1FEA838C-7CA5-4660-AD3E-D52536D1A80C}" type="slidenum">
              <a:rPr lang="en-US" altLang="en-US"/>
              <a:pPr/>
              <a:t>‹#›</a:t>
            </a:fld>
            <a:endParaRPr lang="en-US" altLang="en-US"/>
          </a:p>
        </p:txBody>
      </p:sp>
    </p:spTree>
    <p:extLst>
      <p:ext uri="{BB962C8B-B14F-4D97-AF65-F5344CB8AC3E}">
        <p14:creationId xmlns:p14="http://schemas.microsoft.com/office/powerpoint/2010/main" val="103254340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2">
            <a:extLst>
              <a:ext uri="{FF2B5EF4-FFF2-40B4-BE49-F238E27FC236}">
                <a16:creationId xmlns:a16="http://schemas.microsoft.com/office/drawing/2014/main" id="{42030489-97A2-400E-A7C5-6E895E52EF94}"/>
              </a:ext>
            </a:extLst>
          </p:cNvPr>
          <p:cNvSpPr>
            <a:spLocks noGrp="1" noChangeArrowheads="1"/>
          </p:cNvSpPr>
          <p:nvPr>
            <p:ph type="dt" sz="half" idx="10"/>
          </p:nvPr>
        </p:nvSpPr>
        <p:spPr>
          <a:ln/>
        </p:spPr>
        <p:txBody>
          <a:bodyPr/>
          <a:lstStyle>
            <a:lvl1pPr>
              <a:defRPr/>
            </a:lvl1pPr>
          </a:lstStyle>
          <a:p>
            <a:fld id="{88EBED62-F068-4A3C-B3E8-000A1DEC987E}" type="datetime1">
              <a:rPr lang="en-US" altLang="en-US"/>
              <a:pPr/>
              <a:t>5/8/2018</a:t>
            </a:fld>
            <a:endParaRPr lang="en-US" altLang="en-US"/>
          </a:p>
        </p:txBody>
      </p:sp>
      <p:sp>
        <p:nvSpPr>
          <p:cNvPr id="6" name="Rectangle 13">
            <a:extLst>
              <a:ext uri="{FF2B5EF4-FFF2-40B4-BE49-F238E27FC236}">
                <a16:creationId xmlns:a16="http://schemas.microsoft.com/office/drawing/2014/main" id="{38F805A4-396E-4FD4-A605-5F5A4F290E7C}"/>
              </a:ext>
            </a:extLst>
          </p:cNvPr>
          <p:cNvSpPr>
            <a:spLocks noGrp="1" noChangeArrowheads="1"/>
          </p:cNvSpPr>
          <p:nvPr>
            <p:ph type="ftr" sz="quarter" idx="11"/>
          </p:nvPr>
        </p:nvSpPr>
        <p:spPr>
          <a:ln/>
        </p:spPr>
        <p:txBody>
          <a:bodyPr/>
          <a:lstStyle>
            <a:lvl1pPr>
              <a:defRPr/>
            </a:lvl1pPr>
          </a:lstStyle>
          <a:p>
            <a:pPr>
              <a:defRPr/>
            </a:pPr>
            <a:r>
              <a:rPr lang="en-US"/>
              <a:t>Confidential Statement????</a:t>
            </a:r>
          </a:p>
        </p:txBody>
      </p:sp>
      <p:sp>
        <p:nvSpPr>
          <p:cNvPr id="7" name="Rectangle 14">
            <a:extLst>
              <a:ext uri="{FF2B5EF4-FFF2-40B4-BE49-F238E27FC236}">
                <a16:creationId xmlns:a16="http://schemas.microsoft.com/office/drawing/2014/main" id="{99223280-228D-489D-8D59-84341F4BDB94}"/>
              </a:ext>
            </a:extLst>
          </p:cNvPr>
          <p:cNvSpPr>
            <a:spLocks noGrp="1" noChangeArrowheads="1"/>
          </p:cNvSpPr>
          <p:nvPr>
            <p:ph type="sldNum" sz="quarter" idx="12"/>
          </p:nvPr>
        </p:nvSpPr>
        <p:spPr>
          <a:ln/>
        </p:spPr>
        <p:txBody>
          <a:bodyPr/>
          <a:lstStyle>
            <a:lvl1pPr>
              <a:defRPr/>
            </a:lvl1pPr>
          </a:lstStyle>
          <a:p>
            <a:fld id="{2CBD7218-319A-4944-840D-E48A6E901736}" type="slidenum">
              <a:rPr lang="en-US" altLang="en-US"/>
              <a:pPr/>
              <a:t>‹#›</a:t>
            </a:fld>
            <a:endParaRPr lang="en-US" altLang="en-US"/>
          </a:p>
        </p:txBody>
      </p:sp>
    </p:spTree>
    <p:extLst>
      <p:ext uri="{BB962C8B-B14F-4D97-AF65-F5344CB8AC3E}">
        <p14:creationId xmlns:p14="http://schemas.microsoft.com/office/powerpoint/2010/main" val="80298239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2">
            <a:extLst>
              <a:ext uri="{FF2B5EF4-FFF2-40B4-BE49-F238E27FC236}">
                <a16:creationId xmlns:a16="http://schemas.microsoft.com/office/drawing/2014/main" id="{801CCE11-9AC7-4E99-86B3-1B44CD5BB3A0}"/>
              </a:ext>
            </a:extLst>
          </p:cNvPr>
          <p:cNvSpPr>
            <a:spLocks noGrp="1" noChangeArrowheads="1"/>
          </p:cNvSpPr>
          <p:nvPr>
            <p:ph type="dt" sz="half" idx="10"/>
          </p:nvPr>
        </p:nvSpPr>
        <p:spPr>
          <a:ln/>
        </p:spPr>
        <p:txBody>
          <a:bodyPr/>
          <a:lstStyle>
            <a:lvl1pPr>
              <a:defRPr/>
            </a:lvl1pPr>
          </a:lstStyle>
          <a:p>
            <a:fld id="{B4F9043C-48BB-4866-9855-57F6EFF95D5B}" type="datetime1">
              <a:rPr lang="en-US" altLang="en-US"/>
              <a:pPr/>
              <a:t>5/8/2018</a:t>
            </a:fld>
            <a:endParaRPr lang="en-US" altLang="en-US"/>
          </a:p>
        </p:txBody>
      </p:sp>
      <p:sp>
        <p:nvSpPr>
          <p:cNvPr id="6" name="Rectangle 13">
            <a:extLst>
              <a:ext uri="{FF2B5EF4-FFF2-40B4-BE49-F238E27FC236}">
                <a16:creationId xmlns:a16="http://schemas.microsoft.com/office/drawing/2014/main" id="{2F8CA048-0748-4FD7-BE4A-847B3B5ABC94}"/>
              </a:ext>
            </a:extLst>
          </p:cNvPr>
          <p:cNvSpPr>
            <a:spLocks noGrp="1" noChangeArrowheads="1"/>
          </p:cNvSpPr>
          <p:nvPr>
            <p:ph type="ftr" sz="quarter" idx="11"/>
          </p:nvPr>
        </p:nvSpPr>
        <p:spPr>
          <a:ln/>
        </p:spPr>
        <p:txBody>
          <a:bodyPr/>
          <a:lstStyle>
            <a:lvl1pPr>
              <a:defRPr/>
            </a:lvl1pPr>
          </a:lstStyle>
          <a:p>
            <a:pPr>
              <a:defRPr/>
            </a:pPr>
            <a:r>
              <a:rPr lang="en-US"/>
              <a:t>Confidential Statement????</a:t>
            </a:r>
          </a:p>
        </p:txBody>
      </p:sp>
      <p:sp>
        <p:nvSpPr>
          <p:cNvPr id="7" name="Rectangle 14">
            <a:extLst>
              <a:ext uri="{FF2B5EF4-FFF2-40B4-BE49-F238E27FC236}">
                <a16:creationId xmlns:a16="http://schemas.microsoft.com/office/drawing/2014/main" id="{4E84436E-B3BD-4C42-BD8A-6DC03AB7DF39}"/>
              </a:ext>
            </a:extLst>
          </p:cNvPr>
          <p:cNvSpPr>
            <a:spLocks noGrp="1" noChangeArrowheads="1"/>
          </p:cNvSpPr>
          <p:nvPr>
            <p:ph type="sldNum" sz="quarter" idx="12"/>
          </p:nvPr>
        </p:nvSpPr>
        <p:spPr>
          <a:ln/>
        </p:spPr>
        <p:txBody>
          <a:bodyPr/>
          <a:lstStyle>
            <a:lvl1pPr>
              <a:defRPr/>
            </a:lvl1pPr>
          </a:lstStyle>
          <a:p>
            <a:fld id="{2927306C-B2ED-45B0-B3F2-F62F6884D2DE}" type="slidenum">
              <a:rPr lang="en-US" altLang="en-US"/>
              <a:pPr/>
              <a:t>‹#›</a:t>
            </a:fld>
            <a:endParaRPr lang="en-US" altLang="en-US"/>
          </a:p>
        </p:txBody>
      </p:sp>
    </p:spTree>
    <p:extLst>
      <p:ext uri="{BB962C8B-B14F-4D97-AF65-F5344CB8AC3E}">
        <p14:creationId xmlns:p14="http://schemas.microsoft.com/office/powerpoint/2010/main" val="158060813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4BCA995-E43C-4280-B8D4-94EA668DC6CE}"/>
              </a:ext>
            </a:extLst>
          </p:cNvPr>
          <p:cNvSpPr>
            <a:spLocks noGrp="1"/>
          </p:cNvSpPr>
          <p:nvPr>
            <p:ph type="dt" sz="half" idx="10"/>
          </p:nvPr>
        </p:nvSpPr>
        <p:spPr/>
        <p:txBody>
          <a:bodyPr/>
          <a:lstStyle>
            <a:lvl1pPr>
              <a:defRPr/>
            </a:lvl1pPr>
          </a:lstStyle>
          <a:p>
            <a:fld id="{FECE397A-B445-4589-BB85-E7C67ABF6771}" type="datetime1">
              <a:rPr lang="en-US" altLang="en-US"/>
              <a:pPr/>
              <a:t>5/8/2018</a:t>
            </a:fld>
            <a:endParaRPr lang="en-US" altLang="en-US"/>
          </a:p>
        </p:txBody>
      </p:sp>
      <p:sp>
        <p:nvSpPr>
          <p:cNvPr id="8" name="Footer Placeholder 7">
            <a:extLst>
              <a:ext uri="{FF2B5EF4-FFF2-40B4-BE49-F238E27FC236}">
                <a16:creationId xmlns:a16="http://schemas.microsoft.com/office/drawing/2014/main" id="{F6D34439-2A8D-494E-874B-33E55EB9E0A2}"/>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8">
            <a:extLst>
              <a:ext uri="{FF2B5EF4-FFF2-40B4-BE49-F238E27FC236}">
                <a16:creationId xmlns:a16="http://schemas.microsoft.com/office/drawing/2014/main" id="{33FC7342-20D8-4726-A999-2795BC6267E7}"/>
              </a:ext>
            </a:extLst>
          </p:cNvPr>
          <p:cNvSpPr>
            <a:spLocks noGrp="1"/>
          </p:cNvSpPr>
          <p:nvPr>
            <p:ph type="sldNum" sz="quarter" idx="12"/>
          </p:nvPr>
        </p:nvSpPr>
        <p:spPr/>
        <p:txBody>
          <a:bodyPr/>
          <a:lstStyle>
            <a:lvl1pPr>
              <a:defRPr/>
            </a:lvl1pPr>
          </a:lstStyle>
          <a:p>
            <a:fld id="{D4399D5D-7629-460F-A88E-A3F79858B55E}" type="slidenum">
              <a:rPr lang="en-US" altLang="en-US"/>
              <a:pPr/>
              <a:t>‹#›</a:t>
            </a:fld>
            <a:endParaRPr lang="en-US" altLang="en-US"/>
          </a:p>
        </p:txBody>
      </p:sp>
    </p:spTree>
    <p:extLst>
      <p:ext uri="{BB962C8B-B14F-4D97-AF65-F5344CB8AC3E}">
        <p14:creationId xmlns:p14="http://schemas.microsoft.com/office/powerpoint/2010/main" val="1982294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C162E-3A73-420D-A2B8-6955893631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0A2238-C4EE-42EB-A27C-9225D86D877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F8E8692-1C8E-443A-9E3D-9DB7E91241A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82BB2A8-AC3D-411B-83D8-B0DA55CB9A88}"/>
              </a:ext>
            </a:extLst>
          </p:cNvPr>
          <p:cNvSpPr>
            <a:spLocks noGrp="1"/>
          </p:cNvSpPr>
          <p:nvPr>
            <p:ph type="dt" sz="half" idx="10"/>
          </p:nvPr>
        </p:nvSpPr>
        <p:spPr/>
        <p:txBody>
          <a:bodyPr/>
          <a:lstStyle/>
          <a:p>
            <a:fld id="{CAFF2C18-F948-4BCE-8334-C9F6DC8C60E3}" type="datetimeFigureOut">
              <a:rPr lang="en-US" smtClean="0"/>
              <a:t>5/8/2018</a:t>
            </a:fld>
            <a:endParaRPr lang="en-US"/>
          </a:p>
        </p:txBody>
      </p:sp>
      <p:sp>
        <p:nvSpPr>
          <p:cNvPr id="6" name="Footer Placeholder 5">
            <a:extLst>
              <a:ext uri="{FF2B5EF4-FFF2-40B4-BE49-F238E27FC236}">
                <a16:creationId xmlns:a16="http://schemas.microsoft.com/office/drawing/2014/main" id="{B8A6AE95-06D1-43D0-A5F3-CE522B9168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B6534EC-C9B7-4A1E-9018-983765180B4F}"/>
              </a:ext>
            </a:extLst>
          </p:cNvPr>
          <p:cNvSpPr>
            <a:spLocks noGrp="1"/>
          </p:cNvSpPr>
          <p:nvPr>
            <p:ph type="sldNum" sz="quarter" idx="12"/>
          </p:nvPr>
        </p:nvSpPr>
        <p:spPr/>
        <p:txBody>
          <a:bodyPr/>
          <a:lstStyle/>
          <a:p>
            <a:fld id="{5EB1440A-67A0-4A46-AAFB-EBF1909D4C89}" type="slidenum">
              <a:rPr lang="en-US" smtClean="0"/>
              <a:t>‹#›</a:t>
            </a:fld>
            <a:endParaRPr lang="en-US"/>
          </a:p>
        </p:txBody>
      </p:sp>
    </p:spTree>
    <p:extLst>
      <p:ext uri="{BB962C8B-B14F-4D97-AF65-F5344CB8AC3E}">
        <p14:creationId xmlns:p14="http://schemas.microsoft.com/office/powerpoint/2010/main" val="2691455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73A555-2E8F-4ACC-BE38-504E5852BE9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16EFFA9-A053-46E9-9E68-50C21195EF0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03D10CA-3F86-43B7-A2D4-C231EE37AA9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DDDC654-3762-430B-BEA7-C5FD7E3446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7D194A2-972E-4480-9679-9A09A9B933C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8199AF6-FFCF-4106-A40A-3EB6FE8CE629}"/>
              </a:ext>
            </a:extLst>
          </p:cNvPr>
          <p:cNvSpPr>
            <a:spLocks noGrp="1"/>
          </p:cNvSpPr>
          <p:nvPr>
            <p:ph type="dt" sz="half" idx="10"/>
          </p:nvPr>
        </p:nvSpPr>
        <p:spPr/>
        <p:txBody>
          <a:bodyPr/>
          <a:lstStyle/>
          <a:p>
            <a:fld id="{CAFF2C18-F948-4BCE-8334-C9F6DC8C60E3}" type="datetimeFigureOut">
              <a:rPr lang="en-US" smtClean="0"/>
              <a:t>5/8/2018</a:t>
            </a:fld>
            <a:endParaRPr lang="en-US"/>
          </a:p>
        </p:txBody>
      </p:sp>
      <p:sp>
        <p:nvSpPr>
          <p:cNvPr id="8" name="Footer Placeholder 7">
            <a:extLst>
              <a:ext uri="{FF2B5EF4-FFF2-40B4-BE49-F238E27FC236}">
                <a16:creationId xmlns:a16="http://schemas.microsoft.com/office/drawing/2014/main" id="{EADB4F3A-11CA-4EA7-90E6-E7875E5F8AD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04A4C61-8E15-455E-98C3-26DB544D77E1}"/>
              </a:ext>
            </a:extLst>
          </p:cNvPr>
          <p:cNvSpPr>
            <a:spLocks noGrp="1"/>
          </p:cNvSpPr>
          <p:nvPr>
            <p:ph type="sldNum" sz="quarter" idx="12"/>
          </p:nvPr>
        </p:nvSpPr>
        <p:spPr/>
        <p:txBody>
          <a:bodyPr/>
          <a:lstStyle/>
          <a:p>
            <a:fld id="{5EB1440A-67A0-4A46-AAFB-EBF1909D4C89}" type="slidenum">
              <a:rPr lang="en-US" smtClean="0"/>
              <a:t>‹#›</a:t>
            </a:fld>
            <a:endParaRPr lang="en-US"/>
          </a:p>
        </p:txBody>
      </p:sp>
    </p:spTree>
    <p:extLst>
      <p:ext uri="{BB962C8B-B14F-4D97-AF65-F5344CB8AC3E}">
        <p14:creationId xmlns:p14="http://schemas.microsoft.com/office/powerpoint/2010/main" val="3213528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63D42-607D-4B2F-B686-447DB63CE3A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3D64245-6E08-4FA2-9BDF-36E19641B211}"/>
              </a:ext>
            </a:extLst>
          </p:cNvPr>
          <p:cNvSpPr>
            <a:spLocks noGrp="1"/>
          </p:cNvSpPr>
          <p:nvPr>
            <p:ph type="dt" sz="half" idx="10"/>
          </p:nvPr>
        </p:nvSpPr>
        <p:spPr/>
        <p:txBody>
          <a:bodyPr/>
          <a:lstStyle/>
          <a:p>
            <a:fld id="{CAFF2C18-F948-4BCE-8334-C9F6DC8C60E3}" type="datetimeFigureOut">
              <a:rPr lang="en-US" smtClean="0"/>
              <a:t>5/8/2018</a:t>
            </a:fld>
            <a:endParaRPr lang="en-US"/>
          </a:p>
        </p:txBody>
      </p:sp>
      <p:sp>
        <p:nvSpPr>
          <p:cNvPr id="4" name="Footer Placeholder 3">
            <a:extLst>
              <a:ext uri="{FF2B5EF4-FFF2-40B4-BE49-F238E27FC236}">
                <a16:creationId xmlns:a16="http://schemas.microsoft.com/office/drawing/2014/main" id="{039696CB-ACF6-418C-B069-8FA0D7F675E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E2D8C15-8CC6-4DBD-91DD-2B1EE62FE99E}"/>
              </a:ext>
            </a:extLst>
          </p:cNvPr>
          <p:cNvSpPr>
            <a:spLocks noGrp="1"/>
          </p:cNvSpPr>
          <p:nvPr>
            <p:ph type="sldNum" sz="quarter" idx="12"/>
          </p:nvPr>
        </p:nvSpPr>
        <p:spPr/>
        <p:txBody>
          <a:bodyPr/>
          <a:lstStyle/>
          <a:p>
            <a:fld id="{5EB1440A-67A0-4A46-AAFB-EBF1909D4C89}" type="slidenum">
              <a:rPr lang="en-US" smtClean="0"/>
              <a:t>‹#›</a:t>
            </a:fld>
            <a:endParaRPr lang="en-US"/>
          </a:p>
        </p:txBody>
      </p:sp>
    </p:spTree>
    <p:extLst>
      <p:ext uri="{BB962C8B-B14F-4D97-AF65-F5344CB8AC3E}">
        <p14:creationId xmlns:p14="http://schemas.microsoft.com/office/powerpoint/2010/main" val="1830816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DE4F9B4-27B9-4CCE-A03F-60DAC8B7818B}"/>
              </a:ext>
            </a:extLst>
          </p:cNvPr>
          <p:cNvSpPr>
            <a:spLocks noGrp="1"/>
          </p:cNvSpPr>
          <p:nvPr>
            <p:ph type="dt" sz="half" idx="10"/>
          </p:nvPr>
        </p:nvSpPr>
        <p:spPr/>
        <p:txBody>
          <a:bodyPr/>
          <a:lstStyle/>
          <a:p>
            <a:fld id="{CAFF2C18-F948-4BCE-8334-C9F6DC8C60E3}" type="datetimeFigureOut">
              <a:rPr lang="en-US" smtClean="0"/>
              <a:t>5/8/2018</a:t>
            </a:fld>
            <a:endParaRPr lang="en-US"/>
          </a:p>
        </p:txBody>
      </p:sp>
      <p:sp>
        <p:nvSpPr>
          <p:cNvPr id="3" name="Footer Placeholder 2">
            <a:extLst>
              <a:ext uri="{FF2B5EF4-FFF2-40B4-BE49-F238E27FC236}">
                <a16:creationId xmlns:a16="http://schemas.microsoft.com/office/drawing/2014/main" id="{5E7DC0A2-C9B8-497B-98AD-542565C86F6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C338E12-8A3A-41EB-B8AB-01A5FD7FD008}"/>
              </a:ext>
            </a:extLst>
          </p:cNvPr>
          <p:cNvSpPr>
            <a:spLocks noGrp="1"/>
          </p:cNvSpPr>
          <p:nvPr>
            <p:ph type="sldNum" sz="quarter" idx="12"/>
          </p:nvPr>
        </p:nvSpPr>
        <p:spPr/>
        <p:txBody>
          <a:bodyPr/>
          <a:lstStyle/>
          <a:p>
            <a:fld id="{5EB1440A-67A0-4A46-AAFB-EBF1909D4C89}" type="slidenum">
              <a:rPr lang="en-US" smtClean="0"/>
              <a:t>‹#›</a:t>
            </a:fld>
            <a:endParaRPr lang="en-US"/>
          </a:p>
        </p:txBody>
      </p:sp>
    </p:spTree>
    <p:extLst>
      <p:ext uri="{BB962C8B-B14F-4D97-AF65-F5344CB8AC3E}">
        <p14:creationId xmlns:p14="http://schemas.microsoft.com/office/powerpoint/2010/main" val="1661236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A5E1DC-3821-4279-846A-85006E0E9C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1A0D5AA-DE5E-4795-9A45-E44F616965C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74FB24F-2B8C-4477-B999-C40C6367F1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9D61713-6600-41F4-8080-9A69FB88BE35}"/>
              </a:ext>
            </a:extLst>
          </p:cNvPr>
          <p:cNvSpPr>
            <a:spLocks noGrp="1"/>
          </p:cNvSpPr>
          <p:nvPr>
            <p:ph type="dt" sz="half" idx="10"/>
          </p:nvPr>
        </p:nvSpPr>
        <p:spPr/>
        <p:txBody>
          <a:bodyPr/>
          <a:lstStyle/>
          <a:p>
            <a:fld id="{CAFF2C18-F948-4BCE-8334-C9F6DC8C60E3}" type="datetimeFigureOut">
              <a:rPr lang="en-US" smtClean="0"/>
              <a:t>5/8/2018</a:t>
            </a:fld>
            <a:endParaRPr lang="en-US"/>
          </a:p>
        </p:txBody>
      </p:sp>
      <p:sp>
        <p:nvSpPr>
          <p:cNvPr id="6" name="Footer Placeholder 5">
            <a:extLst>
              <a:ext uri="{FF2B5EF4-FFF2-40B4-BE49-F238E27FC236}">
                <a16:creationId xmlns:a16="http://schemas.microsoft.com/office/drawing/2014/main" id="{38A5C1AB-4039-450F-B9AC-A920029F96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373A82-B6EC-4BE1-B0F1-D33649361D7B}"/>
              </a:ext>
            </a:extLst>
          </p:cNvPr>
          <p:cNvSpPr>
            <a:spLocks noGrp="1"/>
          </p:cNvSpPr>
          <p:nvPr>
            <p:ph type="sldNum" sz="quarter" idx="12"/>
          </p:nvPr>
        </p:nvSpPr>
        <p:spPr/>
        <p:txBody>
          <a:bodyPr/>
          <a:lstStyle/>
          <a:p>
            <a:fld id="{5EB1440A-67A0-4A46-AAFB-EBF1909D4C89}" type="slidenum">
              <a:rPr lang="en-US" smtClean="0"/>
              <a:t>‹#›</a:t>
            </a:fld>
            <a:endParaRPr lang="en-US"/>
          </a:p>
        </p:txBody>
      </p:sp>
    </p:spTree>
    <p:extLst>
      <p:ext uri="{BB962C8B-B14F-4D97-AF65-F5344CB8AC3E}">
        <p14:creationId xmlns:p14="http://schemas.microsoft.com/office/powerpoint/2010/main" val="1783559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0D5C0B-7089-4A04-A1D7-D19C17758D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D1FDD99-C726-4047-BE34-396782A290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AE8773A-C63B-461C-A0F5-C5D2E948C9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40146A9-C547-4393-B7ED-12D12C293C07}"/>
              </a:ext>
            </a:extLst>
          </p:cNvPr>
          <p:cNvSpPr>
            <a:spLocks noGrp="1"/>
          </p:cNvSpPr>
          <p:nvPr>
            <p:ph type="dt" sz="half" idx="10"/>
          </p:nvPr>
        </p:nvSpPr>
        <p:spPr/>
        <p:txBody>
          <a:bodyPr/>
          <a:lstStyle/>
          <a:p>
            <a:fld id="{CAFF2C18-F948-4BCE-8334-C9F6DC8C60E3}" type="datetimeFigureOut">
              <a:rPr lang="en-US" smtClean="0"/>
              <a:t>5/8/2018</a:t>
            </a:fld>
            <a:endParaRPr lang="en-US"/>
          </a:p>
        </p:txBody>
      </p:sp>
      <p:sp>
        <p:nvSpPr>
          <p:cNvPr id="6" name="Footer Placeholder 5">
            <a:extLst>
              <a:ext uri="{FF2B5EF4-FFF2-40B4-BE49-F238E27FC236}">
                <a16:creationId xmlns:a16="http://schemas.microsoft.com/office/drawing/2014/main" id="{2236ADEC-AB63-4097-B2A9-BDD0E78C2C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6BBB4EC-C21B-4CBB-9928-21E22092CA65}"/>
              </a:ext>
            </a:extLst>
          </p:cNvPr>
          <p:cNvSpPr>
            <a:spLocks noGrp="1"/>
          </p:cNvSpPr>
          <p:nvPr>
            <p:ph type="sldNum" sz="quarter" idx="12"/>
          </p:nvPr>
        </p:nvSpPr>
        <p:spPr/>
        <p:txBody>
          <a:bodyPr/>
          <a:lstStyle/>
          <a:p>
            <a:fld id="{5EB1440A-67A0-4A46-AAFB-EBF1909D4C89}" type="slidenum">
              <a:rPr lang="en-US" smtClean="0"/>
              <a:t>‹#›</a:t>
            </a:fld>
            <a:endParaRPr lang="en-US"/>
          </a:p>
        </p:txBody>
      </p:sp>
    </p:spTree>
    <p:extLst>
      <p:ext uri="{BB962C8B-B14F-4D97-AF65-F5344CB8AC3E}">
        <p14:creationId xmlns:p14="http://schemas.microsoft.com/office/powerpoint/2010/main" val="2258765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image" Target="../media/image2.emf"/><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5" Type="http://schemas.openxmlformats.org/officeDocument/2006/relationships/slideLayout" Target="../slideLayouts/slideLayout32.xml"/><Relationship Id="rId10" Type="http://schemas.openxmlformats.org/officeDocument/2006/relationships/theme" Target="../theme/theme3.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4D6ED1-AFD3-4802-84A0-0F766059E18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BCA6CF-26C0-49E7-94EB-97CD1816B9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13B2C8-063E-47A9-BFF0-1FC473FDAD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FF2C18-F948-4BCE-8334-C9F6DC8C60E3}" type="datetimeFigureOut">
              <a:rPr lang="en-US" smtClean="0"/>
              <a:t>5/8/2018</a:t>
            </a:fld>
            <a:endParaRPr lang="en-US"/>
          </a:p>
        </p:txBody>
      </p:sp>
      <p:sp>
        <p:nvSpPr>
          <p:cNvPr id="5" name="Footer Placeholder 4">
            <a:extLst>
              <a:ext uri="{FF2B5EF4-FFF2-40B4-BE49-F238E27FC236}">
                <a16:creationId xmlns:a16="http://schemas.microsoft.com/office/drawing/2014/main" id="{6CD67EBE-2B18-4EF9-B86C-764F7A548C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72B8218-EF30-4FF8-AF3F-E47F46496D1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B1440A-67A0-4A46-AAFB-EBF1909D4C89}" type="slidenum">
              <a:rPr lang="en-US" smtClean="0"/>
              <a:t>‹#›</a:t>
            </a:fld>
            <a:endParaRPr lang="en-US"/>
          </a:p>
        </p:txBody>
      </p:sp>
    </p:spTree>
    <p:extLst>
      <p:ext uri="{BB962C8B-B14F-4D97-AF65-F5344CB8AC3E}">
        <p14:creationId xmlns:p14="http://schemas.microsoft.com/office/powerpoint/2010/main" val="31775524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4" descr="IPSC_Powerpoint_Background-2.pdf"/>
          <p:cNvPicPr>
            <a:picLocks noChangeAspect="1"/>
          </p:cNvPicPr>
          <p:nvPr userDrawn="1"/>
        </p:nvPicPr>
        <p:blipFill>
          <a:blip r:embed="rId17">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3" name="Text Placeholder 2"/>
          <p:cNvSpPr>
            <a:spLocks noGrp="1"/>
          </p:cNvSpPr>
          <p:nvPr>
            <p:ph type="body" idx="1"/>
          </p:nvPr>
        </p:nvSpPr>
        <p:spPr>
          <a:xfrm>
            <a:off x="609600" y="1955580"/>
            <a:ext cx="10972800" cy="40557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688645" y="6349650"/>
            <a:ext cx="284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pPr marL="0" marR="0" lvl="0" indent="0" algn="ctr" defTabSz="609585" rtl="0" eaLnBrk="1" fontAlgn="auto" latinLnBrk="0" hangingPunct="1">
              <a:lnSpc>
                <a:spcPct val="100000"/>
              </a:lnSpc>
              <a:spcBef>
                <a:spcPts val="0"/>
              </a:spcBef>
              <a:spcAft>
                <a:spcPts val="0"/>
              </a:spcAft>
              <a:buClrTx/>
              <a:buSzTx/>
              <a:buFontTx/>
              <a:buNone/>
              <a:tabLst/>
              <a:defRPr/>
            </a:pPr>
            <a:fld id="{7343F3BC-9E27-4E9B-8A09-8F229D155944}" type="datetime1">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t>5/8/2018</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4"/>
          </p:nvPr>
        </p:nvSpPr>
        <p:spPr>
          <a:xfrm>
            <a:off x="393285" y="6356351"/>
            <a:ext cx="28448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pPr marL="0" marR="0" lvl="0" indent="0" algn="l" defTabSz="609585" rtl="0" eaLnBrk="1" fontAlgn="auto" latinLnBrk="0" hangingPunct="1">
              <a:lnSpc>
                <a:spcPct val="100000"/>
              </a:lnSpc>
              <a:spcBef>
                <a:spcPts val="0"/>
              </a:spcBef>
              <a:spcAft>
                <a:spcPts val="0"/>
              </a:spcAft>
              <a:buClrTx/>
              <a:buSzTx/>
              <a:buFontTx/>
              <a:buNone/>
              <a:tabLst/>
              <a:defRPr/>
            </a:pPr>
            <a:fld id="{21123997-4C51-7B40-AA7B-028107A2DA1D}"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609585"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2" name="Title Placeholder 1"/>
          <p:cNvSpPr>
            <a:spLocks noGrp="1"/>
          </p:cNvSpPr>
          <p:nvPr>
            <p:ph type="title"/>
          </p:nvPr>
        </p:nvSpPr>
        <p:spPr>
          <a:xfrm>
            <a:off x="585136" y="274639"/>
            <a:ext cx="8436569" cy="1016528"/>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247363201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Lst>
  <p:hf hdr="0" ftr="0" dt="0"/>
  <p:txStyles>
    <p:titleStyle>
      <a:lvl1pPr algn="l" defTabSz="609585" rtl="0" eaLnBrk="1" latinLnBrk="0" hangingPunct="1">
        <a:spcBef>
          <a:spcPct val="0"/>
        </a:spcBef>
        <a:buNone/>
        <a:defRPr sz="5867" b="0" i="0" kern="1200">
          <a:solidFill>
            <a:schemeClr val="tx1"/>
          </a:solidFill>
          <a:latin typeface="Calibri Light"/>
          <a:ea typeface="+mj-ea"/>
          <a:cs typeface="Calibri Light"/>
        </a:defRPr>
      </a:lvl1pPr>
    </p:titleStyle>
    <p:bodyStyle>
      <a:lvl1pPr marL="457189" indent="-457189" algn="l" defTabSz="609585" rtl="0" eaLnBrk="1" latinLnBrk="0" hangingPunct="1">
        <a:spcBef>
          <a:spcPct val="20000"/>
        </a:spcBef>
        <a:buFont typeface="Arial"/>
        <a:buChar char="•"/>
        <a:defRPr sz="4267" b="1" i="1" kern="1200">
          <a:solidFill>
            <a:srgbClr val="F7AA12"/>
          </a:solidFill>
          <a:latin typeface="Calibri Light"/>
          <a:ea typeface="+mn-ea"/>
          <a:cs typeface="Calibri Light"/>
        </a:defRPr>
      </a:lvl1pPr>
      <a:lvl2pPr marL="990575" indent="-380990" algn="l" defTabSz="609585" rtl="0" eaLnBrk="1" latinLnBrk="0" hangingPunct="1">
        <a:spcBef>
          <a:spcPct val="20000"/>
        </a:spcBef>
        <a:buFont typeface="Arial"/>
        <a:buChar char="–"/>
        <a:defRPr sz="3733" b="0" i="0" kern="1200">
          <a:solidFill>
            <a:schemeClr val="tx1"/>
          </a:solidFill>
          <a:latin typeface="Calibri"/>
          <a:ea typeface="+mn-ea"/>
          <a:cs typeface="Calibri"/>
        </a:defRPr>
      </a:lvl2pPr>
      <a:lvl3pPr marL="1523962" indent="-304792" algn="l" defTabSz="609585" rtl="0" eaLnBrk="1" latinLnBrk="0" hangingPunct="1">
        <a:spcBef>
          <a:spcPct val="20000"/>
        </a:spcBef>
        <a:buFont typeface="Arial"/>
        <a:buChar char="•"/>
        <a:defRPr sz="3200" b="0" i="0" kern="1200">
          <a:solidFill>
            <a:schemeClr val="tx1"/>
          </a:solidFill>
          <a:latin typeface="Calibri"/>
          <a:ea typeface="+mn-ea"/>
          <a:cs typeface="Calibri"/>
        </a:defRPr>
      </a:lvl3pPr>
      <a:lvl4pPr marL="2133547" indent="-304792" algn="l" defTabSz="609585" rtl="0" eaLnBrk="1" latinLnBrk="0" hangingPunct="1">
        <a:spcBef>
          <a:spcPct val="20000"/>
        </a:spcBef>
        <a:buFont typeface="Arial"/>
        <a:buChar char="–"/>
        <a:defRPr sz="2667" b="0" i="0" kern="1200">
          <a:solidFill>
            <a:schemeClr val="tx1"/>
          </a:solidFill>
          <a:latin typeface="+mn-lt"/>
          <a:ea typeface="+mn-ea"/>
          <a:cs typeface="+mn-cs"/>
        </a:defRPr>
      </a:lvl4pPr>
      <a:lvl5pPr marL="2743131" indent="-304792" algn="l" defTabSz="609585" rtl="0" eaLnBrk="1" latinLnBrk="0" hangingPunct="1">
        <a:spcBef>
          <a:spcPct val="20000"/>
        </a:spcBef>
        <a:buFont typeface="Arial"/>
        <a:buChar char="»"/>
        <a:defRPr sz="2667" b="0" i="0" kern="1200">
          <a:solidFill>
            <a:schemeClr val="tx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8">
            <a:extLst>
              <a:ext uri="{FF2B5EF4-FFF2-40B4-BE49-F238E27FC236}">
                <a16:creationId xmlns:a16="http://schemas.microsoft.com/office/drawing/2014/main" id="{0FA2E2C8-B5AF-4BEE-8C90-3A0926C7FF36}"/>
              </a:ext>
            </a:extLst>
          </p:cNvPr>
          <p:cNvSpPr>
            <a:spLocks noChangeArrowheads="1"/>
          </p:cNvSpPr>
          <p:nvPr userDrawn="1"/>
        </p:nvSpPr>
        <p:spPr bwMode="auto">
          <a:xfrm>
            <a:off x="0" y="0"/>
            <a:ext cx="12192000" cy="1155700"/>
          </a:xfrm>
          <a:prstGeom prst="rect">
            <a:avLst/>
          </a:prstGeom>
          <a:solidFill>
            <a:srgbClr val="F7EED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altLang="en-US" sz="1800"/>
          </a:p>
        </p:txBody>
      </p:sp>
      <p:sp>
        <p:nvSpPr>
          <p:cNvPr id="1027" name="Rectangle 3">
            <a:extLst>
              <a:ext uri="{FF2B5EF4-FFF2-40B4-BE49-F238E27FC236}">
                <a16:creationId xmlns:a16="http://schemas.microsoft.com/office/drawing/2014/main" id="{D4B8E919-AFAE-41F6-852C-A1C08EA993F3}"/>
              </a:ext>
            </a:extLst>
          </p:cNvPr>
          <p:cNvSpPr>
            <a:spLocks noGrp="1" noChangeArrowheads="1"/>
          </p:cNvSpPr>
          <p:nvPr>
            <p:ph type="body" idx="1"/>
          </p:nvPr>
        </p:nvSpPr>
        <p:spPr bwMode="auto">
          <a:xfrm>
            <a:off x="419100" y="1457326"/>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2">
            <a:extLst>
              <a:ext uri="{FF2B5EF4-FFF2-40B4-BE49-F238E27FC236}">
                <a16:creationId xmlns:a16="http://schemas.microsoft.com/office/drawing/2014/main" id="{DD3052CC-ABE8-42BA-A0C4-8A8F97E82EF9}"/>
              </a:ext>
            </a:extLst>
          </p:cNvPr>
          <p:cNvSpPr>
            <a:spLocks noGrp="1" noChangeArrowheads="1"/>
          </p:cNvSpPr>
          <p:nvPr>
            <p:ph type="title"/>
          </p:nvPr>
        </p:nvSpPr>
        <p:spPr bwMode="auto">
          <a:xfrm>
            <a:off x="387351" y="28576"/>
            <a:ext cx="10369549" cy="1116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9" name="Line 11">
            <a:extLst>
              <a:ext uri="{FF2B5EF4-FFF2-40B4-BE49-F238E27FC236}">
                <a16:creationId xmlns:a16="http://schemas.microsoft.com/office/drawing/2014/main" id="{9291404E-3434-41A2-97BD-1521DE016969}"/>
              </a:ext>
            </a:extLst>
          </p:cNvPr>
          <p:cNvSpPr>
            <a:spLocks noChangeShapeType="1"/>
          </p:cNvSpPr>
          <p:nvPr userDrawn="1"/>
        </p:nvSpPr>
        <p:spPr bwMode="auto">
          <a:xfrm flipV="1">
            <a:off x="0" y="1173163"/>
            <a:ext cx="12192000" cy="635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36" name="Rectangle 12">
            <a:extLst>
              <a:ext uri="{FF2B5EF4-FFF2-40B4-BE49-F238E27FC236}">
                <a16:creationId xmlns:a16="http://schemas.microsoft.com/office/drawing/2014/main" id="{669DEC3B-4C87-4706-BC3E-BEF8CC00EF93}"/>
              </a:ext>
            </a:extLst>
          </p:cNvPr>
          <p:cNvSpPr>
            <a:spLocks noGrp="1" noChangeArrowheads="1"/>
          </p:cNvSpPr>
          <p:nvPr>
            <p:ph type="dt" sz="half" idx="2"/>
          </p:nvPr>
        </p:nvSpPr>
        <p:spPr bwMode="auto">
          <a:xfrm>
            <a:off x="292100" y="6715125"/>
            <a:ext cx="2844800" cy="13335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1" hangingPunct="1">
              <a:defRPr sz="700">
                <a:latin typeface="Franklin Gothic Book" panose="020B0503020102020204" pitchFamily="34" charset="0"/>
              </a:defRPr>
            </a:lvl1pPr>
          </a:lstStyle>
          <a:p>
            <a:fld id="{6CCE2125-E939-4098-BB1C-18358D5514D2}" type="datetime1">
              <a:rPr lang="en-US" altLang="en-US"/>
              <a:pPr/>
              <a:t>5/8/2018</a:t>
            </a:fld>
            <a:endParaRPr lang="en-US" altLang="en-US"/>
          </a:p>
        </p:txBody>
      </p:sp>
      <p:sp>
        <p:nvSpPr>
          <p:cNvPr id="1037" name="Rectangle 13">
            <a:extLst>
              <a:ext uri="{FF2B5EF4-FFF2-40B4-BE49-F238E27FC236}">
                <a16:creationId xmlns:a16="http://schemas.microsoft.com/office/drawing/2014/main" id="{13356873-7553-4D1F-8296-FE181A31EC0C}"/>
              </a:ext>
            </a:extLst>
          </p:cNvPr>
          <p:cNvSpPr>
            <a:spLocks noGrp="1" noChangeArrowheads="1"/>
          </p:cNvSpPr>
          <p:nvPr>
            <p:ph type="ftr" sz="quarter" idx="3"/>
          </p:nvPr>
        </p:nvSpPr>
        <p:spPr bwMode="auto">
          <a:xfrm>
            <a:off x="4165600" y="6715125"/>
            <a:ext cx="3860800" cy="13335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ctr" eaLnBrk="1" hangingPunct="1">
              <a:defRPr sz="700">
                <a:latin typeface="+mn-lt"/>
                <a:ea typeface="ＭＳ Ｐゴシック" charset="0"/>
                <a:cs typeface="+mn-cs"/>
              </a:defRPr>
            </a:lvl1pPr>
          </a:lstStyle>
          <a:p>
            <a:pPr>
              <a:defRPr/>
            </a:pPr>
            <a:r>
              <a:rPr lang="en-US"/>
              <a:t>Confidential Statement????</a:t>
            </a:r>
          </a:p>
        </p:txBody>
      </p:sp>
      <p:sp>
        <p:nvSpPr>
          <p:cNvPr id="1038" name="Rectangle 14">
            <a:extLst>
              <a:ext uri="{FF2B5EF4-FFF2-40B4-BE49-F238E27FC236}">
                <a16:creationId xmlns:a16="http://schemas.microsoft.com/office/drawing/2014/main" id="{0CED42C9-E45C-4C6B-B17E-A20DBAEA8665}"/>
              </a:ext>
            </a:extLst>
          </p:cNvPr>
          <p:cNvSpPr>
            <a:spLocks noGrp="1" noChangeArrowheads="1"/>
          </p:cNvSpPr>
          <p:nvPr>
            <p:ph type="sldNum" sz="quarter" idx="4"/>
          </p:nvPr>
        </p:nvSpPr>
        <p:spPr bwMode="auto">
          <a:xfrm>
            <a:off x="9002184" y="6715125"/>
            <a:ext cx="2844800" cy="13335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700">
                <a:latin typeface="Franklin Gothic Book" panose="020B0503020102020204" pitchFamily="34" charset="0"/>
              </a:defRPr>
            </a:lvl1pPr>
          </a:lstStyle>
          <a:p>
            <a:fld id="{96304FC5-7F59-42CA-B533-9E4106941387}" type="slidenum">
              <a:rPr lang="en-US" altLang="en-US"/>
              <a:pPr/>
              <a:t>‹#›</a:t>
            </a:fld>
            <a:endParaRPr lang="en-US" altLang="en-US"/>
          </a:p>
        </p:txBody>
      </p:sp>
    </p:spTree>
    <p:extLst>
      <p:ext uri="{BB962C8B-B14F-4D97-AF65-F5344CB8AC3E}">
        <p14:creationId xmlns:p14="http://schemas.microsoft.com/office/powerpoint/2010/main" val="77277195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Lst>
  <p:hf hdr="0" ftr="0" dt="0"/>
  <p:txStyles>
    <p:titleStyle>
      <a:lvl1pPr algn="l" rtl="0" eaLnBrk="0" fontAlgn="base" hangingPunct="0">
        <a:spcBef>
          <a:spcPct val="0"/>
        </a:spcBef>
        <a:spcAft>
          <a:spcPct val="0"/>
        </a:spcAft>
        <a:defRPr sz="4000">
          <a:solidFill>
            <a:schemeClr val="tx2"/>
          </a:solidFill>
          <a:latin typeface="+mj-lt"/>
          <a:ea typeface="MS PGothic" panose="020B0600070205080204" pitchFamily="34" charset="-128"/>
          <a:cs typeface="MS PGothic" charset="0"/>
        </a:defRPr>
      </a:lvl1pPr>
      <a:lvl2pPr algn="l" rtl="0" eaLnBrk="0" fontAlgn="base" hangingPunct="0">
        <a:spcBef>
          <a:spcPct val="0"/>
        </a:spcBef>
        <a:spcAft>
          <a:spcPct val="0"/>
        </a:spcAft>
        <a:defRPr sz="4000">
          <a:solidFill>
            <a:schemeClr val="tx2"/>
          </a:solidFill>
          <a:latin typeface="Times New Roman" charset="0"/>
          <a:ea typeface="MS PGothic" panose="020B0600070205080204" pitchFamily="34" charset="-128"/>
          <a:cs typeface="MS PGothic" charset="0"/>
        </a:defRPr>
      </a:lvl2pPr>
      <a:lvl3pPr algn="l" rtl="0" eaLnBrk="0" fontAlgn="base" hangingPunct="0">
        <a:spcBef>
          <a:spcPct val="0"/>
        </a:spcBef>
        <a:spcAft>
          <a:spcPct val="0"/>
        </a:spcAft>
        <a:defRPr sz="4000">
          <a:solidFill>
            <a:schemeClr val="tx2"/>
          </a:solidFill>
          <a:latin typeface="Times New Roman" charset="0"/>
          <a:ea typeface="MS PGothic" panose="020B0600070205080204" pitchFamily="34" charset="-128"/>
          <a:cs typeface="MS PGothic" charset="0"/>
        </a:defRPr>
      </a:lvl3pPr>
      <a:lvl4pPr algn="l" rtl="0" eaLnBrk="0" fontAlgn="base" hangingPunct="0">
        <a:spcBef>
          <a:spcPct val="0"/>
        </a:spcBef>
        <a:spcAft>
          <a:spcPct val="0"/>
        </a:spcAft>
        <a:defRPr sz="4000">
          <a:solidFill>
            <a:schemeClr val="tx2"/>
          </a:solidFill>
          <a:latin typeface="Times New Roman" charset="0"/>
          <a:ea typeface="MS PGothic" panose="020B0600070205080204" pitchFamily="34" charset="-128"/>
          <a:cs typeface="MS PGothic" charset="0"/>
        </a:defRPr>
      </a:lvl4pPr>
      <a:lvl5pPr algn="l" rtl="0" eaLnBrk="0" fontAlgn="base" hangingPunct="0">
        <a:spcBef>
          <a:spcPct val="0"/>
        </a:spcBef>
        <a:spcAft>
          <a:spcPct val="0"/>
        </a:spcAft>
        <a:defRPr sz="4000">
          <a:solidFill>
            <a:schemeClr val="tx2"/>
          </a:solidFill>
          <a:latin typeface="Times New Roman" charset="0"/>
          <a:ea typeface="MS PGothic" panose="020B0600070205080204" pitchFamily="34" charset="-128"/>
          <a:cs typeface="MS PGothic" charset="0"/>
        </a:defRPr>
      </a:lvl5pPr>
      <a:lvl6pPr marL="457200" algn="l" rtl="0" fontAlgn="base">
        <a:spcBef>
          <a:spcPct val="0"/>
        </a:spcBef>
        <a:spcAft>
          <a:spcPct val="0"/>
        </a:spcAft>
        <a:defRPr sz="4000">
          <a:solidFill>
            <a:schemeClr val="tx2"/>
          </a:solidFill>
          <a:latin typeface="Times New Roman" charset="0"/>
          <a:ea typeface="ＭＳ Ｐゴシック" charset="0"/>
        </a:defRPr>
      </a:lvl6pPr>
      <a:lvl7pPr marL="914400" algn="l" rtl="0" fontAlgn="base">
        <a:spcBef>
          <a:spcPct val="0"/>
        </a:spcBef>
        <a:spcAft>
          <a:spcPct val="0"/>
        </a:spcAft>
        <a:defRPr sz="4000">
          <a:solidFill>
            <a:schemeClr val="tx2"/>
          </a:solidFill>
          <a:latin typeface="Times New Roman" charset="0"/>
          <a:ea typeface="ＭＳ Ｐゴシック" charset="0"/>
        </a:defRPr>
      </a:lvl7pPr>
      <a:lvl8pPr marL="1371600" algn="l" rtl="0" fontAlgn="base">
        <a:spcBef>
          <a:spcPct val="0"/>
        </a:spcBef>
        <a:spcAft>
          <a:spcPct val="0"/>
        </a:spcAft>
        <a:defRPr sz="4000">
          <a:solidFill>
            <a:schemeClr val="tx2"/>
          </a:solidFill>
          <a:latin typeface="Times New Roman" charset="0"/>
          <a:ea typeface="ＭＳ Ｐゴシック" charset="0"/>
        </a:defRPr>
      </a:lvl8pPr>
      <a:lvl9pPr marL="1828800" algn="l" rtl="0" fontAlgn="base">
        <a:spcBef>
          <a:spcPct val="0"/>
        </a:spcBef>
        <a:spcAft>
          <a:spcPct val="0"/>
        </a:spcAft>
        <a:defRPr sz="4000">
          <a:solidFill>
            <a:schemeClr val="tx2"/>
          </a:solidFill>
          <a:latin typeface="Times New Roman" charset="0"/>
          <a:ea typeface="ＭＳ Ｐゴシック" charset="0"/>
        </a:defRPr>
      </a:lvl9pPr>
    </p:titleStyle>
    <p:bodyStyle>
      <a:lvl1pPr marL="342900" indent="-342900" algn="l" rtl="0" eaLnBrk="0" fontAlgn="base" hangingPunct="0">
        <a:lnSpc>
          <a:spcPct val="95000"/>
        </a:lnSpc>
        <a:spcBef>
          <a:spcPct val="40000"/>
        </a:spcBef>
        <a:spcAft>
          <a:spcPct val="0"/>
        </a:spcAft>
        <a:buClr>
          <a:schemeClr val="tx2"/>
        </a:buClr>
        <a:buChar char="•"/>
        <a:defRPr sz="3000">
          <a:solidFill>
            <a:schemeClr val="tx1"/>
          </a:solidFill>
          <a:latin typeface="+mn-lt"/>
          <a:ea typeface="MS PGothic" panose="020B0600070205080204" pitchFamily="34" charset="-128"/>
          <a:cs typeface="MS PGothic" charset="0"/>
        </a:defRPr>
      </a:lvl1pPr>
      <a:lvl2pPr marL="742950" indent="-285750" algn="l" rtl="0" eaLnBrk="0" fontAlgn="base" hangingPunct="0">
        <a:lnSpc>
          <a:spcPct val="95000"/>
        </a:lnSpc>
        <a:spcBef>
          <a:spcPct val="20000"/>
        </a:spcBef>
        <a:spcAft>
          <a:spcPct val="0"/>
        </a:spcAft>
        <a:buChar char="–"/>
        <a:defRPr sz="2800">
          <a:solidFill>
            <a:schemeClr val="tx1"/>
          </a:solidFill>
          <a:latin typeface="+mn-lt"/>
          <a:ea typeface="MS PGothic" panose="020B0600070205080204" pitchFamily="34" charset="-128"/>
          <a:cs typeface="MS PGothic" charset="0"/>
        </a:defRPr>
      </a:lvl2pPr>
      <a:lvl3pPr marL="1143000" indent="-228600" algn="l" rtl="0" eaLnBrk="0" fontAlgn="base" hangingPunct="0">
        <a:lnSpc>
          <a:spcPct val="95000"/>
        </a:lnSpc>
        <a:spcBef>
          <a:spcPct val="20000"/>
        </a:spcBef>
        <a:spcAft>
          <a:spcPct val="0"/>
        </a:spcAft>
        <a:buChar char="•"/>
        <a:defRPr sz="2600">
          <a:solidFill>
            <a:schemeClr val="tx1"/>
          </a:solidFill>
          <a:latin typeface="+mn-lt"/>
          <a:ea typeface="MS PGothic" panose="020B0600070205080204" pitchFamily="34" charset="-128"/>
          <a:cs typeface="MS PGothic" charset="0"/>
        </a:defRPr>
      </a:lvl3pPr>
      <a:lvl4pPr marL="1600200" indent="-228600" algn="l" rtl="0" eaLnBrk="0" fontAlgn="base" hangingPunct="0">
        <a:lnSpc>
          <a:spcPct val="95000"/>
        </a:lnSpc>
        <a:spcBef>
          <a:spcPct val="20000"/>
        </a:spcBef>
        <a:spcAft>
          <a:spcPct val="0"/>
        </a:spcAft>
        <a:buChar char="–"/>
        <a:defRPr sz="2400">
          <a:solidFill>
            <a:schemeClr val="tx1"/>
          </a:solidFill>
          <a:latin typeface="+mn-lt"/>
          <a:ea typeface="MS PGothic" panose="020B0600070205080204" pitchFamily="34" charset="-128"/>
          <a:cs typeface="MS PGothic" charset="0"/>
        </a:defRPr>
      </a:lvl4pPr>
      <a:lvl5pPr marL="2057400" indent="-228600" algn="l" rtl="0" eaLnBrk="0" fontAlgn="base" hangingPunct="0">
        <a:lnSpc>
          <a:spcPct val="95000"/>
        </a:lnSpc>
        <a:spcBef>
          <a:spcPct val="20000"/>
        </a:spcBef>
        <a:spcAft>
          <a:spcPct val="0"/>
        </a:spcAft>
        <a:buChar char="»"/>
        <a:defRPr sz="2400">
          <a:solidFill>
            <a:schemeClr val="tx1"/>
          </a:solidFill>
          <a:latin typeface="+mn-lt"/>
          <a:ea typeface="MS PGothic" panose="020B0600070205080204" pitchFamily="34" charset="-128"/>
          <a:cs typeface="MS PGothic" charset="0"/>
        </a:defRPr>
      </a:lvl5pPr>
      <a:lvl6pPr marL="2514600" indent="-228600" algn="l" rtl="0" fontAlgn="base">
        <a:lnSpc>
          <a:spcPct val="95000"/>
        </a:lnSpc>
        <a:spcBef>
          <a:spcPct val="20000"/>
        </a:spcBef>
        <a:spcAft>
          <a:spcPct val="0"/>
        </a:spcAft>
        <a:buChar char="»"/>
        <a:defRPr sz="2400">
          <a:solidFill>
            <a:schemeClr val="tx1"/>
          </a:solidFill>
          <a:latin typeface="+mn-lt"/>
          <a:ea typeface="+mn-ea"/>
        </a:defRPr>
      </a:lvl6pPr>
      <a:lvl7pPr marL="2971800" indent="-228600" algn="l" rtl="0" fontAlgn="base">
        <a:lnSpc>
          <a:spcPct val="95000"/>
        </a:lnSpc>
        <a:spcBef>
          <a:spcPct val="20000"/>
        </a:spcBef>
        <a:spcAft>
          <a:spcPct val="0"/>
        </a:spcAft>
        <a:buChar char="»"/>
        <a:defRPr sz="2400">
          <a:solidFill>
            <a:schemeClr val="tx1"/>
          </a:solidFill>
          <a:latin typeface="+mn-lt"/>
          <a:ea typeface="+mn-ea"/>
        </a:defRPr>
      </a:lvl7pPr>
      <a:lvl8pPr marL="3429000" indent="-228600" algn="l" rtl="0" fontAlgn="base">
        <a:lnSpc>
          <a:spcPct val="95000"/>
        </a:lnSpc>
        <a:spcBef>
          <a:spcPct val="20000"/>
        </a:spcBef>
        <a:spcAft>
          <a:spcPct val="0"/>
        </a:spcAft>
        <a:buChar char="»"/>
        <a:defRPr sz="2400">
          <a:solidFill>
            <a:schemeClr val="tx1"/>
          </a:solidFill>
          <a:latin typeface="+mn-lt"/>
          <a:ea typeface="+mn-ea"/>
        </a:defRPr>
      </a:lvl8pPr>
      <a:lvl9pPr marL="3886200" indent="-228600" algn="l" rtl="0" fontAlgn="base">
        <a:lnSpc>
          <a:spcPct val="95000"/>
        </a:lnSpc>
        <a:spcBef>
          <a:spcPct val="20000"/>
        </a:spcBef>
        <a:spcAft>
          <a:spcPct val="0"/>
        </a:spcAft>
        <a:buChar char="»"/>
        <a:defRPr sz="24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hyperlink" Target="https://www.ncbi.nlm.nih.gov/pmc/articles/PMC4981621/" TargetMode="External"/><Relationship Id="rId2" Type="http://schemas.openxmlformats.org/officeDocument/2006/relationships/hyperlink" Target="https://www.ncbi.nlm.nih.gov/pubmed/?term=Schiff%20D%5BAuthor%5D&amp;cauthor=true&amp;cauthor_uid=27563497" TargetMode="External"/><Relationship Id="rId1" Type="http://schemas.openxmlformats.org/officeDocument/2006/relationships/slideLayout" Target="../slideLayouts/slideLayout29.xml"/><Relationship Id="rId6" Type="http://schemas.openxmlformats.org/officeDocument/2006/relationships/image" Target="../media/image4.png"/><Relationship Id="rId5" Type="http://schemas.openxmlformats.org/officeDocument/2006/relationships/image" Target="../media/image6.png"/><Relationship Id="rId4" Type="http://schemas.openxmlformats.org/officeDocument/2006/relationships/hyperlink" Target="https://dx.doi.org/10.1007/s13669-016-0168-9"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9.xml"/><Relationship Id="rId5" Type="http://schemas.openxmlformats.org/officeDocument/2006/relationships/image" Target="../media/image6.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9.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31.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29.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9.xml"/><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31.xml"/><Relationship Id="rId4" Type="http://schemas.openxmlformats.org/officeDocument/2006/relationships/image" Target="../media/image6.png"/></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31.xml"/><Relationship Id="rId4" Type="http://schemas.openxmlformats.org/officeDocument/2006/relationships/image" Target="../media/image6.png"/></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31.xml"/><Relationship Id="rId4" Type="http://schemas.openxmlformats.org/officeDocument/2006/relationships/image" Target="../media/image6.png"/></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29.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29.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29.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9.xml"/><Relationship Id="rId4" Type="http://schemas.openxmlformats.org/officeDocument/2006/relationships/image" Target="../media/image6.png"/></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9.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2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29.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9.xml"/></Relationships>
</file>

<file path=ppt/slides/_rels/slide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9.xml"/><Relationship Id="rId4" Type="http://schemas.openxmlformats.org/officeDocument/2006/relationships/image" Target="../media/image6.png"/></Relationships>
</file>

<file path=ppt/slides/_rels/slide38.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3.xml"/><Relationship Id="rId1" Type="http://schemas.openxmlformats.org/officeDocument/2006/relationships/slideLayout" Target="../slideLayouts/slideLayout29.xml"/><Relationship Id="rId6" Type="http://schemas.openxmlformats.org/officeDocument/2006/relationships/diagramColors" Target="../diagrams/colors2.xml"/><Relationship Id="rId5" Type="http://schemas.openxmlformats.org/officeDocument/2006/relationships/diagramQuickStyle" Target="../diagrams/quickStyle2.xml"/><Relationship Id="rId10" Type="http://schemas.openxmlformats.org/officeDocument/2006/relationships/image" Target="../media/image6.png"/><Relationship Id="rId4" Type="http://schemas.openxmlformats.org/officeDocument/2006/relationships/diagramLayout" Target="../diagrams/layout2.xml"/><Relationship Id="rId9" Type="http://schemas.openxmlformats.org/officeDocument/2006/relationships/image" Target="../media/image4.png"/></Relationships>
</file>

<file path=ppt/slides/_rels/slide3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Layout" Target="../slideLayouts/slideLayout31.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29.xml"/></Relationships>
</file>

<file path=ppt/slides/_rels/slide4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4.xml"/><Relationship Id="rId1" Type="http://schemas.openxmlformats.org/officeDocument/2006/relationships/slideLayout" Target="../slideLayouts/slideLayout29.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 Id="rId9" Type="http://schemas.openxmlformats.org/officeDocument/2006/relationships/image" Target="../media/image4.png"/></Relationships>
</file>

<file path=ppt/slides/_rels/slide4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31.xml"/><Relationship Id="rId4" Type="http://schemas.openxmlformats.org/officeDocument/2006/relationships/image" Target="../media/image4.png"/></Relationships>
</file>

<file path=ppt/slides/_rels/slide4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36.xml"/></Relationships>
</file>

<file path=ppt/slides/_rels/slide44.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Layout" Target="../diagrams/layout4.xml"/><Relationship Id="rId7" Type="http://schemas.openxmlformats.org/officeDocument/2006/relationships/image" Target="../media/image6.png"/><Relationship Id="rId2" Type="http://schemas.openxmlformats.org/officeDocument/2006/relationships/diagramData" Target="../diagrams/data4.xml"/><Relationship Id="rId1" Type="http://schemas.openxmlformats.org/officeDocument/2006/relationships/slideLayout" Target="../slideLayouts/slideLayout3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4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31.xml"/></Relationships>
</file>

<file path=ppt/slides/_rels/slide4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31.xml"/></Relationships>
</file>

<file path=ppt/slides/_rels/slide47.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Layout" Target="../diagrams/layout5.xml"/><Relationship Id="rId7" Type="http://schemas.openxmlformats.org/officeDocument/2006/relationships/image" Target="../media/image6.png"/><Relationship Id="rId2" Type="http://schemas.openxmlformats.org/officeDocument/2006/relationships/diagramData" Target="../diagrams/data5.xml"/><Relationship Id="rId1" Type="http://schemas.openxmlformats.org/officeDocument/2006/relationships/slideLayout" Target="../slideLayouts/slideLayout3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4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31.xml"/></Relationships>
</file>

<file path=ppt/slides/_rels/slide4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9.xml"/></Relationships>
</file>

<file path=ppt/slides/_rels/slide50.xml.rels><?xml version="1.0" encoding="UTF-8" standalone="yes"?>
<Relationships xmlns="http://schemas.openxmlformats.org/package/2006/relationships"><Relationship Id="rId2" Type="http://schemas.openxmlformats.org/officeDocument/2006/relationships/hyperlink" Target="https://join.onstreammedia.com/go/68131182/51018" TargetMode="External"/><Relationship Id="rId1" Type="http://schemas.openxmlformats.org/officeDocument/2006/relationships/slideLayout" Target="../slideLayouts/slideLayout20.xml"/></Relationships>
</file>

<file path=ppt/slides/_rels/slide51.xml.rels><?xml version="1.0" encoding="UTF-8" standalone="yes"?>
<Relationships xmlns="http://schemas.openxmlformats.org/package/2006/relationships"><Relationship Id="rId3" Type="http://schemas.openxmlformats.org/officeDocument/2006/relationships/hyperlink" Target="http://ma-crafts-bakery-house.blogspot.co.uk/" TargetMode="External"/><Relationship Id="rId2" Type="http://schemas.openxmlformats.org/officeDocument/2006/relationships/image" Target="../media/image9.jpg"/><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9329" y="3611879"/>
            <a:ext cx="10376452" cy="1084574"/>
          </a:xfrm>
        </p:spPr>
        <p:txBody>
          <a:bodyPr/>
          <a:lstStyle/>
          <a:p>
            <a:br>
              <a:rPr lang="en-US" dirty="0"/>
            </a:br>
            <a:r>
              <a:rPr lang="en-US" dirty="0"/>
              <a:t>Perinatal Substance Use Webinar</a:t>
            </a:r>
            <a:br>
              <a:rPr lang="en-US" dirty="0"/>
            </a:br>
            <a:br>
              <a:rPr lang="en-US" dirty="0"/>
            </a:br>
            <a:r>
              <a:rPr lang="en-US" sz="2400" dirty="0"/>
              <a:t>May 10, 2018</a:t>
            </a:r>
            <a:br>
              <a:rPr lang="en-US" sz="2400" dirty="0"/>
            </a:br>
            <a:br>
              <a:rPr lang="en-US" sz="2400" dirty="0"/>
            </a:br>
            <a:r>
              <a:rPr lang="en-US" sz="2400" dirty="0"/>
              <a:t>A Partnership of the Indiana Perinatal Quality Improvement Collaborative,</a:t>
            </a:r>
            <a:br>
              <a:rPr lang="en-US" sz="2400" dirty="0"/>
            </a:br>
            <a:r>
              <a:rPr lang="en-US" sz="2400" dirty="0"/>
              <a:t> the Indiana State Department of Health and the Indiana Hospital Association</a:t>
            </a:r>
            <a:br>
              <a:rPr lang="en-US" dirty="0"/>
            </a:br>
            <a:br>
              <a:rPr lang="en-US" b="1" dirty="0"/>
            </a:br>
            <a:endParaRPr lang="en-US" dirty="0"/>
          </a:p>
        </p:txBody>
      </p:sp>
    </p:spTree>
    <p:extLst>
      <p:ext uri="{BB962C8B-B14F-4D97-AF65-F5344CB8AC3E}">
        <p14:creationId xmlns:p14="http://schemas.microsoft.com/office/powerpoint/2010/main" val="12474934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a:extLst>
              <a:ext uri="{FF2B5EF4-FFF2-40B4-BE49-F238E27FC236}">
                <a16:creationId xmlns:a16="http://schemas.microsoft.com/office/drawing/2014/main" id="{0171F394-54EA-4994-BF59-63DC68FB85CE}"/>
              </a:ext>
            </a:extLst>
          </p:cNvPr>
          <p:cNvSpPr>
            <a:spLocks noGrp="1"/>
          </p:cNvSpPr>
          <p:nvPr>
            <p:ph type="title"/>
          </p:nvPr>
        </p:nvSpPr>
        <p:spPr/>
        <p:txBody>
          <a:bodyPr/>
          <a:lstStyle/>
          <a:p>
            <a:r>
              <a:rPr lang="en-US" altLang="en-US"/>
              <a:t>The Lost</a:t>
            </a:r>
            <a:r>
              <a:rPr lang="is-IS" altLang="en-US"/>
              <a:t>…</a:t>
            </a:r>
            <a:endParaRPr lang="en-US" altLang="en-US"/>
          </a:p>
        </p:txBody>
      </p:sp>
      <p:sp>
        <p:nvSpPr>
          <p:cNvPr id="3" name="Content Placeholder 2">
            <a:extLst>
              <a:ext uri="{FF2B5EF4-FFF2-40B4-BE49-F238E27FC236}">
                <a16:creationId xmlns:a16="http://schemas.microsoft.com/office/drawing/2014/main" id="{29C01552-B8FA-48DC-8356-B7F8EC77C751}"/>
              </a:ext>
            </a:extLst>
          </p:cNvPr>
          <p:cNvSpPr>
            <a:spLocks noGrp="1"/>
          </p:cNvSpPr>
          <p:nvPr>
            <p:ph idx="1"/>
          </p:nvPr>
        </p:nvSpPr>
        <p:spPr>
          <a:xfrm>
            <a:off x="1784350" y="1270001"/>
            <a:ext cx="8229600" cy="4525963"/>
          </a:xfrm>
        </p:spPr>
        <p:txBody>
          <a:bodyPr/>
          <a:lstStyle/>
          <a:p>
            <a:r>
              <a:rPr lang="en-US" altLang="en-US"/>
              <a:t>States:</a:t>
            </a:r>
          </a:p>
          <a:p>
            <a:r>
              <a:rPr lang="en-US" altLang="en-US"/>
              <a:t>18 consider substance use during pregnancy to be child abuse under civil child-welfare status.</a:t>
            </a:r>
          </a:p>
          <a:p>
            <a:r>
              <a:rPr lang="en-US" altLang="en-US"/>
              <a:t>19 have drug treatment programs designed for peripartum women.</a:t>
            </a:r>
          </a:p>
          <a:p>
            <a:r>
              <a:rPr lang="en-US" altLang="en-US"/>
              <a:t>12 provide pregnant women with priority access to treatment.</a:t>
            </a:r>
          </a:p>
          <a:p>
            <a:r>
              <a:rPr lang="en-US" altLang="en-US"/>
              <a:t>18 states require providers to test for prenatal drug exposure if use is suspected.</a:t>
            </a:r>
          </a:p>
          <a:p>
            <a:pPr>
              <a:buFontTx/>
              <a:buNone/>
            </a:pPr>
            <a:r>
              <a:rPr lang="en-US" altLang="en-US" sz="1000"/>
              <a:t>                 Kelley A. S.,</a:t>
            </a:r>
            <a:r>
              <a:rPr lang="en-US" altLang="en-US" sz="1000" baseline="30000"/>
              <a:t>1</a:t>
            </a:r>
            <a:r>
              <a:rPr lang="en-US" altLang="en-US" sz="1000"/>
              <a:t> </a:t>
            </a:r>
            <a:r>
              <a:rPr lang="en-US" altLang="en-US" sz="1000">
                <a:hlinkClick r:id="rId2"/>
              </a:rPr>
              <a:t>Davida Schiff</a:t>
            </a:r>
            <a:r>
              <a:rPr lang="en-US" altLang="en-US" sz="1000"/>
              <a:t>,</a:t>
            </a:r>
            <a:r>
              <a:rPr lang="en-US" altLang="en-US" sz="1000" baseline="30000"/>
              <a:t>2</a:t>
            </a:r>
            <a:r>
              <a:rPr lang="en-US" altLang="en-US" sz="1000"/>
              <a:t> Elisha M. Wachman, et al. (2016). </a:t>
            </a:r>
            <a:r>
              <a:rPr lang="en-US" altLang="en-US" sz="1000">
                <a:hlinkClick r:id="rId3"/>
              </a:rPr>
              <a:t>Curr Obstet Gynecol Rep</a:t>
            </a:r>
            <a:r>
              <a:rPr lang="en-US" altLang="en-US" sz="1000"/>
              <a:t>. Caring for Pregnant Women with Opioid Use </a:t>
            </a:r>
          </a:p>
          <a:p>
            <a:pPr>
              <a:buFontTx/>
              <a:buNone/>
            </a:pPr>
            <a:r>
              <a:rPr lang="en-US" altLang="en-US" sz="1000"/>
              <a:t>                 Disorder in the USA: Expanding and Improving Treatment; 5(3): 257–263. Published online 2016 Jul 1. doi:  </a:t>
            </a:r>
            <a:r>
              <a:rPr lang="en-US" altLang="en-US" sz="1000">
                <a:hlinkClick r:id="rId4"/>
              </a:rPr>
              <a:t>10.1007/s13669-016-</a:t>
            </a:r>
            <a:endParaRPr lang="en-US" altLang="en-US" sz="1000"/>
          </a:p>
          <a:p>
            <a:endParaRPr lang="en-US" altLang="en-US"/>
          </a:p>
          <a:p>
            <a:endParaRPr lang="en-US" altLang="en-US"/>
          </a:p>
          <a:p>
            <a:endParaRPr lang="en-US" altLang="en-US"/>
          </a:p>
        </p:txBody>
      </p:sp>
      <p:sp>
        <p:nvSpPr>
          <p:cNvPr id="17411" name="Slide Number Placeholder 3">
            <a:extLst>
              <a:ext uri="{FF2B5EF4-FFF2-40B4-BE49-F238E27FC236}">
                <a16:creationId xmlns:a16="http://schemas.microsoft.com/office/drawing/2014/main" id="{C4743F95-1614-4D3E-A2CA-24141FB0E798}"/>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fld id="{51E72C8A-799F-46A4-8A5F-170F3CA0CC62}" type="slidenum">
              <a:rPr lang="en-US" altLang="en-US" sz="700">
                <a:solidFill>
                  <a:srgbClr val="333333"/>
                </a:solidFill>
                <a:latin typeface="Franklin Gothic Book" panose="020B0503020102020204" pitchFamily="34" charset="0"/>
              </a:rPr>
              <a:pPr fontAlgn="base">
                <a:spcBef>
                  <a:spcPct val="0"/>
                </a:spcBef>
                <a:spcAft>
                  <a:spcPct val="0"/>
                </a:spcAft>
              </a:pPr>
              <a:t>10</a:t>
            </a:fld>
            <a:endParaRPr lang="en-US" altLang="en-US" sz="700">
              <a:solidFill>
                <a:srgbClr val="333333"/>
              </a:solidFill>
              <a:latin typeface="Franklin Gothic Book" panose="020B0503020102020204" pitchFamily="34" charset="0"/>
            </a:endParaRPr>
          </a:p>
        </p:txBody>
      </p:sp>
      <p:pic>
        <p:nvPicPr>
          <p:cNvPr id="17412" name="Picture 4" descr="SOM">
            <a:extLst>
              <a:ext uri="{FF2B5EF4-FFF2-40B4-BE49-F238E27FC236}">
                <a16:creationId xmlns:a16="http://schemas.microsoft.com/office/drawing/2014/main" id="{65872966-E792-4911-8709-F863ED67A97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43864" y="6326188"/>
            <a:ext cx="2624137" cy="43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5" descr="RileyHz4c">
            <a:extLst>
              <a:ext uri="{FF2B5EF4-FFF2-40B4-BE49-F238E27FC236}">
                <a16:creationId xmlns:a16="http://schemas.microsoft.com/office/drawing/2014/main" id="{0B8E71E7-1B34-49DE-9976-A7578F39B58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6315076"/>
            <a:ext cx="2713038"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221267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6EFC2">
            <a:alpha val="74901"/>
          </a:srgbClr>
        </a:solidFill>
        <a:effectLst/>
      </p:bgPr>
    </p:bg>
    <p:spTree>
      <p:nvGrpSpPr>
        <p:cNvPr id="1" name=""/>
        <p:cNvGrpSpPr/>
        <p:nvPr/>
      </p:nvGrpSpPr>
      <p:grpSpPr>
        <a:xfrm>
          <a:off x="0" y="0"/>
          <a:ext cx="0" cy="0"/>
          <a:chOff x="0" y="0"/>
          <a:chExt cx="0" cy="0"/>
        </a:xfrm>
      </p:grpSpPr>
      <p:sp>
        <p:nvSpPr>
          <p:cNvPr id="18434" name="Slide Number Placeholder 5">
            <a:extLst>
              <a:ext uri="{FF2B5EF4-FFF2-40B4-BE49-F238E27FC236}">
                <a16:creationId xmlns:a16="http://schemas.microsoft.com/office/drawing/2014/main" id="{57F4B954-B19E-418A-891D-84F6A96CAA57}"/>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fld id="{F77100F0-25AE-4F29-AD48-5BEC9D94AB8A}" type="slidenum">
              <a:rPr lang="en-US" altLang="en-US" sz="700">
                <a:solidFill>
                  <a:srgbClr val="333333"/>
                </a:solidFill>
                <a:latin typeface="Franklin Gothic Book" panose="020B0503020102020204" pitchFamily="34" charset="0"/>
              </a:rPr>
              <a:pPr fontAlgn="base">
                <a:spcBef>
                  <a:spcPct val="0"/>
                </a:spcBef>
                <a:spcAft>
                  <a:spcPct val="0"/>
                </a:spcAft>
              </a:pPr>
              <a:t>11</a:t>
            </a:fld>
            <a:endParaRPr lang="en-US" altLang="en-US" sz="700">
              <a:solidFill>
                <a:srgbClr val="333333"/>
              </a:solidFill>
              <a:latin typeface="Franklin Gothic Book" panose="020B0503020102020204" pitchFamily="34" charset="0"/>
            </a:endParaRPr>
          </a:p>
        </p:txBody>
      </p:sp>
      <p:sp>
        <p:nvSpPr>
          <p:cNvPr id="18435" name="Rectangle 2">
            <a:extLst>
              <a:ext uri="{FF2B5EF4-FFF2-40B4-BE49-F238E27FC236}">
                <a16:creationId xmlns:a16="http://schemas.microsoft.com/office/drawing/2014/main" id="{988A1606-AC53-4919-956F-C4ADB6142682}"/>
              </a:ext>
            </a:extLst>
          </p:cNvPr>
          <p:cNvSpPr>
            <a:spLocks noGrp="1" noChangeArrowheads="1"/>
          </p:cNvSpPr>
          <p:nvPr>
            <p:ph type="title"/>
          </p:nvPr>
        </p:nvSpPr>
        <p:spPr>
          <a:xfrm>
            <a:off x="1524000" y="-11113"/>
            <a:ext cx="9144000" cy="1204913"/>
          </a:xfrm>
          <a:solidFill>
            <a:schemeClr val="tx2"/>
          </a:solidFill>
        </p:spPr>
        <p:txBody>
          <a:bodyPr/>
          <a:lstStyle/>
          <a:p>
            <a:pPr eaLnBrk="1" hangingPunct="1"/>
            <a:br>
              <a:rPr lang="en-US" altLang="en-US" sz="3600"/>
            </a:br>
            <a:r>
              <a:rPr lang="en-US" altLang="en-US" sz="3600"/>
              <a:t>Title</a:t>
            </a:r>
          </a:p>
        </p:txBody>
      </p:sp>
      <p:sp>
        <p:nvSpPr>
          <p:cNvPr id="7171" name="Rectangle 3">
            <a:extLst>
              <a:ext uri="{FF2B5EF4-FFF2-40B4-BE49-F238E27FC236}">
                <a16:creationId xmlns:a16="http://schemas.microsoft.com/office/drawing/2014/main" id="{CC8DE46B-32E9-4EDC-A7D3-532A55063427}"/>
              </a:ext>
            </a:extLst>
          </p:cNvPr>
          <p:cNvSpPr>
            <a:spLocks noGrp="1" noChangeArrowheads="1"/>
          </p:cNvSpPr>
          <p:nvPr>
            <p:ph type="body" idx="1"/>
          </p:nvPr>
        </p:nvSpPr>
        <p:spPr/>
        <p:txBody>
          <a:bodyPr/>
          <a:lstStyle/>
          <a:p>
            <a:pPr marL="0" indent="0" algn="ctr" eaLnBrk="1" hangingPunct="1">
              <a:buNone/>
              <a:defRPr/>
            </a:pPr>
            <a:endParaRPr lang="en-US" sz="3600" dirty="0">
              <a:solidFill>
                <a:schemeClr val="tx2"/>
              </a:solidFill>
              <a:latin typeface="+mj-lt"/>
              <a:cs typeface="+mn-cs"/>
            </a:endParaRPr>
          </a:p>
          <a:p>
            <a:pPr marL="0" indent="0" algn="ctr" eaLnBrk="1" hangingPunct="1">
              <a:buNone/>
              <a:defRPr/>
            </a:pPr>
            <a:r>
              <a:rPr lang="en-US" sz="3600" dirty="0">
                <a:solidFill>
                  <a:schemeClr val="tx2"/>
                </a:solidFill>
                <a:latin typeface="+mj-lt"/>
                <a:cs typeface="+mn-cs"/>
              </a:rPr>
              <a:t>Should I do a urine drug screen on all my pregnant patients or just the ones I think may be using illicit drugs?</a:t>
            </a:r>
            <a:br>
              <a:rPr lang="en-US" dirty="0">
                <a:cs typeface="+mn-cs"/>
              </a:rPr>
            </a:br>
            <a:endParaRPr lang="en-US" dirty="0">
              <a:solidFill>
                <a:srgbClr val="333333"/>
              </a:solidFill>
              <a:ea typeface="+mn-ea"/>
              <a:cs typeface="+mn-cs"/>
            </a:endParaRPr>
          </a:p>
        </p:txBody>
      </p:sp>
      <p:pic>
        <p:nvPicPr>
          <p:cNvPr id="18437" name="Picture 4" descr="SOM">
            <a:extLst>
              <a:ext uri="{FF2B5EF4-FFF2-40B4-BE49-F238E27FC236}">
                <a16:creationId xmlns:a16="http://schemas.microsoft.com/office/drawing/2014/main" id="{DE24242C-2B3B-498B-815E-4FE285D4AB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85100" y="6329363"/>
            <a:ext cx="2624138" cy="43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8" name="Picture 5" descr="RileyHz4c">
            <a:extLst>
              <a:ext uri="{FF2B5EF4-FFF2-40B4-BE49-F238E27FC236}">
                <a16:creationId xmlns:a16="http://schemas.microsoft.com/office/drawing/2014/main" id="{935E7452-0ED0-49B1-993F-4989242CD85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63700" y="6246814"/>
            <a:ext cx="2713038"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882085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a:extLst>
              <a:ext uri="{FF2B5EF4-FFF2-40B4-BE49-F238E27FC236}">
                <a16:creationId xmlns:a16="http://schemas.microsoft.com/office/drawing/2014/main" id="{84300319-929E-4F95-B50C-EB3BF9213415}"/>
              </a:ext>
            </a:extLst>
          </p:cNvPr>
          <p:cNvSpPr>
            <a:spLocks noGrp="1"/>
          </p:cNvSpPr>
          <p:nvPr>
            <p:ph type="title"/>
          </p:nvPr>
        </p:nvSpPr>
        <p:spPr/>
        <p:txBody>
          <a:bodyPr/>
          <a:lstStyle/>
          <a:p>
            <a:r>
              <a:rPr lang="en-US" altLang="en-US"/>
              <a:t>The State of Indiana says…</a:t>
            </a:r>
          </a:p>
        </p:txBody>
      </p:sp>
      <p:graphicFrame>
        <p:nvGraphicFramePr>
          <p:cNvPr id="4" name="Content Placeholder 3">
            <a:extLst>
              <a:ext uri="{FF2B5EF4-FFF2-40B4-BE49-F238E27FC236}">
                <a16:creationId xmlns:a16="http://schemas.microsoft.com/office/drawing/2014/main" id="{5ADC4E23-2BEF-48FE-A2EC-075158B1263F}"/>
              </a:ext>
            </a:extLst>
          </p:cNvPr>
          <p:cNvGraphicFramePr>
            <a:graphicFrameLocks noGrp="1"/>
          </p:cNvGraphicFramePr>
          <p:nvPr>
            <p:ph idx="1"/>
          </p:nvPr>
        </p:nvGraphicFramePr>
        <p:xfrm>
          <a:off x="3107474" y="1212215"/>
          <a:ext cx="5653668" cy="4724400"/>
        </p:xfrm>
        <a:graphic>
          <a:graphicData uri="http://schemas.openxmlformats.org/drawingml/2006/table">
            <a:tbl>
              <a:tblPr firstRow="1" bandRow="1">
                <a:tableStyleId>{3C2FFA5D-87B4-456A-9821-1D502468CF0F}</a:tableStyleId>
              </a:tblPr>
              <a:tblGrid>
                <a:gridCol w="1440450">
                  <a:extLst>
                    <a:ext uri="{9D8B030D-6E8A-4147-A177-3AD203B41FA5}">
                      <a16:colId xmlns:a16="http://schemas.microsoft.com/office/drawing/2014/main" val="20000"/>
                    </a:ext>
                  </a:extLst>
                </a:gridCol>
                <a:gridCol w="2409996">
                  <a:extLst>
                    <a:ext uri="{9D8B030D-6E8A-4147-A177-3AD203B41FA5}">
                      <a16:colId xmlns:a16="http://schemas.microsoft.com/office/drawing/2014/main" val="20001"/>
                    </a:ext>
                  </a:extLst>
                </a:gridCol>
                <a:gridCol w="1803222">
                  <a:extLst>
                    <a:ext uri="{9D8B030D-6E8A-4147-A177-3AD203B41FA5}">
                      <a16:colId xmlns:a16="http://schemas.microsoft.com/office/drawing/2014/main" val="20002"/>
                    </a:ext>
                  </a:extLst>
                </a:gridCol>
              </a:tblGrid>
              <a:tr h="1066800">
                <a:tc>
                  <a:txBody>
                    <a:bodyPr/>
                    <a:lstStyle/>
                    <a:p>
                      <a:r>
                        <a:rPr lang="en-US" sz="3600" dirty="0"/>
                        <a:t>State</a:t>
                      </a:r>
                    </a:p>
                  </a:txBody>
                  <a:tcPr>
                    <a:solidFill>
                      <a:schemeClr val="tx2">
                        <a:lumMod val="75000"/>
                      </a:schemeClr>
                    </a:solidFill>
                  </a:tcPr>
                </a:tc>
                <a:tc gridSpan="2">
                  <a:txBody>
                    <a:bodyPr/>
                    <a:lstStyle/>
                    <a:p>
                      <a:r>
                        <a:rPr lang="en-US" sz="3200" dirty="0">
                          <a:solidFill>
                            <a:schemeClr val="bg1"/>
                          </a:solidFill>
                        </a:rPr>
                        <a:t>When Use</a:t>
                      </a:r>
                      <a:r>
                        <a:rPr lang="en-US" sz="3200" baseline="0" dirty="0">
                          <a:solidFill>
                            <a:schemeClr val="bg1"/>
                          </a:solidFill>
                        </a:rPr>
                        <a:t> is Suspected State Requires:</a:t>
                      </a:r>
                      <a:endParaRPr lang="en-US" sz="3200" dirty="0">
                        <a:solidFill>
                          <a:schemeClr val="bg1"/>
                        </a:solidFill>
                      </a:endParaRPr>
                    </a:p>
                  </a:txBody>
                  <a:tcPr>
                    <a:solidFill>
                      <a:schemeClr val="tx2">
                        <a:lumMod val="75000"/>
                      </a:schemeClr>
                    </a:solidFill>
                  </a:tcPr>
                </a:tc>
                <a:tc hMerge="1">
                  <a:txBody>
                    <a:bodyPr/>
                    <a:lstStyle/>
                    <a:p>
                      <a:endParaRPr lang="en-US" dirty="0"/>
                    </a:p>
                  </a:txBody>
                  <a:tcPr/>
                </a:tc>
                <a:extLst>
                  <a:ext uri="{0D108BD9-81ED-4DB2-BD59-A6C34878D82A}">
                    <a16:rowId xmlns:a16="http://schemas.microsoft.com/office/drawing/2014/main" val="10000"/>
                  </a:ext>
                </a:extLst>
              </a:tr>
              <a:tr h="579120">
                <a:tc>
                  <a:txBody>
                    <a:bodyPr/>
                    <a:lstStyle/>
                    <a:p>
                      <a:endParaRPr lang="en-US" sz="1800" dirty="0"/>
                    </a:p>
                  </a:txBody>
                  <a:tcPr>
                    <a:solidFill>
                      <a:schemeClr val="accent2">
                        <a:lumMod val="20000"/>
                        <a:lumOff val="80000"/>
                      </a:schemeClr>
                    </a:solidFill>
                  </a:tcPr>
                </a:tc>
                <a:tc>
                  <a:txBody>
                    <a:bodyPr/>
                    <a:lstStyle/>
                    <a:p>
                      <a:r>
                        <a:rPr lang="en-US" sz="3200" b="1" dirty="0">
                          <a:solidFill>
                            <a:schemeClr val="tx1"/>
                          </a:solidFill>
                        </a:rPr>
                        <a:t>Reporting</a:t>
                      </a:r>
                    </a:p>
                  </a:txBody>
                  <a:tcPr>
                    <a:solidFill>
                      <a:schemeClr val="accent2">
                        <a:lumMod val="20000"/>
                        <a:lumOff val="80000"/>
                      </a:schemeClr>
                    </a:solidFill>
                  </a:tcPr>
                </a:tc>
                <a:tc>
                  <a:txBody>
                    <a:bodyPr/>
                    <a:lstStyle/>
                    <a:p>
                      <a:r>
                        <a:rPr lang="en-US" sz="3200" b="1" dirty="0">
                          <a:solidFill>
                            <a:schemeClr val="tx1"/>
                          </a:solidFill>
                        </a:rPr>
                        <a:t>Testing</a:t>
                      </a:r>
                    </a:p>
                  </a:txBody>
                  <a:tcPr>
                    <a:solidFill>
                      <a:schemeClr val="accent2">
                        <a:lumMod val="20000"/>
                        <a:lumOff val="80000"/>
                      </a:schemeClr>
                    </a:solidFill>
                  </a:tcPr>
                </a:tc>
                <a:extLst>
                  <a:ext uri="{0D108BD9-81ED-4DB2-BD59-A6C34878D82A}">
                    <a16:rowId xmlns:a16="http://schemas.microsoft.com/office/drawing/2014/main" val="10001"/>
                  </a:ext>
                </a:extLst>
              </a:tr>
              <a:tr h="640080">
                <a:tc>
                  <a:txBody>
                    <a:bodyPr/>
                    <a:lstStyle/>
                    <a:p>
                      <a:r>
                        <a:rPr lang="en-US" sz="2800" b="0" dirty="0"/>
                        <a:t>AL</a:t>
                      </a:r>
                    </a:p>
                  </a:txBody>
                  <a:tcPr>
                    <a:solidFill>
                      <a:schemeClr val="accent2">
                        <a:lumMod val="60000"/>
                        <a:lumOff val="40000"/>
                      </a:schemeClr>
                    </a:solidFill>
                  </a:tcPr>
                </a:tc>
                <a:tc>
                  <a:txBody>
                    <a:bodyPr/>
                    <a:lstStyle/>
                    <a:p>
                      <a:pPr algn="ctr"/>
                      <a:endParaRPr lang="en-US" sz="1800" dirty="0">
                        <a:solidFill>
                          <a:schemeClr val="tx1"/>
                        </a:solidFill>
                      </a:endParaRPr>
                    </a:p>
                  </a:txBody>
                  <a:tcPr>
                    <a:solidFill>
                      <a:schemeClr val="accent2">
                        <a:lumMod val="60000"/>
                        <a:lumOff val="40000"/>
                      </a:schemeClr>
                    </a:solidFill>
                  </a:tcPr>
                </a:tc>
                <a:tc>
                  <a:txBody>
                    <a:bodyPr/>
                    <a:lstStyle/>
                    <a:p>
                      <a:pPr algn="ctr"/>
                      <a:endParaRPr lang="en-US" sz="1800" dirty="0">
                        <a:solidFill>
                          <a:schemeClr val="tx1"/>
                        </a:solidFill>
                      </a:endParaRPr>
                    </a:p>
                    <a:p>
                      <a:pPr algn="ctr"/>
                      <a:endParaRPr lang="en-US" sz="1800" dirty="0">
                        <a:solidFill>
                          <a:schemeClr val="tx1"/>
                        </a:solidFill>
                      </a:endParaRPr>
                    </a:p>
                  </a:txBody>
                  <a:tcPr>
                    <a:solidFill>
                      <a:schemeClr val="accent2">
                        <a:lumMod val="60000"/>
                        <a:lumOff val="40000"/>
                      </a:schemeClr>
                    </a:solidFill>
                  </a:tcPr>
                </a:tc>
                <a:extLst>
                  <a:ext uri="{0D108BD9-81ED-4DB2-BD59-A6C34878D82A}">
                    <a16:rowId xmlns:a16="http://schemas.microsoft.com/office/drawing/2014/main" val="10002"/>
                  </a:ext>
                </a:extLst>
              </a:tr>
              <a:tr h="640080">
                <a:tc>
                  <a:txBody>
                    <a:bodyPr/>
                    <a:lstStyle/>
                    <a:p>
                      <a:r>
                        <a:rPr lang="en-US" sz="2800" b="0" dirty="0"/>
                        <a:t>CA</a:t>
                      </a:r>
                    </a:p>
                  </a:txBody>
                  <a:tcPr>
                    <a:solidFill>
                      <a:schemeClr val="accent2">
                        <a:lumMod val="20000"/>
                        <a:lumOff val="80000"/>
                      </a:schemeClr>
                    </a:solidFill>
                  </a:tcPr>
                </a:tc>
                <a:tc>
                  <a:txBody>
                    <a:bodyPr/>
                    <a:lstStyle/>
                    <a:p>
                      <a:pPr algn="ctr"/>
                      <a:r>
                        <a:rPr lang="en-US" sz="3200" dirty="0">
                          <a:solidFill>
                            <a:schemeClr val="tx1"/>
                          </a:solidFill>
                        </a:rPr>
                        <a:t>X</a:t>
                      </a:r>
                    </a:p>
                  </a:txBody>
                  <a:tcPr>
                    <a:solidFill>
                      <a:schemeClr val="accent2">
                        <a:lumMod val="20000"/>
                        <a:lumOff val="80000"/>
                      </a:schemeClr>
                    </a:solidFill>
                  </a:tcPr>
                </a:tc>
                <a:tc>
                  <a:txBody>
                    <a:bodyPr/>
                    <a:lstStyle/>
                    <a:p>
                      <a:pPr algn="ctr"/>
                      <a:endParaRPr lang="en-US" sz="1800" dirty="0">
                        <a:solidFill>
                          <a:schemeClr val="tx1"/>
                        </a:solidFill>
                      </a:endParaRPr>
                    </a:p>
                    <a:p>
                      <a:pPr algn="ctr"/>
                      <a:endParaRPr lang="en-US" sz="1800" dirty="0">
                        <a:solidFill>
                          <a:schemeClr val="tx1"/>
                        </a:solidFill>
                      </a:endParaRPr>
                    </a:p>
                  </a:txBody>
                  <a:tcPr>
                    <a:solidFill>
                      <a:schemeClr val="accent2">
                        <a:lumMod val="20000"/>
                        <a:lumOff val="80000"/>
                      </a:schemeClr>
                    </a:solidFill>
                  </a:tcPr>
                </a:tc>
                <a:extLst>
                  <a:ext uri="{0D108BD9-81ED-4DB2-BD59-A6C34878D82A}">
                    <a16:rowId xmlns:a16="http://schemas.microsoft.com/office/drawing/2014/main" val="10003"/>
                  </a:ext>
                </a:extLst>
              </a:tr>
              <a:tr h="640080">
                <a:tc>
                  <a:txBody>
                    <a:bodyPr/>
                    <a:lstStyle/>
                    <a:p>
                      <a:r>
                        <a:rPr lang="en-US" sz="2800" b="0" dirty="0"/>
                        <a:t>DC</a:t>
                      </a:r>
                    </a:p>
                  </a:txBody>
                  <a:tcPr>
                    <a:solidFill>
                      <a:schemeClr val="accent2">
                        <a:lumMod val="60000"/>
                        <a:lumOff val="40000"/>
                      </a:schemeClr>
                    </a:solidFill>
                  </a:tcPr>
                </a:tc>
                <a:tc>
                  <a:txBody>
                    <a:bodyPr/>
                    <a:lstStyle/>
                    <a:p>
                      <a:pPr algn="ctr"/>
                      <a:r>
                        <a:rPr lang="en-US" sz="3200" dirty="0">
                          <a:solidFill>
                            <a:schemeClr val="tx1"/>
                          </a:solidFill>
                        </a:rPr>
                        <a:t>X</a:t>
                      </a:r>
                    </a:p>
                  </a:txBody>
                  <a:tcPr>
                    <a:solidFill>
                      <a:schemeClr val="accent2">
                        <a:lumMod val="60000"/>
                        <a:lumOff val="40000"/>
                      </a:schemeClr>
                    </a:solidFill>
                  </a:tcPr>
                </a:tc>
                <a:tc>
                  <a:txBody>
                    <a:bodyPr/>
                    <a:lstStyle/>
                    <a:p>
                      <a:pPr algn="ctr"/>
                      <a:endParaRPr lang="en-US" sz="1800" dirty="0">
                        <a:solidFill>
                          <a:schemeClr val="tx1"/>
                        </a:solidFill>
                      </a:endParaRPr>
                    </a:p>
                    <a:p>
                      <a:pPr algn="ctr"/>
                      <a:endParaRPr lang="en-US" sz="1800" dirty="0">
                        <a:solidFill>
                          <a:schemeClr val="tx1"/>
                        </a:solidFill>
                      </a:endParaRPr>
                    </a:p>
                  </a:txBody>
                  <a:tcPr>
                    <a:solidFill>
                      <a:schemeClr val="accent2">
                        <a:lumMod val="60000"/>
                        <a:lumOff val="40000"/>
                      </a:schemeClr>
                    </a:solidFill>
                  </a:tcPr>
                </a:tc>
                <a:extLst>
                  <a:ext uri="{0D108BD9-81ED-4DB2-BD59-A6C34878D82A}">
                    <a16:rowId xmlns:a16="http://schemas.microsoft.com/office/drawing/2014/main" val="10004"/>
                  </a:ext>
                </a:extLst>
              </a:tr>
              <a:tr h="579120">
                <a:tc>
                  <a:txBody>
                    <a:bodyPr/>
                    <a:lstStyle/>
                    <a:p>
                      <a:r>
                        <a:rPr lang="en-US" sz="2800" b="0" dirty="0"/>
                        <a:t>MN</a:t>
                      </a:r>
                    </a:p>
                  </a:txBody>
                  <a:tcPr>
                    <a:solidFill>
                      <a:schemeClr val="accent2">
                        <a:lumMod val="20000"/>
                        <a:lumOff val="80000"/>
                      </a:schemeClr>
                    </a:solidFill>
                  </a:tcPr>
                </a:tc>
                <a:tc>
                  <a:txBody>
                    <a:bodyPr/>
                    <a:lstStyle/>
                    <a:p>
                      <a:pPr algn="ctr"/>
                      <a:r>
                        <a:rPr lang="en-US" sz="3200" dirty="0">
                          <a:solidFill>
                            <a:schemeClr val="tx1"/>
                          </a:solidFill>
                        </a:rPr>
                        <a:t>X</a:t>
                      </a:r>
                    </a:p>
                  </a:txBody>
                  <a:tcPr>
                    <a:solidFill>
                      <a:schemeClr val="accent2">
                        <a:lumMod val="20000"/>
                        <a:lumOff val="80000"/>
                      </a:schemeClr>
                    </a:solidFill>
                  </a:tcPr>
                </a:tc>
                <a:tc>
                  <a:txBody>
                    <a:bodyPr/>
                    <a:lstStyle/>
                    <a:p>
                      <a:pPr algn="ctr"/>
                      <a:r>
                        <a:rPr lang="en-US" sz="3200" dirty="0">
                          <a:solidFill>
                            <a:schemeClr val="tx1"/>
                          </a:solidFill>
                        </a:rPr>
                        <a:t>X</a:t>
                      </a:r>
                    </a:p>
                  </a:txBody>
                  <a:tcPr>
                    <a:solidFill>
                      <a:schemeClr val="accent2">
                        <a:lumMod val="20000"/>
                        <a:lumOff val="80000"/>
                      </a:schemeClr>
                    </a:solidFill>
                  </a:tcPr>
                </a:tc>
                <a:extLst>
                  <a:ext uri="{0D108BD9-81ED-4DB2-BD59-A6C34878D82A}">
                    <a16:rowId xmlns:a16="http://schemas.microsoft.com/office/drawing/2014/main" val="10005"/>
                  </a:ext>
                </a:extLst>
              </a:tr>
              <a:tr h="579120">
                <a:tc>
                  <a:txBody>
                    <a:bodyPr/>
                    <a:lstStyle/>
                    <a:p>
                      <a:r>
                        <a:rPr lang="en-US" sz="2800" b="1" dirty="0">
                          <a:solidFill>
                            <a:schemeClr val="tx2"/>
                          </a:solidFill>
                        </a:rPr>
                        <a:t>IN</a:t>
                      </a:r>
                    </a:p>
                  </a:txBody>
                  <a:tcPr>
                    <a:solidFill>
                      <a:schemeClr val="accent2">
                        <a:lumMod val="60000"/>
                        <a:lumOff val="40000"/>
                      </a:schemeClr>
                    </a:solidFill>
                  </a:tcPr>
                </a:tc>
                <a:tc>
                  <a:txBody>
                    <a:bodyPr/>
                    <a:lstStyle/>
                    <a:p>
                      <a:endParaRPr lang="en-US" sz="1800" b="1" dirty="0">
                        <a:solidFill>
                          <a:schemeClr val="tx1"/>
                        </a:solidFill>
                      </a:endParaRPr>
                    </a:p>
                  </a:txBody>
                  <a:tcPr>
                    <a:solidFill>
                      <a:schemeClr val="accent2">
                        <a:lumMod val="60000"/>
                        <a:lumOff val="40000"/>
                      </a:schemeClr>
                    </a:solidFill>
                  </a:tcPr>
                </a:tc>
                <a:tc>
                  <a:txBody>
                    <a:bodyPr/>
                    <a:lstStyle/>
                    <a:p>
                      <a:pPr algn="ctr"/>
                      <a:r>
                        <a:rPr lang="en-US" sz="3200" b="1" dirty="0">
                          <a:solidFill>
                            <a:schemeClr val="tx2"/>
                          </a:solidFill>
                        </a:rPr>
                        <a:t>X</a:t>
                      </a:r>
                    </a:p>
                  </a:txBody>
                  <a:tcPr>
                    <a:solidFill>
                      <a:schemeClr val="accent2">
                        <a:lumMod val="60000"/>
                        <a:lumOff val="40000"/>
                      </a:schemeClr>
                    </a:solidFill>
                  </a:tcPr>
                </a:tc>
                <a:extLst>
                  <a:ext uri="{0D108BD9-81ED-4DB2-BD59-A6C34878D82A}">
                    <a16:rowId xmlns:a16="http://schemas.microsoft.com/office/drawing/2014/main" val="10006"/>
                  </a:ext>
                </a:extLst>
              </a:tr>
            </a:tbl>
          </a:graphicData>
        </a:graphic>
      </p:graphicFrame>
      <p:sp>
        <p:nvSpPr>
          <p:cNvPr id="19459" name="TextBox 4">
            <a:extLst>
              <a:ext uri="{FF2B5EF4-FFF2-40B4-BE49-F238E27FC236}">
                <a16:creationId xmlns:a16="http://schemas.microsoft.com/office/drawing/2014/main" id="{9046D43C-8210-4E81-B620-9C4E1561E4A3}"/>
              </a:ext>
            </a:extLst>
          </p:cNvPr>
          <p:cNvSpPr txBox="1">
            <a:spLocks noChangeArrowheads="1"/>
          </p:cNvSpPr>
          <p:nvPr/>
        </p:nvSpPr>
        <p:spPr bwMode="auto">
          <a:xfrm>
            <a:off x="4737100" y="5976938"/>
            <a:ext cx="13462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r>
              <a:rPr lang="en-US" altLang="en-US" sz="1000">
                <a:solidFill>
                  <a:srgbClr val="333333"/>
                </a:solidFill>
              </a:rPr>
              <a:t>www.guttmacher.org</a:t>
            </a:r>
          </a:p>
        </p:txBody>
      </p:sp>
      <p:pic>
        <p:nvPicPr>
          <p:cNvPr id="19460" name="Picture 5" descr="RileyHz4c">
            <a:extLst>
              <a:ext uri="{FF2B5EF4-FFF2-40B4-BE49-F238E27FC236}">
                <a16:creationId xmlns:a16="http://schemas.microsoft.com/office/drawing/2014/main" id="{11CFB33F-DFD0-414D-BFE0-81279E735C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6264276"/>
            <a:ext cx="2713038"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1" name="Picture 4" descr="SOM">
            <a:extLst>
              <a:ext uri="{FF2B5EF4-FFF2-40B4-BE49-F238E27FC236}">
                <a16:creationId xmlns:a16="http://schemas.microsoft.com/office/drawing/2014/main" id="{D6ACCD16-31D6-4D6C-934A-76D086A1036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43864" y="6421438"/>
            <a:ext cx="2624137" cy="43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591553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Content Placeholder 2">
            <a:extLst>
              <a:ext uri="{FF2B5EF4-FFF2-40B4-BE49-F238E27FC236}">
                <a16:creationId xmlns:a16="http://schemas.microsoft.com/office/drawing/2014/main" id="{467BE41C-099C-4779-9CAD-4A2B9D30C692}"/>
              </a:ext>
            </a:extLst>
          </p:cNvPr>
          <p:cNvSpPr>
            <a:spLocks noGrp="1"/>
          </p:cNvSpPr>
          <p:nvPr>
            <p:ph idx="1"/>
          </p:nvPr>
        </p:nvSpPr>
        <p:spPr>
          <a:xfrm>
            <a:off x="2881313" y="2665414"/>
            <a:ext cx="7104062" cy="2185987"/>
          </a:xfrm>
        </p:spPr>
        <p:txBody>
          <a:bodyPr/>
          <a:lstStyle/>
          <a:p>
            <a:pPr marL="0" indent="0" eaLnBrk="1" hangingPunct="1">
              <a:buNone/>
            </a:pPr>
            <a:endParaRPr lang="en-US" altLang="en-US">
              <a:latin typeface="Times New Roman" panose="02020603050405020304" pitchFamily="18" charset="0"/>
            </a:endParaRPr>
          </a:p>
          <a:p>
            <a:pPr marL="0" indent="0" eaLnBrk="1" hangingPunct="1">
              <a:buNone/>
            </a:pPr>
            <a:r>
              <a:rPr lang="en-US" altLang="en-US" sz="4800">
                <a:solidFill>
                  <a:schemeClr val="tx2"/>
                </a:solidFill>
                <a:latin typeface="Times New Roman" panose="02020603050405020304" pitchFamily="18" charset="0"/>
              </a:rPr>
              <a:t>Early Universal Screening</a:t>
            </a:r>
          </a:p>
        </p:txBody>
      </p:sp>
      <p:pic>
        <p:nvPicPr>
          <p:cNvPr id="20482" name="Content Placeholder 4">
            <a:extLst>
              <a:ext uri="{FF2B5EF4-FFF2-40B4-BE49-F238E27FC236}">
                <a16:creationId xmlns:a16="http://schemas.microsoft.com/office/drawing/2014/main" id="{5C22CBC0-BE86-4E6E-8633-64C1808902F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35301" y="160339"/>
            <a:ext cx="5948363" cy="155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3" name="Rectangle 7">
            <a:extLst>
              <a:ext uri="{FF2B5EF4-FFF2-40B4-BE49-F238E27FC236}">
                <a16:creationId xmlns:a16="http://schemas.microsoft.com/office/drawing/2014/main" id="{C584FC82-4D05-4641-A22A-0C3A6AB8A540}"/>
              </a:ext>
            </a:extLst>
          </p:cNvPr>
          <p:cNvSpPr>
            <a:spLocks noChangeArrowheads="1"/>
          </p:cNvSpPr>
          <p:nvPr/>
        </p:nvSpPr>
        <p:spPr bwMode="auto">
          <a:xfrm>
            <a:off x="2736851" y="5994401"/>
            <a:ext cx="612539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r>
              <a:rPr lang="en-US" altLang="en-US" sz="1000">
                <a:solidFill>
                  <a:srgbClr val="333333"/>
                </a:solidFill>
              </a:rPr>
              <a:t>Opioid Use and Opioid Use Disorder in Pregnancy, ACOG Committee Opinion Number 711, August 2017</a:t>
            </a:r>
          </a:p>
        </p:txBody>
      </p:sp>
      <p:pic>
        <p:nvPicPr>
          <p:cNvPr id="20484" name="Picture 5" descr="RileyHz4c">
            <a:extLst>
              <a:ext uri="{FF2B5EF4-FFF2-40B4-BE49-F238E27FC236}">
                <a16:creationId xmlns:a16="http://schemas.microsoft.com/office/drawing/2014/main" id="{3F532367-3F28-44E6-B31F-B075AE9CB32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6240464"/>
            <a:ext cx="2713038"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5" name="Picture 4" descr="SOM">
            <a:extLst>
              <a:ext uri="{FF2B5EF4-FFF2-40B4-BE49-F238E27FC236}">
                <a16:creationId xmlns:a16="http://schemas.microsoft.com/office/drawing/2014/main" id="{8981162F-BFC3-4E2F-AAE0-B3CCC77D648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43864" y="6421438"/>
            <a:ext cx="2624137" cy="43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696738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82554140-4C5E-42C2-92CC-6869BFC5DDDB}"/>
              </a:ext>
            </a:extLst>
          </p:cNvPr>
          <p:cNvGraphicFramePr>
            <a:graphicFrameLocks noGrp="1"/>
          </p:cNvGraphicFramePr>
          <p:nvPr>
            <p:ph idx="1"/>
          </p:nvPr>
        </p:nvGraphicFramePr>
        <p:xfrm>
          <a:off x="1981200" y="1226916"/>
          <a:ext cx="8229600" cy="48992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2530" name="Rectangle 4">
            <a:extLst>
              <a:ext uri="{FF2B5EF4-FFF2-40B4-BE49-F238E27FC236}">
                <a16:creationId xmlns:a16="http://schemas.microsoft.com/office/drawing/2014/main" id="{96A250C8-6FE3-49B3-A2C1-B24B8B1AA365}"/>
              </a:ext>
            </a:extLst>
          </p:cNvPr>
          <p:cNvSpPr>
            <a:spLocks noChangeArrowheads="1"/>
          </p:cNvSpPr>
          <p:nvPr/>
        </p:nvSpPr>
        <p:spPr bwMode="auto">
          <a:xfrm>
            <a:off x="2252664" y="6126164"/>
            <a:ext cx="73739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r>
              <a:rPr lang="en-US" altLang="en-US" sz="1200">
                <a:solidFill>
                  <a:srgbClr val="333333"/>
                </a:solidFill>
              </a:rPr>
              <a:t>Opioid Use and Opioid Use Disorder in Pregnancy, ACOG Committee Opinion Number 711, August 2017</a:t>
            </a:r>
          </a:p>
        </p:txBody>
      </p:sp>
      <p:pic>
        <p:nvPicPr>
          <p:cNvPr id="22531" name="Picture 5" descr="RileyHz4c">
            <a:extLst>
              <a:ext uri="{FF2B5EF4-FFF2-40B4-BE49-F238E27FC236}">
                <a16:creationId xmlns:a16="http://schemas.microsoft.com/office/drawing/2014/main" id="{ED181BEB-E189-4969-9CB6-621313E0146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63700" y="6246814"/>
            <a:ext cx="2713038"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2" name="Rectangle 1">
            <a:extLst>
              <a:ext uri="{FF2B5EF4-FFF2-40B4-BE49-F238E27FC236}">
                <a16:creationId xmlns:a16="http://schemas.microsoft.com/office/drawing/2014/main" id="{7BC48B6C-87C9-4E84-9383-A1BD7E20E3A1}"/>
              </a:ext>
            </a:extLst>
          </p:cNvPr>
          <p:cNvSpPr>
            <a:spLocks noChangeArrowheads="1"/>
          </p:cNvSpPr>
          <p:nvPr/>
        </p:nvSpPr>
        <p:spPr bwMode="auto">
          <a:xfrm>
            <a:off x="1766888" y="336551"/>
            <a:ext cx="7391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0" fontAlgn="base" hangingPunct="0">
              <a:spcBef>
                <a:spcPct val="0"/>
              </a:spcBef>
              <a:spcAft>
                <a:spcPct val="0"/>
              </a:spcAft>
            </a:pPr>
            <a:r>
              <a:rPr lang="en-US" altLang="en-US" sz="3600">
                <a:solidFill>
                  <a:srgbClr val="9E1B32"/>
                </a:solidFill>
                <a:latin typeface="Times New Roman" panose="02020603050405020304" pitchFamily="18" charset="0"/>
              </a:rPr>
              <a:t>Substance Use Screening in Pregnancy</a:t>
            </a:r>
          </a:p>
        </p:txBody>
      </p:sp>
      <p:pic>
        <p:nvPicPr>
          <p:cNvPr id="22533" name="Picture 4" descr="SOM">
            <a:extLst>
              <a:ext uri="{FF2B5EF4-FFF2-40B4-BE49-F238E27FC236}">
                <a16:creationId xmlns:a16="http://schemas.microsoft.com/office/drawing/2014/main" id="{F2D4F067-8072-4181-9581-C4C5269A1CBA}"/>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043864" y="6421438"/>
            <a:ext cx="2624137" cy="43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533277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a:extLst>
              <a:ext uri="{FF2B5EF4-FFF2-40B4-BE49-F238E27FC236}">
                <a16:creationId xmlns:a16="http://schemas.microsoft.com/office/drawing/2014/main" id="{8425BCE3-08FA-48C3-8971-B464B555AF1D}"/>
              </a:ext>
            </a:extLst>
          </p:cNvPr>
          <p:cNvSpPr>
            <a:spLocks noGrp="1"/>
          </p:cNvSpPr>
          <p:nvPr>
            <p:ph type="title"/>
          </p:nvPr>
        </p:nvSpPr>
        <p:spPr/>
        <p:txBody>
          <a:bodyPr/>
          <a:lstStyle/>
          <a:p>
            <a:r>
              <a:rPr lang="en-US" altLang="en-US"/>
              <a:t>Foster inclusive disclosure by:</a:t>
            </a:r>
          </a:p>
        </p:txBody>
      </p:sp>
      <p:sp>
        <p:nvSpPr>
          <p:cNvPr id="24578" name="Content Placeholder 2">
            <a:extLst>
              <a:ext uri="{FF2B5EF4-FFF2-40B4-BE49-F238E27FC236}">
                <a16:creationId xmlns:a16="http://schemas.microsoft.com/office/drawing/2014/main" id="{E9AFF62D-2936-4B03-AEA2-5498AEF61B5A}"/>
              </a:ext>
            </a:extLst>
          </p:cNvPr>
          <p:cNvSpPr>
            <a:spLocks noGrp="1"/>
          </p:cNvSpPr>
          <p:nvPr>
            <p:ph idx="1"/>
          </p:nvPr>
        </p:nvSpPr>
        <p:spPr/>
        <p:txBody>
          <a:bodyPr/>
          <a:lstStyle/>
          <a:p>
            <a:r>
              <a:rPr lang="en-US" altLang="en-US"/>
              <a:t>Maintaining a caring and nonjudgmental approach.</a:t>
            </a:r>
          </a:p>
          <a:p>
            <a:r>
              <a:rPr lang="en-US" altLang="en-US"/>
              <a:t>Screening while patient is alone.</a:t>
            </a:r>
          </a:p>
          <a:p>
            <a:r>
              <a:rPr lang="en-US" altLang="en-US"/>
              <a:t>Protecting patient autonomy, confidentiality, and integrity.</a:t>
            </a:r>
          </a:p>
          <a:p>
            <a:r>
              <a:rPr lang="en-US" altLang="en-US"/>
              <a:t>Practicing universal screening.</a:t>
            </a:r>
          </a:p>
        </p:txBody>
      </p:sp>
      <p:sp>
        <p:nvSpPr>
          <p:cNvPr id="24579" name="Rectangle 3">
            <a:extLst>
              <a:ext uri="{FF2B5EF4-FFF2-40B4-BE49-F238E27FC236}">
                <a16:creationId xmlns:a16="http://schemas.microsoft.com/office/drawing/2014/main" id="{7DABB688-088F-418B-8C06-B95041A16A16}"/>
              </a:ext>
            </a:extLst>
          </p:cNvPr>
          <p:cNvSpPr>
            <a:spLocks noChangeArrowheads="1"/>
          </p:cNvSpPr>
          <p:nvPr/>
        </p:nvSpPr>
        <p:spPr bwMode="auto">
          <a:xfrm>
            <a:off x="2535239" y="5713414"/>
            <a:ext cx="7458075" cy="28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r>
              <a:rPr lang="en-US" altLang="en-US" sz="1200">
                <a:solidFill>
                  <a:srgbClr val="333333"/>
                </a:solidFill>
              </a:rPr>
              <a:t>Opioid Use and Opioid Use Disorder in Pregnancy, ACOG Committee Opinion Number 711, August 2017</a:t>
            </a:r>
          </a:p>
        </p:txBody>
      </p:sp>
      <p:pic>
        <p:nvPicPr>
          <p:cNvPr id="24580" name="Picture 5" descr="RileyHz4c">
            <a:extLst>
              <a:ext uri="{FF2B5EF4-FFF2-40B4-BE49-F238E27FC236}">
                <a16:creationId xmlns:a16="http://schemas.microsoft.com/office/drawing/2014/main" id="{7BBB6C1C-930A-4D8B-ADE2-F3BA15D27B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63700" y="6246814"/>
            <a:ext cx="2713038"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1" name="Picture 4" descr="SOM">
            <a:extLst>
              <a:ext uri="{FF2B5EF4-FFF2-40B4-BE49-F238E27FC236}">
                <a16:creationId xmlns:a16="http://schemas.microsoft.com/office/drawing/2014/main" id="{B6C95C18-CC41-4EF0-9A04-91D35158A3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43864" y="6421438"/>
            <a:ext cx="2624137" cy="43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465388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a:extLst>
              <a:ext uri="{FF2B5EF4-FFF2-40B4-BE49-F238E27FC236}">
                <a16:creationId xmlns:a16="http://schemas.microsoft.com/office/drawing/2014/main" id="{DFA52DD8-11E6-4DED-95BD-110AF47778CB}"/>
              </a:ext>
            </a:extLst>
          </p:cNvPr>
          <p:cNvSpPr>
            <a:spLocks noGrp="1"/>
          </p:cNvSpPr>
          <p:nvPr>
            <p:ph type="title"/>
          </p:nvPr>
        </p:nvSpPr>
        <p:spPr/>
        <p:txBody>
          <a:bodyPr/>
          <a:lstStyle/>
          <a:p>
            <a:r>
              <a:rPr lang="en-US" altLang="en-US"/>
              <a:t>Detection Periods</a:t>
            </a:r>
          </a:p>
        </p:txBody>
      </p:sp>
      <p:graphicFrame>
        <p:nvGraphicFramePr>
          <p:cNvPr id="5" name="Content Placeholder 4">
            <a:extLst>
              <a:ext uri="{FF2B5EF4-FFF2-40B4-BE49-F238E27FC236}">
                <a16:creationId xmlns:a16="http://schemas.microsoft.com/office/drawing/2014/main" id="{16FA0185-3B05-402A-B630-2F2766FBBBF4}"/>
              </a:ext>
            </a:extLst>
          </p:cNvPr>
          <p:cNvGraphicFramePr>
            <a:graphicFrameLocks noGrp="1"/>
          </p:cNvGraphicFramePr>
          <p:nvPr>
            <p:ph idx="1"/>
          </p:nvPr>
        </p:nvGraphicFramePr>
        <p:xfrm>
          <a:off x="1838325" y="1457325"/>
          <a:ext cx="8229600" cy="4541838"/>
        </p:xfrm>
        <a:graphic>
          <a:graphicData uri="http://schemas.openxmlformats.org/drawingml/2006/table">
            <a:tbl>
              <a:tblPr firstRow="1" bandRow="1">
                <a:tableStyleId>{5C22544A-7EE6-4342-B048-85BDC9FD1C3A}</a:tableStyleId>
              </a:tblPr>
              <a:tblGrid>
                <a:gridCol w="2406573">
                  <a:extLst>
                    <a:ext uri="{9D8B030D-6E8A-4147-A177-3AD203B41FA5}">
                      <a16:colId xmlns:a16="http://schemas.microsoft.com/office/drawing/2014/main" val="20000"/>
                    </a:ext>
                  </a:extLst>
                </a:gridCol>
                <a:gridCol w="5823027">
                  <a:extLst>
                    <a:ext uri="{9D8B030D-6E8A-4147-A177-3AD203B41FA5}">
                      <a16:colId xmlns:a16="http://schemas.microsoft.com/office/drawing/2014/main" val="20001"/>
                    </a:ext>
                  </a:extLst>
                </a:gridCol>
              </a:tblGrid>
              <a:tr h="518196">
                <a:tc>
                  <a:txBody>
                    <a:bodyPr/>
                    <a:lstStyle/>
                    <a:p>
                      <a:r>
                        <a:rPr lang="en-US" sz="2800" dirty="0"/>
                        <a:t>Substance</a:t>
                      </a:r>
                    </a:p>
                  </a:txBody>
                  <a:tcPr marT="45723" marB="45723"/>
                </a:tc>
                <a:tc>
                  <a:txBody>
                    <a:bodyPr/>
                    <a:lstStyle/>
                    <a:p>
                      <a:r>
                        <a:rPr lang="en-US" sz="2800" dirty="0"/>
                        <a:t>Urine</a:t>
                      </a:r>
                      <a:r>
                        <a:rPr lang="en-US" sz="2800" baseline="0" dirty="0"/>
                        <a:t> Drug Screen Detection Period</a:t>
                      </a:r>
                      <a:endParaRPr lang="en-US" sz="2800" dirty="0"/>
                    </a:p>
                  </a:txBody>
                  <a:tcPr marT="45723" marB="45723"/>
                </a:tc>
                <a:extLst>
                  <a:ext uri="{0D108BD9-81ED-4DB2-BD59-A6C34878D82A}">
                    <a16:rowId xmlns:a16="http://schemas.microsoft.com/office/drawing/2014/main" val="10000"/>
                  </a:ext>
                </a:extLst>
              </a:tr>
              <a:tr h="457232">
                <a:tc>
                  <a:txBody>
                    <a:bodyPr/>
                    <a:lstStyle/>
                    <a:p>
                      <a:r>
                        <a:rPr lang="en-US" sz="2400" dirty="0"/>
                        <a:t>Opioids</a:t>
                      </a:r>
                    </a:p>
                  </a:txBody>
                  <a:tcPr marT="45723" marB="45723">
                    <a:solidFill>
                      <a:schemeClr val="accent2">
                        <a:lumMod val="20000"/>
                        <a:lumOff val="80000"/>
                      </a:schemeClr>
                    </a:solidFill>
                  </a:tcPr>
                </a:tc>
                <a:tc>
                  <a:txBody>
                    <a:bodyPr/>
                    <a:lstStyle/>
                    <a:p>
                      <a:r>
                        <a:rPr lang="en-US" sz="2400" dirty="0"/>
                        <a:t>1-3 days </a:t>
                      </a:r>
                      <a:r>
                        <a:rPr lang="en-US" sz="1800" dirty="0"/>
                        <a:t>may</a:t>
                      </a:r>
                      <a:r>
                        <a:rPr lang="en-US" sz="1800" baseline="0" dirty="0"/>
                        <a:t> not detect synthetics or semi-synthetics</a:t>
                      </a:r>
                      <a:endParaRPr lang="en-US" sz="1800" dirty="0"/>
                    </a:p>
                  </a:txBody>
                  <a:tcPr marT="45723" marB="45723">
                    <a:solidFill>
                      <a:schemeClr val="accent2">
                        <a:lumMod val="20000"/>
                        <a:lumOff val="80000"/>
                      </a:schemeClr>
                    </a:solidFill>
                  </a:tcPr>
                </a:tc>
                <a:extLst>
                  <a:ext uri="{0D108BD9-81ED-4DB2-BD59-A6C34878D82A}">
                    <a16:rowId xmlns:a16="http://schemas.microsoft.com/office/drawing/2014/main" val="10001"/>
                  </a:ext>
                </a:extLst>
              </a:tr>
              <a:tr h="457232">
                <a:tc>
                  <a:txBody>
                    <a:bodyPr/>
                    <a:lstStyle/>
                    <a:p>
                      <a:r>
                        <a:rPr lang="en-US" sz="2400" dirty="0"/>
                        <a:t>      Methadone</a:t>
                      </a:r>
                    </a:p>
                  </a:txBody>
                  <a:tcPr marT="45723" marB="45723">
                    <a:solidFill>
                      <a:schemeClr val="accent2">
                        <a:lumMod val="20000"/>
                        <a:lumOff val="80000"/>
                      </a:schemeClr>
                    </a:solidFill>
                  </a:tcPr>
                </a:tc>
                <a:tc>
                  <a:txBody>
                    <a:bodyPr/>
                    <a:lstStyle/>
                    <a:p>
                      <a:r>
                        <a:rPr lang="en-US" sz="2400" dirty="0"/>
                        <a:t>3-10 days</a:t>
                      </a:r>
                    </a:p>
                  </a:txBody>
                  <a:tcPr marT="45723" marB="45723">
                    <a:solidFill>
                      <a:schemeClr val="accent2">
                        <a:lumMod val="20000"/>
                        <a:lumOff val="80000"/>
                      </a:schemeClr>
                    </a:solidFill>
                  </a:tcPr>
                </a:tc>
                <a:extLst>
                  <a:ext uri="{0D108BD9-81ED-4DB2-BD59-A6C34878D82A}">
                    <a16:rowId xmlns:a16="http://schemas.microsoft.com/office/drawing/2014/main" val="10002"/>
                  </a:ext>
                </a:extLst>
              </a:tr>
              <a:tr h="457232">
                <a:tc>
                  <a:txBody>
                    <a:bodyPr/>
                    <a:lstStyle/>
                    <a:p>
                      <a:r>
                        <a:rPr lang="en-US" sz="2400" dirty="0"/>
                        <a:t>Cocaine</a:t>
                      </a:r>
                    </a:p>
                  </a:txBody>
                  <a:tcPr marT="45723" marB="45723">
                    <a:solidFill>
                      <a:schemeClr val="accent2">
                        <a:lumMod val="60000"/>
                        <a:lumOff val="40000"/>
                      </a:schemeClr>
                    </a:solidFill>
                  </a:tcPr>
                </a:tc>
                <a:tc>
                  <a:txBody>
                    <a:bodyPr/>
                    <a:lstStyle/>
                    <a:p>
                      <a:r>
                        <a:rPr lang="en-US" sz="2400" dirty="0"/>
                        <a:t>1-3 days</a:t>
                      </a:r>
                    </a:p>
                  </a:txBody>
                  <a:tcPr marT="45723" marB="45723">
                    <a:solidFill>
                      <a:schemeClr val="accent2">
                        <a:lumMod val="60000"/>
                        <a:lumOff val="40000"/>
                      </a:schemeClr>
                    </a:solidFill>
                  </a:tcPr>
                </a:tc>
                <a:extLst>
                  <a:ext uri="{0D108BD9-81ED-4DB2-BD59-A6C34878D82A}">
                    <a16:rowId xmlns:a16="http://schemas.microsoft.com/office/drawing/2014/main" val="10003"/>
                  </a:ext>
                </a:extLst>
              </a:tr>
              <a:tr h="457232">
                <a:tc>
                  <a:txBody>
                    <a:bodyPr/>
                    <a:lstStyle/>
                    <a:p>
                      <a:r>
                        <a:rPr lang="en-US" sz="2400" dirty="0"/>
                        <a:t>Amphetamines</a:t>
                      </a:r>
                    </a:p>
                  </a:txBody>
                  <a:tcPr marT="45723" marB="45723">
                    <a:solidFill>
                      <a:schemeClr val="accent2">
                        <a:lumMod val="20000"/>
                        <a:lumOff val="80000"/>
                      </a:schemeClr>
                    </a:solidFill>
                  </a:tcPr>
                </a:tc>
                <a:tc>
                  <a:txBody>
                    <a:bodyPr/>
                    <a:lstStyle/>
                    <a:p>
                      <a:r>
                        <a:rPr lang="en-US" sz="2400" dirty="0"/>
                        <a:t>1-3 days</a:t>
                      </a:r>
                    </a:p>
                  </a:txBody>
                  <a:tcPr marT="45723" marB="45723">
                    <a:solidFill>
                      <a:schemeClr val="accent2">
                        <a:lumMod val="20000"/>
                        <a:lumOff val="80000"/>
                      </a:schemeClr>
                    </a:solidFill>
                  </a:tcPr>
                </a:tc>
                <a:extLst>
                  <a:ext uri="{0D108BD9-81ED-4DB2-BD59-A6C34878D82A}">
                    <a16:rowId xmlns:a16="http://schemas.microsoft.com/office/drawing/2014/main" val="10004"/>
                  </a:ext>
                </a:extLst>
              </a:tr>
              <a:tr h="457232">
                <a:tc>
                  <a:txBody>
                    <a:bodyPr/>
                    <a:lstStyle/>
                    <a:p>
                      <a:r>
                        <a:rPr lang="en-US" sz="2400" dirty="0"/>
                        <a:t>Benzodiazepines</a:t>
                      </a:r>
                    </a:p>
                  </a:txBody>
                  <a:tcPr marT="45723" marB="45723">
                    <a:solidFill>
                      <a:schemeClr val="accent2">
                        <a:lumMod val="60000"/>
                        <a:lumOff val="40000"/>
                      </a:schemeClr>
                    </a:solidFill>
                  </a:tcPr>
                </a:tc>
                <a:tc>
                  <a:txBody>
                    <a:bodyPr/>
                    <a:lstStyle/>
                    <a:p>
                      <a:r>
                        <a:rPr lang="en-US" sz="2400" dirty="0"/>
                        <a:t>1-7</a:t>
                      </a:r>
                      <a:r>
                        <a:rPr lang="en-US" sz="1800" dirty="0"/>
                        <a:t> days depending on half-life;</a:t>
                      </a:r>
                      <a:r>
                        <a:rPr lang="en-US" sz="1800" baseline="0" dirty="0"/>
                        <a:t> diazepam weeks</a:t>
                      </a:r>
                      <a:endParaRPr lang="en-US" sz="1800" dirty="0"/>
                    </a:p>
                  </a:txBody>
                  <a:tcPr marT="45723" marB="45723">
                    <a:solidFill>
                      <a:schemeClr val="accent2">
                        <a:lumMod val="60000"/>
                        <a:lumOff val="40000"/>
                      </a:schemeClr>
                    </a:solidFill>
                  </a:tcPr>
                </a:tc>
                <a:extLst>
                  <a:ext uri="{0D108BD9-81ED-4DB2-BD59-A6C34878D82A}">
                    <a16:rowId xmlns:a16="http://schemas.microsoft.com/office/drawing/2014/main" val="10005"/>
                  </a:ext>
                </a:extLst>
              </a:tr>
              <a:tr h="457232">
                <a:tc>
                  <a:txBody>
                    <a:bodyPr/>
                    <a:lstStyle/>
                    <a:p>
                      <a:r>
                        <a:rPr lang="en-US" sz="2400" dirty="0"/>
                        <a:t>PCP</a:t>
                      </a:r>
                    </a:p>
                  </a:txBody>
                  <a:tcPr marT="45723" marB="45723">
                    <a:solidFill>
                      <a:schemeClr val="accent2">
                        <a:lumMod val="20000"/>
                        <a:lumOff val="80000"/>
                      </a:schemeClr>
                    </a:solidFill>
                  </a:tcPr>
                </a:tc>
                <a:tc>
                  <a:txBody>
                    <a:bodyPr/>
                    <a:lstStyle/>
                    <a:p>
                      <a:r>
                        <a:rPr lang="en-US" sz="2400" dirty="0"/>
                        <a:t>1-7 days</a:t>
                      </a:r>
                    </a:p>
                  </a:txBody>
                  <a:tcPr marT="45723" marB="45723">
                    <a:solidFill>
                      <a:schemeClr val="accent2">
                        <a:lumMod val="20000"/>
                        <a:lumOff val="80000"/>
                      </a:schemeClr>
                    </a:solidFill>
                  </a:tcPr>
                </a:tc>
                <a:extLst>
                  <a:ext uri="{0D108BD9-81ED-4DB2-BD59-A6C34878D82A}">
                    <a16:rowId xmlns:a16="http://schemas.microsoft.com/office/drawing/2014/main" val="10006"/>
                  </a:ext>
                </a:extLst>
              </a:tr>
              <a:tr h="457232">
                <a:tc>
                  <a:txBody>
                    <a:bodyPr/>
                    <a:lstStyle/>
                    <a:p>
                      <a:r>
                        <a:rPr lang="en-US" sz="2400" dirty="0"/>
                        <a:t>Ketamine</a:t>
                      </a:r>
                    </a:p>
                  </a:txBody>
                  <a:tcPr marT="45723" marB="45723">
                    <a:solidFill>
                      <a:schemeClr val="accent2">
                        <a:lumMod val="60000"/>
                        <a:lumOff val="40000"/>
                      </a:schemeClr>
                    </a:solidFill>
                  </a:tcPr>
                </a:tc>
                <a:tc>
                  <a:txBody>
                    <a:bodyPr/>
                    <a:lstStyle/>
                    <a:p>
                      <a:r>
                        <a:rPr lang="en-US" sz="2400" dirty="0"/>
                        <a:t>1-7days</a:t>
                      </a:r>
                    </a:p>
                  </a:txBody>
                  <a:tcPr marT="45723" marB="45723">
                    <a:solidFill>
                      <a:schemeClr val="accent2">
                        <a:lumMod val="60000"/>
                        <a:lumOff val="40000"/>
                      </a:schemeClr>
                    </a:solidFill>
                  </a:tcPr>
                </a:tc>
                <a:extLst>
                  <a:ext uri="{0D108BD9-81ED-4DB2-BD59-A6C34878D82A}">
                    <a16:rowId xmlns:a16="http://schemas.microsoft.com/office/drawing/2014/main" val="10007"/>
                  </a:ext>
                </a:extLst>
              </a:tr>
              <a:tr h="823018">
                <a:tc>
                  <a:txBody>
                    <a:bodyPr/>
                    <a:lstStyle/>
                    <a:p>
                      <a:r>
                        <a:rPr lang="en-US" sz="2400" dirty="0"/>
                        <a:t>Marijuana</a:t>
                      </a:r>
                    </a:p>
                  </a:txBody>
                  <a:tcPr marT="45723" marB="45723">
                    <a:solidFill>
                      <a:schemeClr val="accent2">
                        <a:lumMod val="20000"/>
                        <a:lumOff val="80000"/>
                      </a:schemeClr>
                    </a:solidFill>
                  </a:tcPr>
                </a:tc>
                <a:tc>
                  <a:txBody>
                    <a:bodyPr/>
                    <a:lstStyle/>
                    <a:p>
                      <a:r>
                        <a:rPr lang="en-US" sz="2400" dirty="0"/>
                        <a:t>1-7 days (light</a:t>
                      </a:r>
                      <a:r>
                        <a:rPr lang="en-US" sz="2400" baseline="0" dirty="0"/>
                        <a:t> use);  1 </a:t>
                      </a:r>
                      <a:r>
                        <a:rPr lang="en-US" sz="2400" dirty="0"/>
                        <a:t>month (chronic</a:t>
                      </a:r>
                      <a:r>
                        <a:rPr lang="en-US" sz="2400" baseline="0" dirty="0"/>
                        <a:t> moderate to heavy use)</a:t>
                      </a:r>
                      <a:endParaRPr lang="en-US" sz="1800" dirty="0"/>
                    </a:p>
                  </a:txBody>
                  <a:tcPr marT="45723" marB="45723">
                    <a:solidFill>
                      <a:schemeClr val="accent2">
                        <a:lumMod val="20000"/>
                        <a:lumOff val="80000"/>
                      </a:schemeClr>
                    </a:solidFill>
                  </a:tcPr>
                </a:tc>
                <a:extLst>
                  <a:ext uri="{0D108BD9-81ED-4DB2-BD59-A6C34878D82A}">
                    <a16:rowId xmlns:a16="http://schemas.microsoft.com/office/drawing/2014/main" val="10008"/>
                  </a:ext>
                </a:extLst>
              </a:tr>
            </a:tbl>
          </a:graphicData>
        </a:graphic>
      </p:graphicFrame>
      <p:sp>
        <p:nvSpPr>
          <p:cNvPr id="25634" name="Slide Number Placeholder 3">
            <a:extLst>
              <a:ext uri="{FF2B5EF4-FFF2-40B4-BE49-F238E27FC236}">
                <a16:creationId xmlns:a16="http://schemas.microsoft.com/office/drawing/2014/main" id="{9DCDD109-E873-4BED-94FF-3C68801831A8}"/>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fld id="{1CDC74A3-ABE0-4EDC-80E3-AADBC444B65F}" type="slidenum">
              <a:rPr lang="en-US" altLang="en-US" sz="700">
                <a:solidFill>
                  <a:srgbClr val="333333"/>
                </a:solidFill>
                <a:latin typeface="Franklin Gothic Book" panose="020B0503020102020204" pitchFamily="34" charset="0"/>
              </a:rPr>
              <a:pPr fontAlgn="base">
                <a:spcBef>
                  <a:spcPct val="0"/>
                </a:spcBef>
                <a:spcAft>
                  <a:spcPct val="0"/>
                </a:spcAft>
              </a:pPr>
              <a:t>16</a:t>
            </a:fld>
            <a:endParaRPr lang="en-US" altLang="en-US" sz="700">
              <a:solidFill>
                <a:srgbClr val="333333"/>
              </a:solidFill>
              <a:latin typeface="Franklin Gothic Book" panose="020B0503020102020204" pitchFamily="34" charset="0"/>
            </a:endParaRPr>
          </a:p>
        </p:txBody>
      </p:sp>
      <p:pic>
        <p:nvPicPr>
          <p:cNvPr id="25635" name="Picture 5" descr="RileyHz4c">
            <a:extLst>
              <a:ext uri="{FF2B5EF4-FFF2-40B4-BE49-F238E27FC236}">
                <a16:creationId xmlns:a16="http://schemas.microsoft.com/office/drawing/2014/main" id="{7EDDC3AD-EB49-4A4F-8351-BE72FD3C56B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63700" y="6246814"/>
            <a:ext cx="2713038"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36" name="Picture 4" descr="SOM">
            <a:extLst>
              <a:ext uri="{FF2B5EF4-FFF2-40B4-BE49-F238E27FC236}">
                <a16:creationId xmlns:a16="http://schemas.microsoft.com/office/drawing/2014/main" id="{0E1FF947-40B5-4926-A3BC-FA8855BCB86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05750" y="6421438"/>
            <a:ext cx="2624138" cy="43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434820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a:extLst>
              <a:ext uri="{FF2B5EF4-FFF2-40B4-BE49-F238E27FC236}">
                <a16:creationId xmlns:a16="http://schemas.microsoft.com/office/drawing/2014/main" id="{DD486DA7-EB1E-4246-8904-361255727188}"/>
              </a:ext>
            </a:extLst>
          </p:cNvPr>
          <p:cNvSpPr>
            <a:spLocks noGrp="1"/>
          </p:cNvSpPr>
          <p:nvPr>
            <p:ph type="title"/>
          </p:nvPr>
        </p:nvSpPr>
        <p:spPr/>
        <p:txBody>
          <a:bodyPr/>
          <a:lstStyle/>
          <a:p>
            <a:r>
              <a:rPr lang="en-US" altLang="en-US"/>
              <a:t>Cross-reactants</a:t>
            </a:r>
          </a:p>
        </p:txBody>
      </p:sp>
      <p:graphicFrame>
        <p:nvGraphicFramePr>
          <p:cNvPr id="5" name="Content Placeholder 4">
            <a:extLst>
              <a:ext uri="{FF2B5EF4-FFF2-40B4-BE49-F238E27FC236}">
                <a16:creationId xmlns:a16="http://schemas.microsoft.com/office/drawing/2014/main" id="{31245FE1-2D14-489F-A077-18F5E7E64BD5}"/>
              </a:ext>
            </a:extLst>
          </p:cNvPr>
          <p:cNvGraphicFramePr>
            <a:graphicFrameLocks noGrp="1"/>
          </p:cNvGraphicFramePr>
          <p:nvPr>
            <p:ph idx="1"/>
          </p:nvPr>
        </p:nvGraphicFramePr>
        <p:xfrm>
          <a:off x="1825625" y="1309689"/>
          <a:ext cx="8439150" cy="4816475"/>
        </p:xfrm>
        <a:graphic>
          <a:graphicData uri="http://schemas.openxmlformats.org/drawingml/2006/table">
            <a:tbl>
              <a:tblPr/>
              <a:tblGrid>
                <a:gridCol w="2439988">
                  <a:extLst>
                    <a:ext uri="{9D8B030D-6E8A-4147-A177-3AD203B41FA5}">
                      <a16:colId xmlns:a16="http://schemas.microsoft.com/office/drawing/2014/main" val="185106000"/>
                    </a:ext>
                  </a:extLst>
                </a:gridCol>
                <a:gridCol w="5999162">
                  <a:extLst>
                    <a:ext uri="{9D8B030D-6E8A-4147-A177-3AD203B41FA5}">
                      <a16:colId xmlns:a16="http://schemas.microsoft.com/office/drawing/2014/main" val="4216519041"/>
                    </a:ext>
                  </a:extLst>
                </a:gridCol>
              </a:tblGrid>
              <a:tr h="371475">
                <a:tc>
                  <a:txBody>
                    <a:bodyPr/>
                    <a:lstStyle>
                      <a:lvl1pPr defTabSz="457200">
                        <a:lnSpc>
                          <a:spcPct val="95000"/>
                        </a:lnSpc>
                        <a:spcBef>
                          <a:spcPct val="40000"/>
                        </a:spcBef>
                        <a:buClr>
                          <a:schemeClr val="tx2"/>
                        </a:buClr>
                        <a:defRPr sz="2600">
                          <a:solidFill>
                            <a:schemeClr val="tx1"/>
                          </a:solidFill>
                          <a:latin typeface="Franklin Gothic Book" panose="020B0503020102020204" pitchFamily="34" charset="0"/>
                          <a:ea typeface="MS PGothic" panose="020B0600070205080204" pitchFamily="34" charset="-128"/>
                        </a:defRPr>
                      </a:lvl1pPr>
                      <a:lvl2pPr marL="742950" indent="-285750" defTabSz="457200">
                        <a:lnSpc>
                          <a:spcPct val="95000"/>
                        </a:lnSpc>
                        <a:spcBef>
                          <a:spcPct val="20000"/>
                        </a:spcBef>
                        <a:defRPr sz="2400">
                          <a:solidFill>
                            <a:schemeClr val="tx1"/>
                          </a:solidFill>
                          <a:latin typeface="Franklin Gothic Book" panose="020B0503020102020204" pitchFamily="34" charset="0"/>
                          <a:ea typeface="MS PGothic" panose="020B0600070205080204" pitchFamily="34" charset="-128"/>
                        </a:defRPr>
                      </a:lvl2pPr>
                      <a:lvl3pPr marL="1143000" indent="-228600" defTabSz="457200">
                        <a:lnSpc>
                          <a:spcPct val="95000"/>
                        </a:lnSpc>
                        <a:spcBef>
                          <a:spcPct val="20000"/>
                        </a:spcBef>
                        <a:defRPr sz="2200">
                          <a:solidFill>
                            <a:schemeClr val="tx1"/>
                          </a:solidFill>
                          <a:latin typeface="Franklin Gothic Book" panose="020B0503020102020204" pitchFamily="34" charset="0"/>
                          <a:ea typeface="MS PGothic" panose="020B0600070205080204" pitchFamily="34" charset="-128"/>
                        </a:defRPr>
                      </a:lvl3pPr>
                      <a:lvl4pPr marL="1600200" indent="-228600" defTabSz="457200">
                        <a:lnSpc>
                          <a:spcPct val="95000"/>
                        </a:lnSpc>
                        <a:spcBef>
                          <a:spcPct val="20000"/>
                        </a:spcBef>
                        <a:defRPr sz="2000">
                          <a:solidFill>
                            <a:schemeClr val="tx1"/>
                          </a:solidFill>
                          <a:latin typeface="Franklin Gothic Book" panose="020B0503020102020204" pitchFamily="34" charset="0"/>
                          <a:ea typeface="MS PGothic" panose="020B0600070205080204" pitchFamily="34" charset="-128"/>
                        </a:defRPr>
                      </a:lvl4pPr>
                      <a:lvl5pPr marL="2057400" indent="-228600" defTabSz="457200">
                        <a:lnSpc>
                          <a:spcPct val="95000"/>
                        </a:lnSpc>
                        <a:spcBef>
                          <a:spcPct val="20000"/>
                        </a:spcBef>
                        <a:defRPr sz="2000">
                          <a:solidFill>
                            <a:schemeClr val="tx1"/>
                          </a:solidFill>
                          <a:latin typeface="Franklin Gothic Book" panose="020B0503020102020204" pitchFamily="34" charset="0"/>
                          <a:ea typeface="MS PGothic" panose="020B0600070205080204" pitchFamily="34" charset="-128"/>
                        </a:defRPr>
                      </a:lvl5pPr>
                      <a:lvl6pPr marL="25146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6pPr>
                      <a:lvl7pPr marL="29718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7pPr>
                      <a:lvl8pPr marL="34290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8pPr>
                      <a:lvl9pPr marL="38862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800" b="1" i="0" u="none" strike="noStrike" cap="none" normalizeH="0" baseline="0">
                          <a:ln>
                            <a:noFill/>
                          </a:ln>
                          <a:solidFill>
                            <a:srgbClr val="FFFFFF"/>
                          </a:solidFill>
                          <a:effectLst/>
                          <a:latin typeface="Franklin Gothic Book" panose="020B0503020102020204" pitchFamily="34" charset="0"/>
                          <a:ea typeface="MS PGothic" panose="020B0600070205080204" pitchFamily="34" charset="-128"/>
                        </a:rPr>
                        <a:t>Substance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defTabSz="457200">
                        <a:lnSpc>
                          <a:spcPct val="95000"/>
                        </a:lnSpc>
                        <a:spcBef>
                          <a:spcPct val="40000"/>
                        </a:spcBef>
                        <a:buClr>
                          <a:schemeClr val="tx2"/>
                        </a:buClr>
                        <a:defRPr sz="2600">
                          <a:solidFill>
                            <a:schemeClr val="tx1"/>
                          </a:solidFill>
                          <a:latin typeface="Franklin Gothic Book" panose="020B0503020102020204" pitchFamily="34" charset="0"/>
                          <a:ea typeface="MS PGothic" panose="020B0600070205080204" pitchFamily="34" charset="-128"/>
                        </a:defRPr>
                      </a:lvl1pPr>
                      <a:lvl2pPr marL="742950" indent="-285750" defTabSz="457200">
                        <a:lnSpc>
                          <a:spcPct val="95000"/>
                        </a:lnSpc>
                        <a:spcBef>
                          <a:spcPct val="20000"/>
                        </a:spcBef>
                        <a:defRPr sz="2400">
                          <a:solidFill>
                            <a:schemeClr val="tx1"/>
                          </a:solidFill>
                          <a:latin typeface="Franklin Gothic Book" panose="020B0503020102020204" pitchFamily="34" charset="0"/>
                          <a:ea typeface="MS PGothic" panose="020B0600070205080204" pitchFamily="34" charset="-128"/>
                        </a:defRPr>
                      </a:lvl2pPr>
                      <a:lvl3pPr marL="1143000" indent="-228600" defTabSz="457200">
                        <a:lnSpc>
                          <a:spcPct val="95000"/>
                        </a:lnSpc>
                        <a:spcBef>
                          <a:spcPct val="20000"/>
                        </a:spcBef>
                        <a:defRPr sz="2200">
                          <a:solidFill>
                            <a:schemeClr val="tx1"/>
                          </a:solidFill>
                          <a:latin typeface="Franklin Gothic Book" panose="020B0503020102020204" pitchFamily="34" charset="0"/>
                          <a:ea typeface="MS PGothic" panose="020B0600070205080204" pitchFamily="34" charset="-128"/>
                        </a:defRPr>
                      </a:lvl3pPr>
                      <a:lvl4pPr marL="1600200" indent="-228600" defTabSz="457200">
                        <a:lnSpc>
                          <a:spcPct val="95000"/>
                        </a:lnSpc>
                        <a:spcBef>
                          <a:spcPct val="20000"/>
                        </a:spcBef>
                        <a:defRPr sz="2000">
                          <a:solidFill>
                            <a:schemeClr val="tx1"/>
                          </a:solidFill>
                          <a:latin typeface="Franklin Gothic Book" panose="020B0503020102020204" pitchFamily="34" charset="0"/>
                          <a:ea typeface="MS PGothic" panose="020B0600070205080204" pitchFamily="34" charset="-128"/>
                        </a:defRPr>
                      </a:lvl4pPr>
                      <a:lvl5pPr marL="2057400" indent="-228600" defTabSz="457200">
                        <a:lnSpc>
                          <a:spcPct val="95000"/>
                        </a:lnSpc>
                        <a:spcBef>
                          <a:spcPct val="20000"/>
                        </a:spcBef>
                        <a:defRPr sz="2000">
                          <a:solidFill>
                            <a:schemeClr val="tx1"/>
                          </a:solidFill>
                          <a:latin typeface="Franklin Gothic Book" panose="020B0503020102020204" pitchFamily="34" charset="0"/>
                          <a:ea typeface="MS PGothic" panose="020B0600070205080204" pitchFamily="34" charset="-128"/>
                        </a:defRPr>
                      </a:lvl5pPr>
                      <a:lvl6pPr marL="25146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6pPr>
                      <a:lvl7pPr marL="29718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7pPr>
                      <a:lvl8pPr marL="34290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8pPr>
                      <a:lvl9pPr marL="38862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800" b="1" i="0" u="none" strike="noStrike" cap="none" normalizeH="0" baseline="0">
                          <a:ln>
                            <a:noFill/>
                          </a:ln>
                          <a:solidFill>
                            <a:srgbClr val="FFFFFF"/>
                          </a:solidFill>
                          <a:effectLst/>
                          <a:latin typeface="Franklin Gothic Book" panose="020B0503020102020204" pitchFamily="34" charset="0"/>
                          <a:ea typeface="MS PGothic" panose="020B0600070205080204" pitchFamily="34" charset="-128"/>
                        </a:rPr>
                        <a:t>Cross-reacting substances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758011085"/>
                  </a:ext>
                </a:extLst>
              </a:tr>
              <a:tr h="371475">
                <a:tc>
                  <a:txBody>
                    <a:bodyPr/>
                    <a:lstStyle>
                      <a:lvl1pPr defTabSz="457200">
                        <a:lnSpc>
                          <a:spcPct val="95000"/>
                        </a:lnSpc>
                        <a:spcBef>
                          <a:spcPct val="40000"/>
                        </a:spcBef>
                        <a:buClr>
                          <a:schemeClr val="tx2"/>
                        </a:buClr>
                        <a:defRPr sz="2600">
                          <a:solidFill>
                            <a:schemeClr val="tx1"/>
                          </a:solidFill>
                          <a:latin typeface="Franklin Gothic Book" panose="020B0503020102020204" pitchFamily="34" charset="0"/>
                          <a:ea typeface="MS PGothic" panose="020B0600070205080204" pitchFamily="34" charset="-128"/>
                        </a:defRPr>
                      </a:lvl1pPr>
                      <a:lvl2pPr marL="742950" indent="-285750" defTabSz="457200">
                        <a:lnSpc>
                          <a:spcPct val="95000"/>
                        </a:lnSpc>
                        <a:spcBef>
                          <a:spcPct val="20000"/>
                        </a:spcBef>
                        <a:defRPr sz="2400">
                          <a:solidFill>
                            <a:schemeClr val="tx1"/>
                          </a:solidFill>
                          <a:latin typeface="Franklin Gothic Book" panose="020B0503020102020204" pitchFamily="34" charset="0"/>
                          <a:ea typeface="MS PGothic" panose="020B0600070205080204" pitchFamily="34" charset="-128"/>
                        </a:defRPr>
                      </a:lvl2pPr>
                      <a:lvl3pPr marL="1143000" indent="-228600" defTabSz="457200">
                        <a:lnSpc>
                          <a:spcPct val="95000"/>
                        </a:lnSpc>
                        <a:spcBef>
                          <a:spcPct val="20000"/>
                        </a:spcBef>
                        <a:defRPr sz="2200">
                          <a:solidFill>
                            <a:schemeClr val="tx1"/>
                          </a:solidFill>
                          <a:latin typeface="Franklin Gothic Book" panose="020B0503020102020204" pitchFamily="34" charset="0"/>
                          <a:ea typeface="MS PGothic" panose="020B0600070205080204" pitchFamily="34" charset="-128"/>
                        </a:defRPr>
                      </a:lvl3pPr>
                      <a:lvl4pPr marL="1600200" indent="-228600" defTabSz="457200">
                        <a:lnSpc>
                          <a:spcPct val="95000"/>
                        </a:lnSpc>
                        <a:spcBef>
                          <a:spcPct val="20000"/>
                        </a:spcBef>
                        <a:defRPr sz="2000">
                          <a:solidFill>
                            <a:schemeClr val="tx1"/>
                          </a:solidFill>
                          <a:latin typeface="Franklin Gothic Book" panose="020B0503020102020204" pitchFamily="34" charset="0"/>
                          <a:ea typeface="MS PGothic" panose="020B0600070205080204" pitchFamily="34" charset="-128"/>
                        </a:defRPr>
                      </a:lvl4pPr>
                      <a:lvl5pPr marL="2057400" indent="-228600" defTabSz="457200">
                        <a:lnSpc>
                          <a:spcPct val="95000"/>
                        </a:lnSpc>
                        <a:spcBef>
                          <a:spcPct val="20000"/>
                        </a:spcBef>
                        <a:defRPr sz="2000">
                          <a:solidFill>
                            <a:schemeClr val="tx1"/>
                          </a:solidFill>
                          <a:latin typeface="Franklin Gothic Book" panose="020B0503020102020204" pitchFamily="34" charset="0"/>
                          <a:ea typeface="MS PGothic" panose="020B0600070205080204" pitchFamily="34" charset="-128"/>
                        </a:defRPr>
                      </a:lvl5pPr>
                      <a:lvl6pPr marL="25146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6pPr>
                      <a:lvl7pPr marL="29718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7pPr>
                      <a:lvl8pPr marL="34290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8pPr>
                      <a:lvl9pPr marL="38862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rgbClr val="333333"/>
                          </a:solidFill>
                          <a:effectLst/>
                          <a:latin typeface="Franklin Gothic Book" panose="020B0503020102020204" pitchFamily="34" charset="0"/>
                          <a:ea typeface="MS PGothic" panose="020B0600070205080204" pitchFamily="34" charset="-128"/>
                        </a:rPr>
                        <a:t>Opioids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BF7E0"/>
                    </a:solidFill>
                  </a:tcPr>
                </a:tc>
                <a:tc>
                  <a:txBody>
                    <a:bodyPr/>
                    <a:lstStyle>
                      <a:lvl1pPr defTabSz="457200">
                        <a:lnSpc>
                          <a:spcPct val="95000"/>
                        </a:lnSpc>
                        <a:spcBef>
                          <a:spcPct val="40000"/>
                        </a:spcBef>
                        <a:buClr>
                          <a:schemeClr val="tx2"/>
                        </a:buClr>
                        <a:defRPr sz="2600">
                          <a:solidFill>
                            <a:schemeClr val="tx1"/>
                          </a:solidFill>
                          <a:latin typeface="Franklin Gothic Book" panose="020B0503020102020204" pitchFamily="34" charset="0"/>
                          <a:ea typeface="MS PGothic" panose="020B0600070205080204" pitchFamily="34" charset="-128"/>
                        </a:defRPr>
                      </a:lvl1pPr>
                      <a:lvl2pPr marL="742950" indent="-285750" defTabSz="457200">
                        <a:lnSpc>
                          <a:spcPct val="95000"/>
                        </a:lnSpc>
                        <a:spcBef>
                          <a:spcPct val="20000"/>
                        </a:spcBef>
                        <a:defRPr sz="2400">
                          <a:solidFill>
                            <a:schemeClr val="tx1"/>
                          </a:solidFill>
                          <a:latin typeface="Franklin Gothic Book" panose="020B0503020102020204" pitchFamily="34" charset="0"/>
                          <a:ea typeface="MS PGothic" panose="020B0600070205080204" pitchFamily="34" charset="-128"/>
                        </a:defRPr>
                      </a:lvl2pPr>
                      <a:lvl3pPr marL="1143000" indent="-228600" defTabSz="457200">
                        <a:lnSpc>
                          <a:spcPct val="95000"/>
                        </a:lnSpc>
                        <a:spcBef>
                          <a:spcPct val="20000"/>
                        </a:spcBef>
                        <a:defRPr sz="2200">
                          <a:solidFill>
                            <a:schemeClr val="tx1"/>
                          </a:solidFill>
                          <a:latin typeface="Franklin Gothic Book" panose="020B0503020102020204" pitchFamily="34" charset="0"/>
                          <a:ea typeface="MS PGothic" panose="020B0600070205080204" pitchFamily="34" charset="-128"/>
                        </a:defRPr>
                      </a:lvl3pPr>
                      <a:lvl4pPr marL="1600200" indent="-228600" defTabSz="457200">
                        <a:lnSpc>
                          <a:spcPct val="95000"/>
                        </a:lnSpc>
                        <a:spcBef>
                          <a:spcPct val="20000"/>
                        </a:spcBef>
                        <a:defRPr sz="2000">
                          <a:solidFill>
                            <a:schemeClr val="tx1"/>
                          </a:solidFill>
                          <a:latin typeface="Franklin Gothic Book" panose="020B0503020102020204" pitchFamily="34" charset="0"/>
                          <a:ea typeface="MS PGothic" panose="020B0600070205080204" pitchFamily="34" charset="-128"/>
                        </a:defRPr>
                      </a:lvl4pPr>
                      <a:lvl5pPr marL="2057400" indent="-228600" defTabSz="457200">
                        <a:lnSpc>
                          <a:spcPct val="95000"/>
                        </a:lnSpc>
                        <a:spcBef>
                          <a:spcPct val="20000"/>
                        </a:spcBef>
                        <a:defRPr sz="2000">
                          <a:solidFill>
                            <a:schemeClr val="tx1"/>
                          </a:solidFill>
                          <a:latin typeface="Franklin Gothic Book" panose="020B0503020102020204" pitchFamily="34" charset="0"/>
                          <a:ea typeface="MS PGothic" panose="020B0600070205080204" pitchFamily="34" charset="-128"/>
                        </a:defRPr>
                      </a:lvl5pPr>
                      <a:lvl6pPr marL="25146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6pPr>
                      <a:lvl7pPr marL="29718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7pPr>
                      <a:lvl8pPr marL="34290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8pPr>
                      <a:lvl9pPr marL="38862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333333"/>
                          </a:solidFill>
                          <a:effectLst/>
                          <a:latin typeface="Franklin Gothic Book" panose="020B0503020102020204" pitchFamily="34" charset="0"/>
                          <a:ea typeface="MS PGothic" panose="020B0600070205080204" pitchFamily="34" charset="-128"/>
                        </a:rPr>
                        <a:t>Rifampin, fluoroquinolones, poppy seeds, quinine in tonic water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BF7E0"/>
                    </a:solidFill>
                  </a:tcPr>
                </a:tc>
                <a:extLst>
                  <a:ext uri="{0D108BD9-81ED-4DB2-BD59-A6C34878D82A}">
                    <a16:rowId xmlns:a16="http://schemas.microsoft.com/office/drawing/2014/main" val="2959993922"/>
                  </a:ext>
                </a:extLst>
              </a:tr>
              <a:tr h="371475">
                <a:tc>
                  <a:txBody>
                    <a:bodyPr/>
                    <a:lstStyle>
                      <a:lvl1pPr defTabSz="457200">
                        <a:lnSpc>
                          <a:spcPct val="95000"/>
                        </a:lnSpc>
                        <a:spcBef>
                          <a:spcPct val="40000"/>
                        </a:spcBef>
                        <a:buClr>
                          <a:schemeClr val="tx2"/>
                        </a:buClr>
                        <a:defRPr sz="2600">
                          <a:solidFill>
                            <a:schemeClr val="tx1"/>
                          </a:solidFill>
                          <a:latin typeface="Franklin Gothic Book" panose="020B0503020102020204" pitchFamily="34" charset="0"/>
                          <a:ea typeface="MS PGothic" panose="020B0600070205080204" pitchFamily="34" charset="-128"/>
                        </a:defRPr>
                      </a:lvl1pPr>
                      <a:lvl2pPr marL="742950" indent="-285750" defTabSz="457200">
                        <a:lnSpc>
                          <a:spcPct val="95000"/>
                        </a:lnSpc>
                        <a:spcBef>
                          <a:spcPct val="20000"/>
                        </a:spcBef>
                        <a:defRPr sz="2400">
                          <a:solidFill>
                            <a:schemeClr val="tx1"/>
                          </a:solidFill>
                          <a:latin typeface="Franklin Gothic Book" panose="020B0503020102020204" pitchFamily="34" charset="0"/>
                          <a:ea typeface="MS PGothic" panose="020B0600070205080204" pitchFamily="34" charset="-128"/>
                        </a:defRPr>
                      </a:lvl2pPr>
                      <a:lvl3pPr marL="1143000" indent="-228600" defTabSz="457200">
                        <a:lnSpc>
                          <a:spcPct val="95000"/>
                        </a:lnSpc>
                        <a:spcBef>
                          <a:spcPct val="20000"/>
                        </a:spcBef>
                        <a:defRPr sz="2200">
                          <a:solidFill>
                            <a:schemeClr val="tx1"/>
                          </a:solidFill>
                          <a:latin typeface="Franklin Gothic Book" panose="020B0503020102020204" pitchFamily="34" charset="0"/>
                          <a:ea typeface="MS PGothic" panose="020B0600070205080204" pitchFamily="34" charset="-128"/>
                        </a:defRPr>
                      </a:lvl3pPr>
                      <a:lvl4pPr marL="1600200" indent="-228600" defTabSz="457200">
                        <a:lnSpc>
                          <a:spcPct val="95000"/>
                        </a:lnSpc>
                        <a:spcBef>
                          <a:spcPct val="20000"/>
                        </a:spcBef>
                        <a:defRPr sz="2000">
                          <a:solidFill>
                            <a:schemeClr val="tx1"/>
                          </a:solidFill>
                          <a:latin typeface="Franklin Gothic Book" panose="020B0503020102020204" pitchFamily="34" charset="0"/>
                          <a:ea typeface="MS PGothic" panose="020B0600070205080204" pitchFamily="34" charset="-128"/>
                        </a:defRPr>
                      </a:lvl4pPr>
                      <a:lvl5pPr marL="2057400" indent="-228600" defTabSz="457200">
                        <a:lnSpc>
                          <a:spcPct val="95000"/>
                        </a:lnSpc>
                        <a:spcBef>
                          <a:spcPct val="20000"/>
                        </a:spcBef>
                        <a:defRPr sz="2000">
                          <a:solidFill>
                            <a:schemeClr val="tx1"/>
                          </a:solidFill>
                          <a:latin typeface="Franklin Gothic Book" panose="020B0503020102020204" pitchFamily="34" charset="0"/>
                          <a:ea typeface="MS PGothic" panose="020B0600070205080204" pitchFamily="34" charset="-128"/>
                        </a:defRPr>
                      </a:lvl5pPr>
                      <a:lvl6pPr marL="25146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6pPr>
                      <a:lvl7pPr marL="29718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7pPr>
                      <a:lvl8pPr marL="34290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8pPr>
                      <a:lvl9pPr marL="38862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rgbClr val="333333"/>
                          </a:solidFill>
                          <a:effectLst/>
                          <a:latin typeface="Franklin Gothic Book" panose="020B0503020102020204" pitchFamily="34" charset="0"/>
                          <a:ea typeface="MS PGothic" panose="020B0600070205080204" pitchFamily="34" charset="-128"/>
                        </a:rPr>
                        <a:t>Cocaine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E6A3"/>
                    </a:solidFill>
                  </a:tcPr>
                </a:tc>
                <a:tc>
                  <a:txBody>
                    <a:bodyPr/>
                    <a:lstStyle>
                      <a:lvl1pPr defTabSz="457200">
                        <a:lnSpc>
                          <a:spcPct val="95000"/>
                        </a:lnSpc>
                        <a:spcBef>
                          <a:spcPct val="40000"/>
                        </a:spcBef>
                        <a:buClr>
                          <a:schemeClr val="tx2"/>
                        </a:buClr>
                        <a:defRPr sz="2600">
                          <a:solidFill>
                            <a:schemeClr val="tx1"/>
                          </a:solidFill>
                          <a:latin typeface="Franklin Gothic Book" panose="020B0503020102020204" pitchFamily="34" charset="0"/>
                          <a:ea typeface="MS PGothic" panose="020B0600070205080204" pitchFamily="34" charset="-128"/>
                        </a:defRPr>
                      </a:lvl1pPr>
                      <a:lvl2pPr marL="742950" indent="-285750" defTabSz="457200">
                        <a:lnSpc>
                          <a:spcPct val="95000"/>
                        </a:lnSpc>
                        <a:spcBef>
                          <a:spcPct val="20000"/>
                        </a:spcBef>
                        <a:defRPr sz="2400">
                          <a:solidFill>
                            <a:schemeClr val="tx1"/>
                          </a:solidFill>
                          <a:latin typeface="Franklin Gothic Book" panose="020B0503020102020204" pitchFamily="34" charset="0"/>
                          <a:ea typeface="MS PGothic" panose="020B0600070205080204" pitchFamily="34" charset="-128"/>
                        </a:defRPr>
                      </a:lvl2pPr>
                      <a:lvl3pPr marL="1143000" indent="-228600" defTabSz="457200">
                        <a:lnSpc>
                          <a:spcPct val="95000"/>
                        </a:lnSpc>
                        <a:spcBef>
                          <a:spcPct val="20000"/>
                        </a:spcBef>
                        <a:defRPr sz="2200">
                          <a:solidFill>
                            <a:schemeClr val="tx1"/>
                          </a:solidFill>
                          <a:latin typeface="Franklin Gothic Book" panose="020B0503020102020204" pitchFamily="34" charset="0"/>
                          <a:ea typeface="MS PGothic" panose="020B0600070205080204" pitchFamily="34" charset="-128"/>
                        </a:defRPr>
                      </a:lvl3pPr>
                      <a:lvl4pPr marL="1600200" indent="-228600" defTabSz="457200">
                        <a:lnSpc>
                          <a:spcPct val="95000"/>
                        </a:lnSpc>
                        <a:spcBef>
                          <a:spcPct val="20000"/>
                        </a:spcBef>
                        <a:defRPr sz="2000">
                          <a:solidFill>
                            <a:schemeClr val="tx1"/>
                          </a:solidFill>
                          <a:latin typeface="Franklin Gothic Book" panose="020B0503020102020204" pitchFamily="34" charset="0"/>
                          <a:ea typeface="MS PGothic" panose="020B0600070205080204" pitchFamily="34" charset="-128"/>
                        </a:defRPr>
                      </a:lvl4pPr>
                      <a:lvl5pPr marL="2057400" indent="-228600" defTabSz="457200">
                        <a:lnSpc>
                          <a:spcPct val="95000"/>
                        </a:lnSpc>
                        <a:spcBef>
                          <a:spcPct val="20000"/>
                        </a:spcBef>
                        <a:defRPr sz="2000">
                          <a:solidFill>
                            <a:schemeClr val="tx1"/>
                          </a:solidFill>
                          <a:latin typeface="Franklin Gothic Book" panose="020B0503020102020204" pitchFamily="34" charset="0"/>
                          <a:ea typeface="MS PGothic" panose="020B0600070205080204" pitchFamily="34" charset="-128"/>
                        </a:defRPr>
                      </a:lvl5pPr>
                      <a:lvl6pPr marL="25146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6pPr>
                      <a:lvl7pPr marL="29718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7pPr>
                      <a:lvl8pPr marL="34290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8pPr>
                      <a:lvl9pPr marL="38862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333333"/>
                          </a:solidFill>
                          <a:effectLst/>
                          <a:latin typeface="Franklin Gothic Book" panose="020B0503020102020204" pitchFamily="34" charset="0"/>
                          <a:ea typeface="MS PGothic" panose="020B0600070205080204" pitchFamily="34" charset="-128"/>
                        </a:rPr>
                        <a:t>Topical anesthetics containing cocaine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E6A3"/>
                    </a:solidFill>
                  </a:tcPr>
                </a:tc>
                <a:extLst>
                  <a:ext uri="{0D108BD9-81ED-4DB2-BD59-A6C34878D82A}">
                    <a16:rowId xmlns:a16="http://schemas.microsoft.com/office/drawing/2014/main" val="2528279085"/>
                  </a:ext>
                </a:extLst>
              </a:tr>
              <a:tr h="371475">
                <a:tc>
                  <a:txBody>
                    <a:bodyPr/>
                    <a:lstStyle>
                      <a:lvl1pPr defTabSz="457200">
                        <a:lnSpc>
                          <a:spcPct val="95000"/>
                        </a:lnSpc>
                        <a:spcBef>
                          <a:spcPct val="40000"/>
                        </a:spcBef>
                        <a:buClr>
                          <a:schemeClr val="tx2"/>
                        </a:buClr>
                        <a:defRPr sz="2600">
                          <a:solidFill>
                            <a:schemeClr val="tx1"/>
                          </a:solidFill>
                          <a:latin typeface="Franklin Gothic Book" panose="020B0503020102020204" pitchFamily="34" charset="0"/>
                          <a:ea typeface="MS PGothic" panose="020B0600070205080204" pitchFamily="34" charset="-128"/>
                        </a:defRPr>
                      </a:lvl1pPr>
                      <a:lvl2pPr marL="742950" indent="-285750" defTabSz="457200">
                        <a:lnSpc>
                          <a:spcPct val="95000"/>
                        </a:lnSpc>
                        <a:spcBef>
                          <a:spcPct val="20000"/>
                        </a:spcBef>
                        <a:defRPr sz="2400">
                          <a:solidFill>
                            <a:schemeClr val="tx1"/>
                          </a:solidFill>
                          <a:latin typeface="Franklin Gothic Book" panose="020B0503020102020204" pitchFamily="34" charset="0"/>
                          <a:ea typeface="MS PGothic" panose="020B0600070205080204" pitchFamily="34" charset="-128"/>
                        </a:defRPr>
                      </a:lvl2pPr>
                      <a:lvl3pPr marL="1143000" indent="-228600" defTabSz="457200">
                        <a:lnSpc>
                          <a:spcPct val="95000"/>
                        </a:lnSpc>
                        <a:spcBef>
                          <a:spcPct val="20000"/>
                        </a:spcBef>
                        <a:defRPr sz="2200">
                          <a:solidFill>
                            <a:schemeClr val="tx1"/>
                          </a:solidFill>
                          <a:latin typeface="Franklin Gothic Book" panose="020B0503020102020204" pitchFamily="34" charset="0"/>
                          <a:ea typeface="MS PGothic" panose="020B0600070205080204" pitchFamily="34" charset="-128"/>
                        </a:defRPr>
                      </a:lvl3pPr>
                      <a:lvl4pPr marL="1600200" indent="-228600" defTabSz="457200">
                        <a:lnSpc>
                          <a:spcPct val="95000"/>
                        </a:lnSpc>
                        <a:spcBef>
                          <a:spcPct val="20000"/>
                        </a:spcBef>
                        <a:defRPr sz="2000">
                          <a:solidFill>
                            <a:schemeClr val="tx1"/>
                          </a:solidFill>
                          <a:latin typeface="Franklin Gothic Book" panose="020B0503020102020204" pitchFamily="34" charset="0"/>
                          <a:ea typeface="MS PGothic" panose="020B0600070205080204" pitchFamily="34" charset="-128"/>
                        </a:defRPr>
                      </a:lvl4pPr>
                      <a:lvl5pPr marL="2057400" indent="-228600" defTabSz="457200">
                        <a:lnSpc>
                          <a:spcPct val="95000"/>
                        </a:lnSpc>
                        <a:spcBef>
                          <a:spcPct val="20000"/>
                        </a:spcBef>
                        <a:defRPr sz="2000">
                          <a:solidFill>
                            <a:schemeClr val="tx1"/>
                          </a:solidFill>
                          <a:latin typeface="Franklin Gothic Book" panose="020B0503020102020204" pitchFamily="34" charset="0"/>
                          <a:ea typeface="MS PGothic" panose="020B0600070205080204" pitchFamily="34" charset="-128"/>
                        </a:defRPr>
                      </a:lvl5pPr>
                      <a:lvl6pPr marL="25146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6pPr>
                      <a:lvl7pPr marL="29718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7pPr>
                      <a:lvl8pPr marL="34290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8pPr>
                      <a:lvl9pPr marL="38862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rgbClr val="333333"/>
                          </a:solidFill>
                          <a:effectLst/>
                          <a:latin typeface="Franklin Gothic Book" panose="020B0503020102020204" pitchFamily="34" charset="0"/>
                          <a:ea typeface="MS PGothic" panose="020B0600070205080204" pitchFamily="34" charset="-128"/>
                        </a:rPr>
                        <a:t>Amphetamines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BF7E0"/>
                    </a:solidFill>
                  </a:tcPr>
                </a:tc>
                <a:tc>
                  <a:txBody>
                    <a:bodyPr/>
                    <a:lstStyle>
                      <a:lvl1pPr defTabSz="457200">
                        <a:lnSpc>
                          <a:spcPct val="95000"/>
                        </a:lnSpc>
                        <a:spcBef>
                          <a:spcPct val="40000"/>
                        </a:spcBef>
                        <a:buClr>
                          <a:schemeClr val="tx2"/>
                        </a:buClr>
                        <a:defRPr sz="2600">
                          <a:solidFill>
                            <a:schemeClr val="tx1"/>
                          </a:solidFill>
                          <a:latin typeface="Franklin Gothic Book" panose="020B0503020102020204" pitchFamily="34" charset="0"/>
                          <a:ea typeface="MS PGothic" panose="020B0600070205080204" pitchFamily="34" charset="-128"/>
                        </a:defRPr>
                      </a:lvl1pPr>
                      <a:lvl2pPr marL="742950" indent="-285750" defTabSz="457200">
                        <a:lnSpc>
                          <a:spcPct val="95000"/>
                        </a:lnSpc>
                        <a:spcBef>
                          <a:spcPct val="20000"/>
                        </a:spcBef>
                        <a:defRPr sz="2400">
                          <a:solidFill>
                            <a:schemeClr val="tx1"/>
                          </a:solidFill>
                          <a:latin typeface="Franklin Gothic Book" panose="020B0503020102020204" pitchFamily="34" charset="0"/>
                          <a:ea typeface="MS PGothic" panose="020B0600070205080204" pitchFamily="34" charset="-128"/>
                        </a:defRPr>
                      </a:lvl2pPr>
                      <a:lvl3pPr marL="1143000" indent="-228600" defTabSz="457200">
                        <a:lnSpc>
                          <a:spcPct val="95000"/>
                        </a:lnSpc>
                        <a:spcBef>
                          <a:spcPct val="20000"/>
                        </a:spcBef>
                        <a:defRPr sz="2200">
                          <a:solidFill>
                            <a:schemeClr val="tx1"/>
                          </a:solidFill>
                          <a:latin typeface="Franklin Gothic Book" panose="020B0503020102020204" pitchFamily="34" charset="0"/>
                          <a:ea typeface="MS PGothic" panose="020B0600070205080204" pitchFamily="34" charset="-128"/>
                        </a:defRPr>
                      </a:lvl3pPr>
                      <a:lvl4pPr marL="1600200" indent="-228600" defTabSz="457200">
                        <a:lnSpc>
                          <a:spcPct val="95000"/>
                        </a:lnSpc>
                        <a:spcBef>
                          <a:spcPct val="20000"/>
                        </a:spcBef>
                        <a:defRPr sz="2000">
                          <a:solidFill>
                            <a:schemeClr val="tx1"/>
                          </a:solidFill>
                          <a:latin typeface="Franklin Gothic Book" panose="020B0503020102020204" pitchFamily="34" charset="0"/>
                          <a:ea typeface="MS PGothic" panose="020B0600070205080204" pitchFamily="34" charset="-128"/>
                        </a:defRPr>
                      </a:lvl4pPr>
                      <a:lvl5pPr marL="2057400" indent="-228600" defTabSz="457200">
                        <a:lnSpc>
                          <a:spcPct val="95000"/>
                        </a:lnSpc>
                        <a:spcBef>
                          <a:spcPct val="20000"/>
                        </a:spcBef>
                        <a:defRPr sz="2000">
                          <a:solidFill>
                            <a:schemeClr val="tx1"/>
                          </a:solidFill>
                          <a:latin typeface="Franklin Gothic Book" panose="020B0503020102020204" pitchFamily="34" charset="0"/>
                          <a:ea typeface="MS PGothic" panose="020B0600070205080204" pitchFamily="34" charset="-128"/>
                        </a:defRPr>
                      </a:lvl5pPr>
                      <a:lvl6pPr marL="25146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6pPr>
                      <a:lvl7pPr marL="29718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7pPr>
                      <a:lvl8pPr marL="34290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8pPr>
                      <a:lvl9pPr marL="38862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333333"/>
                          </a:solidFill>
                          <a:effectLst/>
                          <a:latin typeface="Franklin Gothic Book" panose="020B0503020102020204" pitchFamily="34" charset="0"/>
                          <a:ea typeface="MS PGothic" panose="020B0600070205080204" pitchFamily="34" charset="-128"/>
                        </a:rPr>
                        <a:t>Vicks</a:t>
                      </a:r>
                      <a:r>
                        <a:rPr kumimoji="0" lang="ja-JP" altLang="en-US" sz="1800" b="0" i="0" u="none" strike="noStrike" cap="none" normalizeH="0" baseline="0">
                          <a:ln>
                            <a:noFill/>
                          </a:ln>
                          <a:solidFill>
                            <a:srgbClr val="333333"/>
                          </a:solidFill>
                          <a:effectLst/>
                          <a:latin typeface="Franklin Gothic Book" panose="020B0503020102020204" pitchFamily="34" charset="0"/>
                          <a:ea typeface="MS PGothic" panose="020B0600070205080204" pitchFamily="34" charset="-128"/>
                        </a:rPr>
                        <a:t>’</a:t>
                      </a:r>
                      <a:r>
                        <a:rPr kumimoji="0" lang="en-US" altLang="ja-JP" sz="1800" b="0" i="0" u="none" strike="noStrike" cap="none" normalizeH="0" baseline="0">
                          <a:ln>
                            <a:noFill/>
                          </a:ln>
                          <a:solidFill>
                            <a:srgbClr val="333333"/>
                          </a:solidFill>
                          <a:effectLst/>
                          <a:latin typeface="Franklin Gothic Book" panose="020B0503020102020204" pitchFamily="34" charset="0"/>
                          <a:ea typeface="MS PGothic" panose="020B0600070205080204" pitchFamily="34" charset="-128"/>
                        </a:rPr>
                        <a:t> inhaler, ephedrine, pseudoephedrine, phenylephrine, selegiline, chlorpromazine, trazodone, bupropion, desipramine, amantadine, ranitidine, propranolol, atenolol, levodopa</a:t>
                      </a:r>
                      <a:endParaRPr kumimoji="0" lang="en-US" altLang="en-US" sz="1800" b="0" i="0" u="none" strike="noStrike" cap="none" normalizeH="0" baseline="0">
                        <a:ln>
                          <a:noFill/>
                        </a:ln>
                        <a:solidFill>
                          <a:srgbClr val="333333"/>
                        </a:solidFill>
                        <a:effectLst/>
                        <a:latin typeface="Franklin Gothic Book" panose="020B05030201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BF7E0"/>
                    </a:solidFill>
                  </a:tcPr>
                </a:tc>
                <a:extLst>
                  <a:ext uri="{0D108BD9-81ED-4DB2-BD59-A6C34878D82A}">
                    <a16:rowId xmlns:a16="http://schemas.microsoft.com/office/drawing/2014/main" val="2030832883"/>
                  </a:ext>
                </a:extLst>
              </a:tr>
              <a:tr h="371475">
                <a:tc>
                  <a:txBody>
                    <a:bodyPr/>
                    <a:lstStyle>
                      <a:lvl1pPr defTabSz="457200">
                        <a:lnSpc>
                          <a:spcPct val="95000"/>
                        </a:lnSpc>
                        <a:spcBef>
                          <a:spcPct val="40000"/>
                        </a:spcBef>
                        <a:buClr>
                          <a:schemeClr val="tx2"/>
                        </a:buClr>
                        <a:defRPr sz="2600">
                          <a:solidFill>
                            <a:schemeClr val="tx1"/>
                          </a:solidFill>
                          <a:latin typeface="Franklin Gothic Book" panose="020B0503020102020204" pitchFamily="34" charset="0"/>
                          <a:ea typeface="MS PGothic" panose="020B0600070205080204" pitchFamily="34" charset="-128"/>
                        </a:defRPr>
                      </a:lvl1pPr>
                      <a:lvl2pPr marL="742950" indent="-285750" defTabSz="457200">
                        <a:lnSpc>
                          <a:spcPct val="95000"/>
                        </a:lnSpc>
                        <a:spcBef>
                          <a:spcPct val="20000"/>
                        </a:spcBef>
                        <a:defRPr sz="2400">
                          <a:solidFill>
                            <a:schemeClr val="tx1"/>
                          </a:solidFill>
                          <a:latin typeface="Franklin Gothic Book" panose="020B0503020102020204" pitchFamily="34" charset="0"/>
                          <a:ea typeface="MS PGothic" panose="020B0600070205080204" pitchFamily="34" charset="-128"/>
                        </a:defRPr>
                      </a:lvl2pPr>
                      <a:lvl3pPr marL="1143000" indent="-228600" defTabSz="457200">
                        <a:lnSpc>
                          <a:spcPct val="95000"/>
                        </a:lnSpc>
                        <a:spcBef>
                          <a:spcPct val="20000"/>
                        </a:spcBef>
                        <a:defRPr sz="2200">
                          <a:solidFill>
                            <a:schemeClr val="tx1"/>
                          </a:solidFill>
                          <a:latin typeface="Franklin Gothic Book" panose="020B0503020102020204" pitchFamily="34" charset="0"/>
                          <a:ea typeface="MS PGothic" panose="020B0600070205080204" pitchFamily="34" charset="-128"/>
                        </a:defRPr>
                      </a:lvl3pPr>
                      <a:lvl4pPr marL="1600200" indent="-228600" defTabSz="457200">
                        <a:lnSpc>
                          <a:spcPct val="95000"/>
                        </a:lnSpc>
                        <a:spcBef>
                          <a:spcPct val="20000"/>
                        </a:spcBef>
                        <a:defRPr sz="2000">
                          <a:solidFill>
                            <a:schemeClr val="tx1"/>
                          </a:solidFill>
                          <a:latin typeface="Franklin Gothic Book" panose="020B0503020102020204" pitchFamily="34" charset="0"/>
                          <a:ea typeface="MS PGothic" panose="020B0600070205080204" pitchFamily="34" charset="-128"/>
                        </a:defRPr>
                      </a:lvl4pPr>
                      <a:lvl5pPr marL="2057400" indent="-228600" defTabSz="457200">
                        <a:lnSpc>
                          <a:spcPct val="95000"/>
                        </a:lnSpc>
                        <a:spcBef>
                          <a:spcPct val="20000"/>
                        </a:spcBef>
                        <a:defRPr sz="2000">
                          <a:solidFill>
                            <a:schemeClr val="tx1"/>
                          </a:solidFill>
                          <a:latin typeface="Franklin Gothic Book" panose="020B0503020102020204" pitchFamily="34" charset="0"/>
                          <a:ea typeface="MS PGothic" panose="020B0600070205080204" pitchFamily="34" charset="-128"/>
                        </a:defRPr>
                      </a:lvl5pPr>
                      <a:lvl6pPr marL="25146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6pPr>
                      <a:lvl7pPr marL="29718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7pPr>
                      <a:lvl8pPr marL="34290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8pPr>
                      <a:lvl9pPr marL="38862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rgbClr val="333333"/>
                          </a:solidFill>
                          <a:effectLst/>
                          <a:latin typeface="Franklin Gothic Book" panose="020B0503020102020204" pitchFamily="34" charset="0"/>
                          <a:ea typeface="MS PGothic" panose="020B0600070205080204" pitchFamily="34" charset="-128"/>
                        </a:rPr>
                        <a:t>Benzodiazepines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E6A3"/>
                    </a:solidFill>
                  </a:tcPr>
                </a:tc>
                <a:tc>
                  <a:txBody>
                    <a:bodyPr/>
                    <a:lstStyle>
                      <a:lvl1pPr defTabSz="457200">
                        <a:lnSpc>
                          <a:spcPct val="95000"/>
                        </a:lnSpc>
                        <a:spcBef>
                          <a:spcPct val="40000"/>
                        </a:spcBef>
                        <a:buClr>
                          <a:schemeClr val="tx2"/>
                        </a:buClr>
                        <a:defRPr sz="2600">
                          <a:solidFill>
                            <a:schemeClr val="tx1"/>
                          </a:solidFill>
                          <a:latin typeface="Franklin Gothic Book" panose="020B0503020102020204" pitchFamily="34" charset="0"/>
                          <a:ea typeface="MS PGothic" panose="020B0600070205080204" pitchFamily="34" charset="-128"/>
                        </a:defRPr>
                      </a:lvl1pPr>
                      <a:lvl2pPr marL="742950" indent="-285750" defTabSz="457200">
                        <a:lnSpc>
                          <a:spcPct val="95000"/>
                        </a:lnSpc>
                        <a:spcBef>
                          <a:spcPct val="20000"/>
                        </a:spcBef>
                        <a:defRPr sz="2400">
                          <a:solidFill>
                            <a:schemeClr val="tx1"/>
                          </a:solidFill>
                          <a:latin typeface="Franklin Gothic Book" panose="020B0503020102020204" pitchFamily="34" charset="0"/>
                          <a:ea typeface="MS PGothic" panose="020B0600070205080204" pitchFamily="34" charset="-128"/>
                        </a:defRPr>
                      </a:lvl2pPr>
                      <a:lvl3pPr marL="1143000" indent="-228600" defTabSz="457200">
                        <a:lnSpc>
                          <a:spcPct val="95000"/>
                        </a:lnSpc>
                        <a:spcBef>
                          <a:spcPct val="20000"/>
                        </a:spcBef>
                        <a:defRPr sz="2200">
                          <a:solidFill>
                            <a:schemeClr val="tx1"/>
                          </a:solidFill>
                          <a:latin typeface="Franklin Gothic Book" panose="020B0503020102020204" pitchFamily="34" charset="0"/>
                          <a:ea typeface="MS PGothic" panose="020B0600070205080204" pitchFamily="34" charset="-128"/>
                        </a:defRPr>
                      </a:lvl3pPr>
                      <a:lvl4pPr marL="1600200" indent="-228600" defTabSz="457200">
                        <a:lnSpc>
                          <a:spcPct val="95000"/>
                        </a:lnSpc>
                        <a:spcBef>
                          <a:spcPct val="20000"/>
                        </a:spcBef>
                        <a:defRPr sz="2000">
                          <a:solidFill>
                            <a:schemeClr val="tx1"/>
                          </a:solidFill>
                          <a:latin typeface="Franklin Gothic Book" panose="020B0503020102020204" pitchFamily="34" charset="0"/>
                          <a:ea typeface="MS PGothic" panose="020B0600070205080204" pitchFamily="34" charset="-128"/>
                        </a:defRPr>
                      </a:lvl4pPr>
                      <a:lvl5pPr marL="2057400" indent="-228600" defTabSz="457200">
                        <a:lnSpc>
                          <a:spcPct val="95000"/>
                        </a:lnSpc>
                        <a:spcBef>
                          <a:spcPct val="20000"/>
                        </a:spcBef>
                        <a:defRPr sz="2000">
                          <a:solidFill>
                            <a:schemeClr val="tx1"/>
                          </a:solidFill>
                          <a:latin typeface="Franklin Gothic Book" panose="020B0503020102020204" pitchFamily="34" charset="0"/>
                          <a:ea typeface="MS PGothic" panose="020B0600070205080204" pitchFamily="34" charset="-128"/>
                        </a:defRPr>
                      </a:lvl5pPr>
                      <a:lvl6pPr marL="25146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6pPr>
                      <a:lvl7pPr marL="29718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7pPr>
                      <a:lvl8pPr marL="34290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8pPr>
                      <a:lvl9pPr marL="38862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333333"/>
                          </a:solidFill>
                          <a:effectLst/>
                          <a:latin typeface="Franklin Gothic Book" panose="020B0503020102020204" pitchFamily="34" charset="0"/>
                          <a:ea typeface="MS PGothic" panose="020B0600070205080204" pitchFamily="34" charset="-128"/>
                        </a:rPr>
                        <a:t>Sertraline (Zoloft), Flunitrazepam (rohypnol)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E6A3"/>
                    </a:solidFill>
                  </a:tcPr>
                </a:tc>
                <a:extLst>
                  <a:ext uri="{0D108BD9-81ED-4DB2-BD59-A6C34878D82A}">
                    <a16:rowId xmlns:a16="http://schemas.microsoft.com/office/drawing/2014/main" val="2320139776"/>
                  </a:ext>
                </a:extLst>
              </a:tr>
              <a:tr h="371475">
                <a:tc>
                  <a:txBody>
                    <a:bodyPr/>
                    <a:lstStyle>
                      <a:lvl1pPr defTabSz="457200">
                        <a:lnSpc>
                          <a:spcPct val="95000"/>
                        </a:lnSpc>
                        <a:spcBef>
                          <a:spcPct val="40000"/>
                        </a:spcBef>
                        <a:buClr>
                          <a:schemeClr val="tx2"/>
                        </a:buClr>
                        <a:defRPr sz="2600">
                          <a:solidFill>
                            <a:schemeClr val="tx1"/>
                          </a:solidFill>
                          <a:latin typeface="Franklin Gothic Book" panose="020B0503020102020204" pitchFamily="34" charset="0"/>
                          <a:ea typeface="MS PGothic" panose="020B0600070205080204" pitchFamily="34" charset="-128"/>
                        </a:defRPr>
                      </a:lvl1pPr>
                      <a:lvl2pPr marL="742950" indent="-285750" defTabSz="457200">
                        <a:lnSpc>
                          <a:spcPct val="95000"/>
                        </a:lnSpc>
                        <a:spcBef>
                          <a:spcPct val="20000"/>
                        </a:spcBef>
                        <a:defRPr sz="2400">
                          <a:solidFill>
                            <a:schemeClr val="tx1"/>
                          </a:solidFill>
                          <a:latin typeface="Franklin Gothic Book" panose="020B0503020102020204" pitchFamily="34" charset="0"/>
                          <a:ea typeface="MS PGothic" panose="020B0600070205080204" pitchFamily="34" charset="-128"/>
                        </a:defRPr>
                      </a:lvl2pPr>
                      <a:lvl3pPr marL="1143000" indent="-228600" defTabSz="457200">
                        <a:lnSpc>
                          <a:spcPct val="95000"/>
                        </a:lnSpc>
                        <a:spcBef>
                          <a:spcPct val="20000"/>
                        </a:spcBef>
                        <a:defRPr sz="2200">
                          <a:solidFill>
                            <a:schemeClr val="tx1"/>
                          </a:solidFill>
                          <a:latin typeface="Franklin Gothic Book" panose="020B0503020102020204" pitchFamily="34" charset="0"/>
                          <a:ea typeface="MS PGothic" panose="020B0600070205080204" pitchFamily="34" charset="-128"/>
                        </a:defRPr>
                      </a:lvl3pPr>
                      <a:lvl4pPr marL="1600200" indent="-228600" defTabSz="457200">
                        <a:lnSpc>
                          <a:spcPct val="95000"/>
                        </a:lnSpc>
                        <a:spcBef>
                          <a:spcPct val="20000"/>
                        </a:spcBef>
                        <a:defRPr sz="2000">
                          <a:solidFill>
                            <a:schemeClr val="tx1"/>
                          </a:solidFill>
                          <a:latin typeface="Franklin Gothic Book" panose="020B0503020102020204" pitchFamily="34" charset="0"/>
                          <a:ea typeface="MS PGothic" panose="020B0600070205080204" pitchFamily="34" charset="-128"/>
                        </a:defRPr>
                      </a:lvl4pPr>
                      <a:lvl5pPr marL="2057400" indent="-228600" defTabSz="457200">
                        <a:lnSpc>
                          <a:spcPct val="95000"/>
                        </a:lnSpc>
                        <a:spcBef>
                          <a:spcPct val="20000"/>
                        </a:spcBef>
                        <a:defRPr sz="2000">
                          <a:solidFill>
                            <a:schemeClr val="tx1"/>
                          </a:solidFill>
                          <a:latin typeface="Franklin Gothic Book" panose="020B0503020102020204" pitchFamily="34" charset="0"/>
                          <a:ea typeface="MS PGothic" panose="020B0600070205080204" pitchFamily="34" charset="-128"/>
                        </a:defRPr>
                      </a:lvl5pPr>
                      <a:lvl6pPr marL="25146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6pPr>
                      <a:lvl7pPr marL="29718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7pPr>
                      <a:lvl8pPr marL="34290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8pPr>
                      <a:lvl9pPr marL="38862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rgbClr val="333333"/>
                          </a:solidFill>
                          <a:effectLst/>
                          <a:latin typeface="Franklin Gothic Book" panose="020B0503020102020204" pitchFamily="34" charset="0"/>
                          <a:ea typeface="MS PGothic" panose="020B0600070205080204" pitchFamily="34" charset="-128"/>
                        </a:rPr>
                        <a:t>PCP</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BF7E0"/>
                    </a:solidFill>
                  </a:tcPr>
                </a:tc>
                <a:tc>
                  <a:txBody>
                    <a:bodyPr/>
                    <a:lstStyle>
                      <a:lvl1pPr defTabSz="457200">
                        <a:lnSpc>
                          <a:spcPct val="95000"/>
                        </a:lnSpc>
                        <a:spcBef>
                          <a:spcPct val="40000"/>
                        </a:spcBef>
                        <a:buClr>
                          <a:schemeClr val="tx2"/>
                        </a:buClr>
                        <a:defRPr sz="2600">
                          <a:solidFill>
                            <a:schemeClr val="tx1"/>
                          </a:solidFill>
                          <a:latin typeface="Franklin Gothic Book" panose="020B0503020102020204" pitchFamily="34" charset="0"/>
                          <a:ea typeface="MS PGothic" panose="020B0600070205080204" pitchFamily="34" charset="-128"/>
                        </a:defRPr>
                      </a:lvl1pPr>
                      <a:lvl2pPr marL="742950" indent="-285750" defTabSz="457200">
                        <a:lnSpc>
                          <a:spcPct val="95000"/>
                        </a:lnSpc>
                        <a:spcBef>
                          <a:spcPct val="20000"/>
                        </a:spcBef>
                        <a:defRPr sz="2400">
                          <a:solidFill>
                            <a:schemeClr val="tx1"/>
                          </a:solidFill>
                          <a:latin typeface="Franklin Gothic Book" panose="020B0503020102020204" pitchFamily="34" charset="0"/>
                          <a:ea typeface="MS PGothic" panose="020B0600070205080204" pitchFamily="34" charset="-128"/>
                        </a:defRPr>
                      </a:lvl2pPr>
                      <a:lvl3pPr marL="1143000" indent="-228600" defTabSz="457200">
                        <a:lnSpc>
                          <a:spcPct val="95000"/>
                        </a:lnSpc>
                        <a:spcBef>
                          <a:spcPct val="20000"/>
                        </a:spcBef>
                        <a:defRPr sz="2200">
                          <a:solidFill>
                            <a:schemeClr val="tx1"/>
                          </a:solidFill>
                          <a:latin typeface="Franklin Gothic Book" panose="020B0503020102020204" pitchFamily="34" charset="0"/>
                          <a:ea typeface="MS PGothic" panose="020B0600070205080204" pitchFamily="34" charset="-128"/>
                        </a:defRPr>
                      </a:lvl3pPr>
                      <a:lvl4pPr marL="1600200" indent="-228600" defTabSz="457200">
                        <a:lnSpc>
                          <a:spcPct val="95000"/>
                        </a:lnSpc>
                        <a:spcBef>
                          <a:spcPct val="20000"/>
                        </a:spcBef>
                        <a:defRPr sz="2000">
                          <a:solidFill>
                            <a:schemeClr val="tx1"/>
                          </a:solidFill>
                          <a:latin typeface="Franklin Gothic Book" panose="020B0503020102020204" pitchFamily="34" charset="0"/>
                          <a:ea typeface="MS PGothic" panose="020B0600070205080204" pitchFamily="34" charset="-128"/>
                        </a:defRPr>
                      </a:lvl4pPr>
                      <a:lvl5pPr marL="2057400" indent="-228600" defTabSz="457200">
                        <a:lnSpc>
                          <a:spcPct val="95000"/>
                        </a:lnSpc>
                        <a:spcBef>
                          <a:spcPct val="20000"/>
                        </a:spcBef>
                        <a:defRPr sz="2000">
                          <a:solidFill>
                            <a:schemeClr val="tx1"/>
                          </a:solidFill>
                          <a:latin typeface="Franklin Gothic Book" panose="020B0503020102020204" pitchFamily="34" charset="0"/>
                          <a:ea typeface="MS PGothic" panose="020B0600070205080204" pitchFamily="34" charset="-128"/>
                        </a:defRPr>
                      </a:lvl5pPr>
                      <a:lvl6pPr marL="25146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6pPr>
                      <a:lvl7pPr marL="29718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7pPr>
                      <a:lvl8pPr marL="34290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8pPr>
                      <a:lvl9pPr marL="38862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333333"/>
                          </a:solidFill>
                          <a:effectLst/>
                          <a:latin typeface="Franklin Gothic Book" panose="020B0503020102020204" pitchFamily="34" charset="0"/>
                          <a:ea typeface="MS PGothic" panose="020B0600070205080204" pitchFamily="34" charset="-128"/>
                        </a:rPr>
                        <a:t>Doxylamine, dextromethorphan, diphenhydramine, lamotrigine, tramadol, effexor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BF7E0"/>
                    </a:solidFill>
                  </a:tcPr>
                </a:tc>
                <a:extLst>
                  <a:ext uri="{0D108BD9-81ED-4DB2-BD59-A6C34878D82A}">
                    <a16:rowId xmlns:a16="http://schemas.microsoft.com/office/drawing/2014/main" val="1065191314"/>
                  </a:ext>
                </a:extLst>
              </a:tr>
              <a:tr h="371475">
                <a:tc>
                  <a:txBody>
                    <a:bodyPr/>
                    <a:lstStyle>
                      <a:lvl1pPr defTabSz="457200">
                        <a:lnSpc>
                          <a:spcPct val="95000"/>
                        </a:lnSpc>
                        <a:spcBef>
                          <a:spcPct val="40000"/>
                        </a:spcBef>
                        <a:buClr>
                          <a:schemeClr val="tx2"/>
                        </a:buClr>
                        <a:defRPr sz="2600">
                          <a:solidFill>
                            <a:schemeClr val="tx1"/>
                          </a:solidFill>
                          <a:latin typeface="Franklin Gothic Book" panose="020B0503020102020204" pitchFamily="34" charset="0"/>
                          <a:ea typeface="MS PGothic" panose="020B0600070205080204" pitchFamily="34" charset="-128"/>
                        </a:defRPr>
                      </a:lvl1pPr>
                      <a:lvl2pPr marL="742950" indent="-285750" defTabSz="457200">
                        <a:lnSpc>
                          <a:spcPct val="95000"/>
                        </a:lnSpc>
                        <a:spcBef>
                          <a:spcPct val="20000"/>
                        </a:spcBef>
                        <a:defRPr sz="2400">
                          <a:solidFill>
                            <a:schemeClr val="tx1"/>
                          </a:solidFill>
                          <a:latin typeface="Franklin Gothic Book" panose="020B0503020102020204" pitchFamily="34" charset="0"/>
                          <a:ea typeface="MS PGothic" panose="020B0600070205080204" pitchFamily="34" charset="-128"/>
                        </a:defRPr>
                      </a:lvl2pPr>
                      <a:lvl3pPr marL="1143000" indent="-228600" defTabSz="457200">
                        <a:lnSpc>
                          <a:spcPct val="95000"/>
                        </a:lnSpc>
                        <a:spcBef>
                          <a:spcPct val="20000"/>
                        </a:spcBef>
                        <a:defRPr sz="2200">
                          <a:solidFill>
                            <a:schemeClr val="tx1"/>
                          </a:solidFill>
                          <a:latin typeface="Franklin Gothic Book" panose="020B0503020102020204" pitchFamily="34" charset="0"/>
                          <a:ea typeface="MS PGothic" panose="020B0600070205080204" pitchFamily="34" charset="-128"/>
                        </a:defRPr>
                      </a:lvl3pPr>
                      <a:lvl4pPr marL="1600200" indent="-228600" defTabSz="457200">
                        <a:lnSpc>
                          <a:spcPct val="95000"/>
                        </a:lnSpc>
                        <a:spcBef>
                          <a:spcPct val="20000"/>
                        </a:spcBef>
                        <a:defRPr sz="2000">
                          <a:solidFill>
                            <a:schemeClr val="tx1"/>
                          </a:solidFill>
                          <a:latin typeface="Franklin Gothic Book" panose="020B0503020102020204" pitchFamily="34" charset="0"/>
                          <a:ea typeface="MS PGothic" panose="020B0600070205080204" pitchFamily="34" charset="-128"/>
                        </a:defRPr>
                      </a:lvl4pPr>
                      <a:lvl5pPr marL="2057400" indent="-228600" defTabSz="457200">
                        <a:lnSpc>
                          <a:spcPct val="95000"/>
                        </a:lnSpc>
                        <a:spcBef>
                          <a:spcPct val="20000"/>
                        </a:spcBef>
                        <a:defRPr sz="2000">
                          <a:solidFill>
                            <a:schemeClr val="tx1"/>
                          </a:solidFill>
                          <a:latin typeface="Franklin Gothic Book" panose="020B0503020102020204" pitchFamily="34" charset="0"/>
                          <a:ea typeface="MS PGothic" panose="020B0600070205080204" pitchFamily="34" charset="-128"/>
                        </a:defRPr>
                      </a:lvl5pPr>
                      <a:lvl6pPr marL="25146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6pPr>
                      <a:lvl7pPr marL="29718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7pPr>
                      <a:lvl8pPr marL="34290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8pPr>
                      <a:lvl9pPr marL="38862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rgbClr val="333333"/>
                          </a:solidFill>
                          <a:effectLst/>
                          <a:latin typeface="Franklin Gothic Book" panose="020B0503020102020204" pitchFamily="34" charset="0"/>
                          <a:ea typeface="MS PGothic" panose="020B0600070205080204" pitchFamily="34" charset="-128"/>
                        </a:rPr>
                        <a:t>Ketamine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E6A3"/>
                    </a:solidFill>
                  </a:tcPr>
                </a:tc>
                <a:tc>
                  <a:txBody>
                    <a:bodyPr/>
                    <a:lstStyle>
                      <a:lvl1pPr defTabSz="457200">
                        <a:lnSpc>
                          <a:spcPct val="95000"/>
                        </a:lnSpc>
                        <a:spcBef>
                          <a:spcPct val="40000"/>
                        </a:spcBef>
                        <a:buClr>
                          <a:schemeClr val="tx2"/>
                        </a:buClr>
                        <a:defRPr sz="2600">
                          <a:solidFill>
                            <a:schemeClr val="tx1"/>
                          </a:solidFill>
                          <a:latin typeface="Franklin Gothic Book" panose="020B0503020102020204" pitchFamily="34" charset="0"/>
                          <a:ea typeface="MS PGothic" panose="020B0600070205080204" pitchFamily="34" charset="-128"/>
                        </a:defRPr>
                      </a:lvl1pPr>
                      <a:lvl2pPr marL="742950" indent="-285750" defTabSz="457200">
                        <a:lnSpc>
                          <a:spcPct val="95000"/>
                        </a:lnSpc>
                        <a:spcBef>
                          <a:spcPct val="20000"/>
                        </a:spcBef>
                        <a:defRPr sz="2400">
                          <a:solidFill>
                            <a:schemeClr val="tx1"/>
                          </a:solidFill>
                          <a:latin typeface="Franklin Gothic Book" panose="020B0503020102020204" pitchFamily="34" charset="0"/>
                          <a:ea typeface="MS PGothic" panose="020B0600070205080204" pitchFamily="34" charset="-128"/>
                        </a:defRPr>
                      </a:lvl2pPr>
                      <a:lvl3pPr marL="1143000" indent="-228600" defTabSz="457200">
                        <a:lnSpc>
                          <a:spcPct val="95000"/>
                        </a:lnSpc>
                        <a:spcBef>
                          <a:spcPct val="20000"/>
                        </a:spcBef>
                        <a:defRPr sz="2200">
                          <a:solidFill>
                            <a:schemeClr val="tx1"/>
                          </a:solidFill>
                          <a:latin typeface="Franklin Gothic Book" panose="020B0503020102020204" pitchFamily="34" charset="0"/>
                          <a:ea typeface="MS PGothic" panose="020B0600070205080204" pitchFamily="34" charset="-128"/>
                        </a:defRPr>
                      </a:lvl3pPr>
                      <a:lvl4pPr marL="1600200" indent="-228600" defTabSz="457200">
                        <a:lnSpc>
                          <a:spcPct val="95000"/>
                        </a:lnSpc>
                        <a:spcBef>
                          <a:spcPct val="20000"/>
                        </a:spcBef>
                        <a:defRPr sz="2000">
                          <a:solidFill>
                            <a:schemeClr val="tx1"/>
                          </a:solidFill>
                          <a:latin typeface="Franklin Gothic Book" panose="020B0503020102020204" pitchFamily="34" charset="0"/>
                          <a:ea typeface="MS PGothic" panose="020B0600070205080204" pitchFamily="34" charset="-128"/>
                        </a:defRPr>
                      </a:lvl4pPr>
                      <a:lvl5pPr marL="2057400" indent="-228600" defTabSz="457200">
                        <a:lnSpc>
                          <a:spcPct val="95000"/>
                        </a:lnSpc>
                        <a:spcBef>
                          <a:spcPct val="20000"/>
                        </a:spcBef>
                        <a:defRPr sz="2000">
                          <a:solidFill>
                            <a:schemeClr val="tx1"/>
                          </a:solidFill>
                          <a:latin typeface="Franklin Gothic Book" panose="020B0503020102020204" pitchFamily="34" charset="0"/>
                          <a:ea typeface="MS PGothic" panose="020B0600070205080204" pitchFamily="34" charset="-128"/>
                        </a:defRPr>
                      </a:lvl5pPr>
                      <a:lvl6pPr marL="25146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6pPr>
                      <a:lvl7pPr marL="29718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7pPr>
                      <a:lvl8pPr marL="34290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8pPr>
                      <a:lvl9pPr marL="38862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333333"/>
                          </a:solidFill>
                          <a:effectLst/>
                          <a:latin typeface="Franklin Gothic Book" panose="020B0503020102020204" pitchFamily="34" charset="0"/>
                          <a:ea typeface="MS PGothic" panose="020B0600070205080204" pitchFamily="34" charset="-128"/>
                        </a:rPr>
                        <a:t>Ketamine, dextromethorphan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E6A3"/>
                    </a:solidFill>
                  </a:tcPr>
                </a:tc>
                <a:extLst>
                  <a:ext uri="{0D108BD9-81ED-4DB2-BD59-A6C34878D82A}">
                    <a16:rowId xmlns:a16="http://schemas.microsoft.com/office/drawing/2014/main" val="1857796575"/>
                  </a:ext>
                </a:extLst>
              </a:tr>
              <a:tr h="371475">
                <a:tc>
                  <a:txBody>
                    <a:bodyPr/>
                    <a:lstStyle>
                      <a:lvl1pPr defTabSz="457200">
                        <a:lnSpc>
                          <a:spcPct val="95000"/>
                        </a:lnSpc>
                        <a:spcBef>
                          <a:spcPct val="40000"/>
                        </a:spcBef>
                        <a:buClr>
                          <a:schemeClr val="tx2"/>
                        </a:buClr>
                        <a:defRPr sz="2600">
                          <a:solidFill>
                            <a:schemeClr val="tx1"/>
                          </a:solidFill>
                          <a:latin typeface="Franklin Gothic Book" panose="020B0503020102020204" pitchFamily="34" charset="0"/>
                          <a:ea typeface="MS PGothic" panose="020B0600070205080204" pitchFamily="34" charset="-128"/>
                        </a:defRPr>
                      </a:lvl1pPr>
                      <a:lvl2pPr marL="742950" indent="-285750" defTabSz="457200">
                        <a:lnSpc>
                          <a:spcPct val="95000"/>
                        </a:lnSpc>
                        <a:spcBef>
                          <a:spcPct val="20000"/>
                        </a:spcBef>
                        <a:defRPr sz="2400">
                          <a:solidFill>
                            <a:schemeClr val="tx1"/>
                          </a:solidFill>
                          <a:latin typeface="Franklin Gothic Book" panose="020B0503020102020204" pitchFamily="34" charset="0"/>
                          <a:ea typeface="MS PGothic" panose="020B0600070205080204" pitchFamily="34" charset="-128"/>
                        </a:defRPr>
                      </a:lvl2pPr>
                      <a:lvl3pPr marL="1143000" indent="-228600" defTabSz="457200">
                        <a:lnSpc>
                          <a:spcPct val="95000"/>
                        </a:lnSpc>
                        <a:spcBef>
                          <a:spcPct val="20000"/>
                        </a:spcBef>
                        <a:defRPr sz="2200">
                          <a:solidFill>
                            <a:schemeClr val="tx1"/>
                          </a:solidFill>
                          <a:latin typeface="Franklin Gothic Book" panose="020B0503020102020204" pitchFamily="34" charset="0"/>
                          <a:ea typeface="MS PGothic" panose="020B0600070205080204" pitchFamily="34" charset="-128"/>
                        </a:defRPr>
                      </a:lvl3pPr>
                      <a:lvl4pPr marL="1600200" indent="-228600" defTabSz="457200">
                        <a:lnSpc>
                          <a:spcPct val="95000"/>
                        </a:lnSpc>
                        <a:spcBef>
                          <a:spcPct val="20000"/>
                        </a:spcBef>
                        <a:defRPr sz="2000">
                          <a:solidFill>
                            <a:schemeClr val="tx1"/>
                          </a:solidFill>
                          <a:latin typeface="Franklin Gothic Book" panose="020B0503020102020204" pitchFamily="34" charset="0"/>
                          <a:ea typeface="MS PGothic" panose="020B0600070205080204" pitchFamily="34" charset="-128"/>
                        </a:defRPr>
                      </a:lvl4pPr>
                      <a:lvl5pPr marL="2057400" indent="-228600" defTabSz="457200">
                        <a:lnSpc>
                          <a:spcPct val="95000"/>
                        </a:lnSpc>
                        <a:spcBef>
                          <a:spcPct val="20000"/>
                        </a:spcBef>
                        <a:defRPr sz="2000">
                          <a:solidFill>
                            <a:schemeClr val="tx1"/>
                          </a:solidFill>
                          <a:latin typeface="Franklin Gothic Book" panose="020B0503020102020204" pitchFamily="34" charset="0"/>
                          <a:ea typeface="MS PGothic" panose="020B0600070205080204" pitchFamily="34" charset="-128"/>
                        </a:defRPr>
                      </a:lvl5pPr>
                      <a:lvl6pPr marL="25146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6pPr>
                      <a:lvl7pPr marL="29718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7pPr>
                      <a:lvl8pPr marL="34290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8pPr>
                      <a:lvl9pPr marL="38862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rgbClr val="333333"/>
                          </a:solidFill>
                          <a:effectLst/>
                          <a:latin typeface="Franklin Gothic Book" panose="020B0503020102020204" pitchFamily="34" charset="0"/>
                          <a:ea typeface="MS PGothic" panose="020B0600070205080204" pitchFamily="34" charset="-128"/>
                        </a:rPr>
                        <a:t>Marijuana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BF7E0"/>
                    </a:solidFill>
                  </a:tcPr>
                </a:tc>
                <a:tc>
                  <a:txBody>
                    <a:bodyPr/>
                    <a:lstStyle>
                      <a:lvl1pPr defTabSz="457200">
                        <a:lnSpc>
                          <a:spcPct val="95000"/>
                        </a:lnSpc>
                        <a:spcBef>
                          <a:spcPct val="40000"/>
                        </a:spcBef>
                        <a:buClr>
                          <a:schemeClr val="tx2"/>
                        </a:buClr>
                        <a:defRPr sz="2600">
                          <a:solidFill>
                            <a:schemeClr val="tx1"/>
                          </a:solidFill>
                          <a:latin typeface="Franklin Gothic Book" panose="020B0503020102020204" pitchFamily="34" charset="0"/>
                          <a:ea typeface="MS PGothic" panose="020B0600070205080204" pitchFamily="34" charset="-128"/>
                        </a:defRPr>
                      </a:lvl1pPr>
                      <a:lvl2pPr marL="742950" indent="-285750" defTabSz="457200">
                        <a:lnSpc>
                          <a:spcPct val="95000"/>
                        </a:lnSpc>
                        <a:spcBef>
                          <a:spcPct val="20000"/>
                        </a:spcBef>
                        <a:defRPr sz="2400">
                          <a:solidFill>
                            <a:schemeClr val="tx1"/>
                          </a:solidFill>
                          <a:latin typeface="Franklin Gothic Book" panose="020B0503020102020204" pitchFamily="34" charset="0"/>
                          <a:ea typeface="MS PGothic" panose="020B0600070205080204" pitchFamily="34" charset="-128"/>
                        </a:defRPr>
                      </a:lvl2pPr>
                      <a:lvl3pPr marL="1143000" indent="-228600" defTabSz="457200">
                        <a:lnSpc>
                          <a:spcPct val="95000"/>
                        </a:lnSpc>
                        <a:spcBef>
                          <a:spcPct val="20000"/>
                        </a:spcBef>
                        <a:defRPr sz="2200">
                          <a:solidFill>
                            <a:schemeClr val="tx1"/>
                          </a:solidFill>
                          <a:latin typeface="Franklin Gothic Book" panose="020B0503020102020204" pitchFamily="34" charset="0"/>
                          <a:ea typeface="MS PGothic" panose="020B0600070205080204" pitchFamily="34" charset="-128"/>
                        </a:defRPr>
                      </a:lvl3pPr>
                      <a:lvl4pPr marL="1600200" indent="-228600" defTabSz="457200">
                        <a:lnSpc>
                          <a:spcPct val="95000"/>
                        </a:lnSpc>
                        <a:spcBef>
                          <a:spcPct val="20000"/>
                        </a:spcBef>
                        <a:defRPr sz="2000">
                          <a:solidFill>
                            <a:schemeClr val="tx1"/>
                          </a:solidFill>
                          <a:latin typeface="Franklin Gothic Book" panose="020B0503020102020204" pitchFamily="34" charset="0"/>
                          <a:ea typeface="MS PGothic" panose="020B0600070205080204" pitchFamily="34" charset="-128"/>
                        </a:defRPr>
                      </a:lvl4pPr>
                      <a:lvl5pPr marL="2057400" indent="-228600" defTabSz="457200">
                        <a:lnSpc>
                          <a:spcPct val="95000"/>
                        </a:lnSpc>
                        <a:spcBef>
                          <a:spcPct val="20000"/>
                        </a:spcBef>
                        <a:defRPr sz="2000">
                          <a:solidFill>
                            <a:schemeClr val="tx1"/>
                          </a:solidFill>
                          <a:latin typeface="Franklin Gothic Book" panose="020B0503020102020204" pitchFamily="34" charset="0"/>
                          <a:ea typeface="MS PGothic" panose="020B0600070205080204" pitchFamily="34" charset="-128"/>
                        </a:defRPr>
                      </a:lvl5pPr>
                      <a:lvl6pPr marL="25146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6pPr>
                      <a:lvl7pPr marL="29718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7pPr>
                      <a:lvl8pPr marL="34290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8pPr>
                      <a:lvl9pPr marL="3886200" indent="-228600" defTabSz="457200" eaLnBrk="0" fontAlgn="base" hangingPunct="0">
                        <a:lnSpc>
                          <a:spcPct val="95000"/>
                        </a:lnSpc>
                        <a:spcBef>
                          <a:spcPct val="20000"/>
                        </a:spcBef>
                        <a:spcAft>
                          <a:spcPct val="0"/>
                        </a:spcAft>
                        <a:defRPr sz="2000">
                          <a:solidFill>
                            <a:schemeClr val="tx1"/>
                          </a:solidFill>
                          <a:latin typeface="Franklin Gothic Book" panose="020B05030201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333333"/>
                          </a:solidFill>
                          <a:effectLst/>
                          <a:latin typeface="Franklin Gothic Book" panose="020B0503020102020204" pitchFamily="34" charset="0"/>
                          <a:ea typeface="MS PGothic" panose="020B0600070205080204" pitchFamily="34" charset="-128"/>
                        </a:rPr>
                        <a:t>Ibuprofen, naproxyn, dronabinol, efavirenz, hemp seed oil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BF7E0"/>
                    </a:solidFill>
                  </a:tcPr>
                </a:tc>
                <a:extLst>
                  <a:ext uri="{0D108BD9-81ED-4DB2-BD59-A6C34878D82A}">
                    <a16:rowId xmlns:a16="http://schemas.microsoft.com/office/drawing/2014/main" val="174751041"/>
                  </a:ext>
                </a:extLst>
              </a:tr>
            </a:tbl>
          </a:graphicData>
        </a:graphic>
      </p:graphicFrame>
      <p:sp>
        <p:nvSpPr>
          <p:cNvPr id="26655" name="Slide Number Placeholder 3">
            <a:extLst>
              <a:ext uri="{FF2B5EF4-FFF2-40B4-BE49-F238E27FC236}">
                <a16:creationId xmlns:a16="http://schemas.microsoft.com/office/drawing/2014/main" id="{66B2DCAD-D0E9-4395-94E9-C3E6ADB03197}"/>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fld id="{091EA034-C44A-4D2D-B768-16A772A246BB}" type="slidenum">
              <a:rPr lang="en-US" altLang="en-US" sz="700">
                <a:solidFill>
                  <a:srgbClr val="333333"/>
                </a:solidFill>
                <a:latin typeface="Franklin Gothic Book" panose="020B0503020102020204" pitchFamily="34" charset="0"/>
              </a:rPr>
              <a:pPr fontAlgn="base">
                <a:spcBef>
                  <a:spcPct val="0"/>
                </a:spcBef>
                <a:spcAft>
                  <a:spcPct val="0"/>
                </a:spcAft>
              </a:pPr>
              <a:t>17</a:t>
            </a:fld>
            <a:endParaRPr lang="en-US" altLang="en-US" sz="700">
              <a:solidFill>
                <a:srgbClr val="333333"/>
              </a:solidFill>
              <a:latin typeface="Franklin Gothic Book" panose="020B0503020102020204" pitchFamily="34" charset="0"/>
            </a:endParaRPr>
          </a:p>
        </p:txBody>
      </p:sp>
      <p:pic>
        <p:nvPicPr>
          <p:cNvPr id="26656" name="Picture 4" descr="SOM">
            <a:extLst>
              <a:ext uri="{FF2B5EF4-FFF2-40B4-BE49-F238E27FC236}">
                <a16:creationId xmlns:a16="http://schemas.microsoft.com/office/drawing/2014/main" id="{A9E3B769-06D1-4370-A5DD-EBC64B5992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85100" y="6329363"/>
            <a:ext cx="2624138" cy="43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57" name="Picture 5" descr="RileyHz4c">
            <a:extLst>
              <a:ext uri="{FF2B5EF4-FFF2-40B4-BE49-F238E27FC236}">
                <a16:creationId xmlns:a16="http://schemas.microsoft.com/office/drawing/2014/main" id="{A1F306EA-32F3-463B-9A63-A76BBB4EB0A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63700" y="6246814"/>
            <a:ext cx="2713038"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229413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6EFC2">
            <a:alpha val="74901"/>
          </a:srgbClr>
        </a:solidFill>
        <a:effectLst/>
      </p:bgPr>
    </p:bg>
    <p:spTree>
      <p:nvGrpSpPr>
        <p:cNvPr id="1" name=""/>
        <p:cNvGrpSpPr/>
        <p:nvPr/>
      </p:nvGrpSpPr>
      <p:grpSpPr>
        <a:xfrm>
          <a:off x="0" y="0"/>
          <a:ext cx="0" cy="0"/>
          <a:chOff x="0" y="0"/>
          <a:chExt cx="0" cy="0"/>
        </a:xfrm>
      </p:grpSpPr>
      <p:sp>
        <p:nvSpPr>
          <p:cNvPr id="27650" name="Slide Number Placeholder 5">
            <a:extLst>
              <a:ext uri="{FF2B5EF4-FFF2-40B4-BE49-F238E27FC236}">
                <a16:creationId xmlns:a16="http://schemas.microsoft.com/office/drawing/2014/main" id="{09C26F36-3EEB-4A32-A5CD-BA516C004A90}"/>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fld id="{32312E2B-89B6-4510-96C0-6D19769F2924}" type="slidenum">
              <a:rPr lang="en-US" altLang="en-US" sz="700">
                <a:solidFill>
                  <a:srgbClr val="333333"/>
                </a:solidFill>
                <a:latin typeface="Franklin Gothic Book" panose="020B0503020102020204" pitchFamily="34" charset="0"/>
              </a:rPr>
              <a:pPr fontAlgn="base">
                <a:spcBef>
                  <a:spcPct val="0"/>
                </a:spcBef>
                <a:spcAft>
                  <a:spcPct val="0"/>
                </a:spcAft>
              </a:pPr>
              <a:t>18</a:t>
            </a:fld>
            <a:endParaRPr lang="en-US" altLang="en-US" sz="700">
              <a:solidFill>
                <a:srgbClr val="333333"/>
              </a:solidFill>
              <a:latin typeface="Franklin Gothic Book" panose="020B0503020102020204" pitchFamily="34" charset="0"/>
            </a:endParaRPr>
          </a:p>
        </p:txBody>
      </p:sp>
      <p:sp>
        <p:nvSpPr>
          <p:cNvPr id="27651" name="Rectangle 2">
            <a:extLst>
              <a:ext uri="{FF2B5EF4-FFF2-40B4-BE49-F238E27FC236}">
                <a16:creationId xmlns:a16="http://schemas.microsoft.com/office/drawing/2014/main" id="{C29BC323-283F-485B-9171-0556F03F84BC}"/>
              </a:ext>
            </a:extLst>
          </p:cNvPr>
          <p:cNvSpPr>
            <a:spLocks noGrp="1" noChangeArrowheads="1"/>
          </p:cNvSpPr>
          <p:nvPr>
            <p:ph type="title"/>
          </p:nvPr>
        </p:nvSpPr>
        <p:spPr>
          <a:xfrm>
            <a:off x="1524000" y="-11113"/>
            <a:ext cx="9144000" cy="1204913"/>
          </a:xfrm>
          <a:solidFill>
            <a:schemeClr val="tx2"/>
          </a:solidFill>
        </p:spPr>
        <p:txBody>
          <a:bodyPr/>
          <a:lstStyle/>
          <a:p>
            <a:pPr eaLnBrk="1" hangingPunct="1"/>
            <a:br>
              <a:rPr lang="en-US" altLang="en-US" sz="3600"/>
            </a:br>
            <a:r>
              <a:rPr lang="en-US" altLang="en-US" sz="3600"/>
              <a:t>Title</a:t>
            </a:r>
          </a:p>
        </p:txBody>
      </p:sp>
      <p:sp>
        <p:nvSpPr>
          <p:cNvPr id="7171" name="Rectangle 3">
            <a:extLst>
              <a:ext uri="{FF2B5EF4-FFF2-40B4-BE49-F238E27FC236}">
                <a16:creationId xmlns:a16="http://schemas.microsoft.com/office/drawing/2014/main" id="{4EE766C1-56A2-4065-BA8F-B7815C165E89}"/>
              </a:ext>
            </a:extLst>
          </p:cNvPr>
          <p:cNvSpPr>
            <a:spLocks noGrp="1" noChangeArrowheads="1"/>
          </p:cNvSpPr>
          <p:nvPr>
            <p:ph type="body" idx="1"/>
          </p:nvPr>
        </p:nvSpPr>
        <p:spPr/>
        <p:txBody>
          <a:bodyPr/>
          <a:lstStyle/>
          <a:p>
            <a:pPr marL="0" indent="0" algn="ctr" eaLnBrk="1" hangingPunct="1">
              <a:buNone/>
              <a:defRPr/>
            </a:pPr>
            <a:endParaRPr lang="en-US" sz="3600" dirty="0">
              <a:solidFill>
                <a:schemeClr val="tx2"/>
              </a:solidFill>
              <a:latin typeface="+mj-lt"/>
              <a:cs typeface="+mn-cs"/>
            </a:endParaRPr>
          </a:p>
          <a:p>
            <a:pPr marL="0" indent="0" algn="ctr" eaLnBrk="1" hangingPunct="1">
              <a:buNone/>
              <a:defRPr/>
            </a:pPr>
            <a:endParaRPr lang="en-US" sz="4000" dirty="0">
              <a:solidFill>
                <a:schemeClr val="tx2"/>
              </a:solidFill>
              <a:latin typeface="+mj-lt"/>
              <a:cs typeface="+mn-cs"/>
            </a:endParaRPr>
          </a:p>
          <a:p>
            <a:pPr marL="0" indent="0" algn="ctr" eaLnBrk="1" hangingPunct="1">
              <a:buNone/>
              <a:defRPr/>
            </a:pPr>
            <a:r>
              <a:rPr lang="en-US" sz="4000" dirty="0">
                <a:solidFill>
                  <a:schemeClr val="tx2"/>
                </a:solidFill>
                <a:latin typeface="+mj-lt"/>
                <a:cs typeface="+mn-cs"/>
              </a:rPr>
              <a:t>What do I do with a positive screen?</a:t>
            </a:r>
          </a:p>
          <a:p>
            <a:pPr marL="0" indent="0" algn="ctr" eaLnBrk="1" hangingPunct="1">
              <a:buNone/>
              <a:defRPr/>
            </a:pPr>
            <a:br>
              <a:rPr lang="en-US" dirty="0">
                <a:cs typeface="+mn-cs"/>
              </a:rPr>
            </a:br>
            <a:endParaRPr lang="en-US" dirty="0">
              <a:solidFill>
                <a:srgbClr val="333333"/>
              </a:solidFill>
              <a:ea typeface="+mn-ea"/>
              <a:cs typeface="+mn-cs"/>
            </a:endParaRPr>
          </a:p>
        </p:txBody>
      </p:sp>
      <p:pic>
        <p:nvPicPr>
          <p:cNvPr id="27653" name="Picture 4" descr="SOM">
            <a:extLst>
              <a:ext uri="{FF2B5EF4-FFF2-40B4-BE49-F238E27FC236}">
                <a16:creationId xmlns:a16="http://schemas.microsoft.com/office/drawing/2014/main" id="{79CC7E2C-AFBB-425B-B967-A895244D5A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85100" y="6329363"/>
            <a:ext cx="2624138" cy="43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4" name="Picture 5" descr="RileyHz4c">
            <a:extLst>
              <a:ext uri="{FF2B5EF4-FFF2-40B4-BE49-F238E27FC236}">
                <a16:creationId xmlns:a16="http://schemas.microsoft.com/office/drawing/2014/main" id="{319685EC-A5BF-4AC4-93CD-6639D7F785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63700" y="6246814"/>
            <a:ext cx="2713038"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11527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18BD36B2-4393-458D-A4EF-02F625D156B2}"/>
              </a:ext>
            </a:extLst>
          </p:cNvPr>
          <p:cNvGraphicFramePr>
            <a:graphicFrameLocks noGrp="1"/>
          </p:cNvGraphicFramePr>
          <p:nvPr>
            <p:ph idx="1"/>
          </p:nvPr>
        </p:nvGraphicFramePr>
        <p:xfrm>
          <a:off x="1994567" y="561472"/>
          <a:ext cx="8229600" cy="5765800"/>
        </p:xfrm>
        <a:graphic>
          <a:graphicData uri="http://schemas.openxmlformats.org/drawingml/2006/table">
            <a:tbl>
              <a:tblPr firstRow="1" bandRow="1">
                <a:tableStyleId>{3C2FFA5D-87B4-456A-9821-1D502468CF0F}</a:tableStyleId>
              </a:tblPr>
              <a:tblGrid>
                <a:gridCol w="4061327">
                  <a:extLst>
                    <a:ext uri="{9D8B030D-6E8A-4147-A177-3AD203B41FA5}">
                      <a16:colId xmlns:a16="http://schemas.microsoft.com/office/drawing/2014/main" val="20000"/>
                    </a:ext>
                  </a:extLst>
                </a:gridCol>
                <a:gridCol w="4168273">
                  <a:extLst>
                    <a:ext uri="{9D8B030D-6E8A-4147-A177-3AD203B41FA5}">
                      <a16:colId xmlns:a16="http://schemas.microsoft.com/office/drawing/2014/main" val="20001"/>
                    </a:ext>
                  </a:extLst>
                </a:gridCol>
              </a:tblGrid>
              <a:tr h="836041">
                <a:tc gridSpan="2">
                  <a:txBody>
                    <a:bodyPr/>
                    <a:lstStyle/>
                    <a:p>
                      <a:pPr algn="ctr"/>
                      <a:r>
                        <a:rPr lang="en-US" sz="2600" dirty="0"/>
                        <a:t>Substance Use Disorder Diagnostic Criteria</a:t>
                      </a:r>
                      <a:endParaRPr lang="en-US" sz="2600" baseline="30000" dirty="0"/>
                    </a:p>
                    <a:p>
                      <a:pPr algn="ctr"/>
                      <a:endParaRPr lang="en-US" sz="1700" baseline="30000" dirty="0"/>
                    </a:p>
                    <a:p>
                      <a:pPr algn="ctr"/>
                      <a:endParaRPr lang="en-US" sz="1700" baseline="30000" dirty="0"/>
                    </a:p>
                  </a:txBody>
                  <a:tcPr marT="43244" marB="43244"/>
                </a:tc>
                <a:tc hMerge="1">
                  <a:txBody>
                    <a:bodyPr/>
                    <a:lstStyle/>
                    <a:p>
                      <a:pPr algn="ctr"/>
                      <a:endParaRPr lang="en-US" dirty="0"/>
                    </a:p>
                  </a:txBody>
                  <a:tcPr/>
                </a:tc>
                <a:extLst>
                  <a:ext uri="{0D108BD9-81ED-4DB2-BD59-A6C34878D82A}">
                    <a16:rowId xmlns:a16="http://schemas.microsoft.com/office/drawing/2014/main" val="10000"/>
                  </a:ext>
                </a:extLst>
              </a:tr>
              <a:tr h="345948">
                <a:tc>
                  <a:txBody>
                    <a:bodyPr/>
                    <a:lstStyle/>
                    <a:p>
                      <a:r>
                        <a:rPr lang="en-US" sz="1700" b="1" dirty="0"/>
                        <a:t>IMPAIRED CONTROL</a:t>
                      </a:r>
                    </a:p>
                  </a:txBody>
                  <a:tcPr marT="43244" marB="43244"/>
                </a:tc>
                <a:tc>
                  <a:txBody>
                    <a:bodyPr/>
                    <a:lstStyle/>
                    <a:p>
                      <a:r>
                        <a:rPr lang="en-US" sz="1700" b="1" dirty="0"/>
                        <a:t>RISKY USE</a:t>
                      </a:r>
                    </a:p>
                  </a:txBody>
                  <a:tcPr marT="43244" marB="43244"/>
                </a:tc>
                <a:extLst>
                  <a:ext uri="{0D108BD9-81ED-4DB2-BD59-A6C34878D82A}">
                    <a16:rowId xmlns:a16="http://schemas.microsoft.com/office/drawing/2014/main" val="10001"/>
                  </a:ext>
                </a:extLst>
              </a:tr>
              <a:tr h="605409">
                <a:tc>
                  <a:txBody>
                    <a:bodyPr/>
                    <a:lstStyle/>
                    <a:p>
                      <a:pPr marL="342900" indent="-342900">
                        <a:buAutoNum type="arabicPeriod"/>
                      </a:pPr>
                      <a:r>
                        <a:rPr lang="en-US" sz="1700" dirty="0"/>
                        <a:t>Using</a:t>
                      </a:r>
                      <a:r>
                        <a:rPr lang="en-US" sz="1700" baseline="0" dirty="0"/>
                        <a:t> more than intended or for </a:t>
                      </a:r>
                    </a:p>
                    <a:p>
                      <a:pPr marL="0" indent="0">
                        <a:buNone/>
                      </a:pPr>
                      <a:r>
                        <a:rPr lang="en-US" sz="1700" baseline="0" dirty="0"/>
                        <a:t>      longer than intended</a:t>
                      </a:r>
                      <a:endParaRPr lang="en-US" sz="1700" dirty="0"/>
                    </a:p>
                  </a:txBody>
                  <a:tcPr marT="43244" marB="43244">
                    <a:solidFill>
                      <a:schemeClr val="accent1">
                        <a:lumMod val="20000"/>
                        <a:lumOff val="80000"/>
                      </a:schemeClr>
                    </a:solidFill>
                  </a:tcPr>
                </a:tc>
                <a:tc>
                  <a:txBody>
                    <a:bodyPr/>
                    <a:lstStyle/>
                    <a:p>
                      <a:r>
                        <a:rPr lang="en-US" sz="1700" dirty="0"/>
                        <a:t>8.</a:t>
                      </a:r>
                      <a:r>
                        <a:rPr lang="en-US" sz="1700" baseline="0" dirty="0"/>
                        <a:t> Recurrent use in physically hazardous</a:t>
                      </a:r>
                    </a:p>
                    <a:p>
                      <a:r>
                        <a:rPr lang="en-US" sz="1700" baseline="0" dirty="0"/>
                        <a:t>    situations.</a:t>
                      </a:r>
                      <a:endParaRPr lang="en-US" sz="1700" dirty="0"/>
                    </a:p>
                  </a:txBody>
                  <a:tcPr marT="43244" marB="43244">
                    <a:solidFill>
                      <a:schemeClr val="accent1">
                        <a:lumMod val="20000"/>
                        <a:lumOff val="80000"/>
                      </a:schemeClr>
                    </a:solidFill>
                  </a:tcPr>
                </a:tc>
                <a:extLst>
                  <a:ext uri="{0D108BD9-81ED-4DB2-BD59-A6C34878D82A}">
                    <a16:rowId xmlns:a16="http://schemas.microsoft.com/office/drawing/2014/main" val="10002"/>
                  </a:ext>
                </a:extLst>
              </a:tr>
              <a:tr h="864870">
                <a:tc>
                  <a:txBody>
                    <a:bodyPr/>
                    <a:lstStyle/>
                    <a:p>
                      <a:pPr marL="342900" indent="-342900">
                        <a:buAutoNum type="arabicPeriod" startAt="2"/>
                      </a:pPr>
                      <a:r>
                        <a:rPr lang="en-US" sz="1700" dirty="0"/>
                        <a:t>Desire to cut down/multiple failed </a:t>
                      </a:r>
                    </a:p>
                    <a:p>
                      <a:pPr marL="0" indent="0">
                        <a:buNone/>
                      </a:pPr>
                      <a:r>
                        <a:rPr lang="en-US" sz="1700" dirty="0"/>
                        <a:t>      quit attempts</a:t>
                      </a:r>
                    </a:p>
                  </a:txBody>
                  <a:tcPr marT="43244" marB="43244">
                    <a:solidFill>
                      <a:schemeClr val="accent1">
                        <a:lumMod val="20000"/>
                        <a:lumOff val="80000"/>
                      </a:schemeClr>
                    </a:solidFill>
                  </a:tcPr>
                </a:tc>
                <a:tc>
                  <a:txBody>
                    <a:bodyPr/>
                    <a:lstStyle/>
                    <a:p>
                      <a:r>
                        <a:rPr lang="en-US" sz="1700" dirty="0"/>
                        <a:t>9. Continued use despite negative </a:t>
                      </a:r>
                    </a:p>
                    <a:p>
                      <a:r>
                        <a:rPr lang="en-US" sz="1700" dirty="0"/>
                        <a:t>   physical</a:t>
                      </a:r>
                      <a:r>
                        <a:rPr lang="en-US" sz="1700" baseline="0" dirty="0"/>
                        <a:t> or psychological consequences</a:t>
                      </a:r>
                      <a:endParaRPr lang="en-US" sz="1700" dirty="0"/>
                    </a:p>
                  </a:txBody>
                  <a:tcPr marT="43244" marB="43244">
                    <a:solidFill>
                      <a:schemeClr val="accent1">
                        <a:lumMod val="20000"/>
                        <a:lumOff val="80000"/>
                      </a:schemeClr>
                    </a:solidFill>
                  </a:tcPr>
                </a:tc>
                <a:extLst>
                  <a:ext uri="{0D108BD9-81ED-4DB2-BD59-A6C34878D82A}">
                    <a16:rowId xmlns:a16="http://schemas.microsoft.com/office/drawing/2014/main" val="10003"/>
                  </a:ext>
                </a:extLst>
              </a:tr>
              <a:tr h="605409">
                <a:tc>
                  <a:txBody>
                    <a:bodyPr/>
                    <a:lstStyle/>
                    <a:p>
                      <a:pPr marL="342900" indent="-342900">
                        <a:buAutoNum type="arabicPeriod" startAt="3"/>
                      </a:pPr>
                      <a:r>
                        <a:rPr lang="en-US" sz="1700" baseline="0" dirty="0"/>
                        <a:t>Excess</a:t>
                      </a:r>
                      <a:r>
                        <a:rPr lang="en-US" sz="1700" dirty="0"/>
                        <a:t> of time spent using or</a:t>
                      </a:r>
                      <a:r>
                        <a:rPr lang="en-US" sz="1700" baseline="0" dirty="0"/>
                        <a:t> </a:t>
                      </a:r>
                    </a:p>
                    <a:p>
                      <a:pPr marL="0" indent="0">
                        <a:buNone/>
                      </a:pPr>
                      <a:r>
                        <a:rPr lang="en-US" sz="1700" baseline="0" dirty="0"/>
                        <a:t>      r</a:t>
                      </a:r>
                      <a:r>
                        <a:rPr lang="en-US" sz="1700" dirty="0"/>
                        <a:t>ecovering</a:t>
                      </a:r>
                    </a:p>
                  </a:txBody>
                  <a:tcPr marT="43244" marB="43244">
                    <a:solidFill>
                      <a:schemeClr val="accent1">
                        <a:lumMod val="20000"/>
                        <a:lumOff val="80000"/>
                      </a:schemeClr>
                    </a:solidFill>
                  </a:tcPr>
                </a:tc>
                <a:tc>
                  <a:txBody>
                    <a:bodyPr/>
                    <a:lstStyle/>
                    <a:p>
                      <a:endParaRPr lang="en-US" sz="1700" b="1" dirty="0"/>
                    </a:p>
                  </a:txBody>
                  <a:tcPr marT="43244" marB="43244">
                    <a:solidFill>
                      <a:schemeClr val="tx2">
                        <a:lumMod val="20000"/>
                        <a:lumOff val="80000"/>
                      </a:schemeClr>
                    </a:solidFill>
                  </a:tcPr>
                </a:tc>
                <a:extLst>
                  <a:ext uri="{0D108BD9-81ED-4DB2-BD59-A6C34878D82A}">
                    <a16:rowId xmlns:a16="http://schemas.microsoft.com/office/drawing/2014/main" val="10004"/>
                  </a:ext>
                </a:extLst>
              </a:tr>
              <a:tr h="345948">
                <a:tc>
                  <a:txBody>
                    <a:bodyPr/>
                    <a:lstStyle/>
                    <a:p>
                      <a:r>
                        <a:rPr lang="en-US" sz="1700" dirty="0"/>
                        <a:t>4.   Intense</a:t>
                      </a:r>
                      <a:r>
                        <a:rPr lang="en-US" sz="1700" baseline="0" dirty="0"/>
                        <a:t> desire to use/cravings</a:t>
                      </a:r>
                      <a:endParaRPr lang="en-US" sz="1700" dirty="0"/>
                    </a:p>
                  </a:txBody>
                  <a:tcPr marT="43244" marB="43244">
                    <a:solidFill>
                      <a:schemeClr val="accent1">
                        <a:lumMod val="20000"/>
                        <a:lumOff val="80000"/>
                      </a:schemeClr>
                    </a:solidFill>
                  </a:tcPr>
                </a:tc>
                <a:tc>
                  <a:txBody>
                    <a:bodyPr/>
                    <a:lstStyle/>
                    <a:p>
                      <a:endParaRPr lang="en-US" sz="1700" dirty="0"/>
                    </a:p>
                  </a:txBody>
                  <a:tcPr marT="43244" marB="43244">
                    <a:solidFill>
                      <a:schemeClr val="accent1">
                        <a:lumMod val="20000"/>
                        <a:lumOff val="80000"/>
                      </a:schemeClr>
                    </a:solidFill>
                  </a:tcPr>
                </a:tc>
                <a:extLst>
                  <a:ext uri="{0D108BD9-81ED-4DB2-BD59-A6C34878D82A}">
                    <a16:rowId xmlns:a16="http://schemas.microsoft.com/office/drawing/2014/main" val="10005"/>
                  </a:ext>
                </a:extLst>
              </a:tr>
              <a:tr h="34594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700" b="1" dirty="0"/>
                        <a:t>SOCIAL IMPAIRMENT</a:t>
                      </a:r>
                    </a:p>
                  </a:txBody>
                  <a:tcPr marT="43244" marB="43244">
                    <a:solidFill>
                      <a:schemeClr val="accent5">
                        <a:lumMod val="75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700" b="1" dirty="0"/>
                        <a:t>PHARMACOLOGIC DEPENDENCE*</a:t>
                      </a:r>
                    </a:p>
                  </a:txBody>
                  <a:tcPr marT="43244" marB="43244">
                    <a:solidFill>
                      <a:schemeClr val="accent5">
                        <a:lumMod val="75000"/>
                      </a:schemeClr>
                    </a:solidFill>
                  </a:tcPr>
                </a:tc>
                <a:extLst>
                  <a:ext uri="{0D108BD9-81ED-4DB2-BD59-A6C34878D82A}">
                    <a16:rowId xmlns:a16="http://schemas.microsoft.com/office/drawing/2014/main" val="10006"/>
                  </a:ext>
                </a:extLst>
              </a:tr>
              <a:tr h="605409">
                <a:tc>
                  <a:txBody>
                    <a:bodyPr/>
                    <a:lstStyle/>
                    <a:p>
                      <a:pPr marL="342900" marR="0" indent="-342900" algn="l" defTabSz="457200" rtl="0" eaLnBrk="1" fontAlgn="auto" latinLnBrk="0" hangingPunct="1">
                        <a:lnSpc>
                          <a:spcPct val="100000"/>
                        </a:lnSpc>
                        <a:spcBef>
                          <a:spcPts val="0"/>
                        </a:spcBef>
                        <a:spcAft>
                          <a:spcPts val="0"/>
                        </a:spcAft>
                        <a:buClrTx/>
                        <a:buSzTx/>
                        <a:buFontTx/>
                        <a:buAutoNum type="arabicPeriod" startAt="5"/>
                        <a:tabLst/>
                        <a:defRPr/>
                      </a:pPr>
                      <a:r>
                        <a:rPr lang="en-US" sz="1700" dirty="0"/>
                        <a:t>Failure to fulfill work, school, or home obligations</a:t>
                      </a:r>
                    </a:p>
                  </a:txBody>
                  <a:tcPr marT="43244" marB="43244">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700" dirty="0"/>
                        <a:t>10. Tolerance</a:t>
                      </a:r>
                    </a:p>
                    <a:p>
                      <a:endParaRPr lang="en-US" sz="1700" dirty="0"/>
                    </a:p>
                  </a:txBody>
                  <a:tcPr marT="43244" marB="43244">
                    <a:solidFill>
                      <a:schemeClr val="tx2">
                        <a:lumMod val="20000"/>
                        <a:lumOff val="80000"/>
                      </a:schemeClr>
                    </a:solidFill>
                  </a:tcPr>
                </a:tc>
                <a:extLst>
                  <a:ext uri="{0D108BD9-81ED-4DB2-BD59-A6C34878D82A}">
                    <a16:rowId xmlns:a16="http://schemas.microsoft.com/office/drawing/2014/main" val="10007"/>
                  </a:ext>
                </a:extLst>
              </a:tr>
              <a:tr h="605409">
                <a:tc>
                  <a:txBody>
                    <a:bodyPr/>
                    <a:lstStyle/>
                    <a:p>
                      <a:pPr marL="342900" marR="0" indent="-342900" algn="l" defTabSz="457200" rtl="0" eaLnBrk="1" fontAlgn="auto" latinLnBrk="0" hangingPunct="1">
                        <a:lnSpc>
                          <a:spcPct val="100000"/>
                        </a:lnSpc>
                        <a:spcBef>
                          <a:spcPts val="0"/>
                        </a:spcBef>
                        <a:spcAft>
                          <a:spcPts val="0"/>
                        </a:spcAft>
                        <a:buClrTx/>
                        <a:buSzTx/>
                        <a:buFontTx/>
                        <a:buAutoNum type="arabicPeriod" startAt="6"/>
                        <a:tabLst/>
                        <a:defRPr/>
                      </a:pPr>
                      <a:r>
                        <a:rPr lang="en-US" sz="1700" dirty="0"/>
                        <a:t>Use causes or exacerbates </a:t>
                      </a:r>
                    </a:p>
                    <a:p>
                      <a:pPr marL="0" marR="0" indent="0" algn="l" defTabSz="457200" rtl="0" eaLnBrk="1" fontAlgn="auto" latinLnBrk="0" hangingPunct="1">
                        <a:lnSpc>
                          <a:spcPct val="100000"/>
                        </a:lnSpc>
                        <a:spcBef>
                          <a:spcPts val="0"/>
                        </a:spcBef>
                        <a:spcAft>
                          <a:spcPts val="0"/>
                        </a:spcAft>
                        <a:buClrTx/>
                        <a:buSzTx/>
                        <a:buFontTx/>
                        <a:buNone/>
                        <a:tabLst/>
                        <a:defRPr/>
                      </a:pPr>
                      <a:r>
                        <a:rPr lang="en-US" sz="1700" dirty="0"/>
                        <a:t>      interpersonal problems.</a:t>
                      </a:r>
                    </a:p>
                  </a:txBody>
                  <a:tcPr marT="43244" marB="43244">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700" dirty="0"/>
                        <a:t>11. Withdrawal symptoms with cessation</a:t>
                      </a:r>
                    </a:p>
                    <a:p>
                      <a:endParaRPr lang="en-US" sz="1700" dirty="0"/>
                    </a:p>
                  </a:txBody>
                  <a:tcPr marT="43244" marB="43244">
                    <a:solidFill>
                      <a:schemeClr val="tx2">
                        <a:lumMod val="20000"/>
                        <a:lumOff val="80000"/>
                      </a:schemeClr>
                    </a:solidFill>
                  </a:tcPr>
                </a:tc>
                <a:extLst>
                  <a:ext uri="{0D108BD9-81ED-4DB2-BD59-A6C34878D82A}">
                    <a16:rowId xmlns:a16="http://schemas.microsoft.com/office/drawing/2014/main" val="10008"/>
                  </a:ext>
                </a:extLst>
              </a:tr>
              <a:tr h="605409">
                <a:tc>
                  <a:txBody>
                    <a:bodyPr/>
                    <a:lstStyle/>
                    <a:p>
                      <a:pPr marL="342900" indent="-342900">
                        <a:buAutoNum type="arabicPeriod" startAt="7"/>
                      </a:pPr>
                      <a:r>
                        <a:rPr lang="en-US" sz="1700" dirty="0"/>
                        <a:t>Reduction in important</a:t>
                      </a:r>
                      <a:r>
                        <a:rPr lang="en-US" sz="1700" baseline="0" dirty="0"/>
                        <a:t> social, </a:t>
                      </a:r>
                    </a:p>
                    <a:p>
                      <a:pPr marL="0" indent="0">
                        <a:buNone/>
                      </a:pPr>
                      <a:r>
                        <a:rPr lang="en-US" sz="1700" baseline="0" dirty="0"/>
                        <a:t>      occupational, or rec activities</a:t>
                      </a:r>
                      <a:endParaRPr lang="en-US" sz="1700" dirty="0"/>
                    </a:p>
                  </a:txBody>
                  <a:tcPr marT="43244" marB="43244">
                    <a:solidFill>
                      <a:schemeClr val="tx2">
                        <a:lumMod val="20000"/>
                        <a:lumOff val="80000"/>
                      </a:schemeClr>
                    </a:solidFill>
                  </a:tcPr>
                </a:tc>
                <a:tc>
                  <a:txBody>
                    <a:bodyPr/>
                    <a:lstStyle/>
                    <a:p>
                      <a:endParaRPr lang="en-US" sz="1700" dirty="0"/>
                    </a:p>
                  </a:txBody>
                  <a:tcPr marT="43244" marB="43244">
                    <a:solidFill>
                      <a:schemeClr val="tx2">
                        <a:lumMod val="20000"/>
                        <a:lumOff val="80000"/>
                      </a:schemeClr>
                    </a:solid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2090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290485"/>
            <a:ext cx="9220645" cy="1143000"/>
          </a:xfrm>
        </p:spPr>
        <p:txBody>
          <a:bodyPr/>
          <a:lstStyle/>
          <a:p>
            <a:r>
              <a:rPr lang="en-US" dirty="0"/>
              <a:t>Agenda</a:t>
            </a:r>
          </a:p>
        </p:txBody>
      </p:sp>
      <p:sp>
        <p:nvSpPr>
          <p:cNvPr id="3" name="Slide Number Placeholder 2"/>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1123997-4C51-7B40-AA7B-028107A2DA1D}" type="slidenum">
              <a:rPr kumimoji="0" lang="en-US" sz="16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a:t>
            </a:fld>
            <a:endParaRPr kumimoji="0" lang="en-US" sz="16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Content Placeholder 6">
            <a:extLst>
              <a:ext uri="{FF2B5EF4-FFF2-40B4-BE49-F238E27FC236}">
                <a16:creationId xmlns:a16="http://schemas.microsoft.com/office/drawing/2014/main" id="{0B78EDD5-7125-4D9E-BE0A-B37C28EA85F4}"/>
              </a:ext>
            </a:extLst>
          </p:cNvPr>
          <p:cNvSpPr>
            <a:spLocks noGrp="1"/>
          </p:cNvSpPr>
          <p:nvPr>
            <p:ph idx="1"/>
          </p:nvPr>
        </p:nvSpPr>
        <p:spPr>
          <a:xfrm>
            <a:off x="504603" y="1867039"/>
            <a:ext cx="10972800" cy="4055757"/>
          </a:xfrm>
        </p:spPr>
        <p:txBody>
          <a:bodyPr/>
          <a:lstStyle/>
          <a:p>
            <a:r>
              <a:rPr lang="en-US" b="0" i="0" dirty="0">
                <a:solidFill>
                  <a:schemeClr val="tx1"/>
                </a:solidFill>
              </a:rPr>
              <a:t>Welcome and Introductions</a:t>
            </a:r>
          </a:p>
          <a:p>
            <a:r>
              <a:rPr lang="en-US" b="0" i="0" dirty="0">
                <a:solidFill>
                  <a:schemeClr val="tx1"/>
                </a:solidFill>
              </a:rPr>
              <a:t>Housekeeping</a:t>
            </a:r>
          </a:p>
          <a:p>
            <a:r>
              <a:rPr lang="en-US" b="0" i="0" dirty="0">
                <a:solidFill>
                  <a:schemeClr val="tx1"/>
                </a:solidFill>
              </a:rPr>
              <a:t>Upcoming Events</a:t>
            </a:r>
          </a:p>
          <a:p>
            <a:endParaRPr lang="en-US" dirty="0"/>
          </a:p>
          <a:p>
            <a:endParaRPr lang="en-US" dirty="0"/>
          </a:p>
        </p:txBody>
      </p:sp>
    </p:spTree>
    <p:extLst>
      <p:ext uri="{BB962C8B-B14F-4D97-AF65-F5344CB8AC3E}">
        <p14:creationId xmlns:p14="http://schemas.microsoft.com/office/powerpoint/2010/main" val="15892629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02AE2545-FE16-4437-85A2-30D94CBFD9F6}"/>
              </a:ext>
            </a:extLst>
          </p:cNvPr>
          <p:cNvSpPr>
            <a:spLocks noGrp="1"/>
          </p:cNvSpPr>
          <p:nvPr>
            <p:ph type="title"/>
          </p:nvPr>
        </p:nvSpPr>
        <p:spPr>
          <a:xfrm>
            <a:off x="1814514" y="28576"/>
            <a:ext cx="8853487" cy="1116013"/>
          </a:xfrm>
        </p:spPr>
        <p:txBody>
          <a:bodyPr/>
          <a:lstStyle/>
          <a:p>
            <a:r>
              <a:rPr lang="en-US" altLang="en-US"/>
              <a:t>Diagnosis of Substance Use Disorders</a:t>
            </a:r>
          </a:p>
        </p:txBody>
      </p:sp>
      <p:sp>
        <p:nvSpPr>
          <p:cNvPr id="28674" name="Content Placeholder 2">
            <a:extLst>
              <a:ext uri="{FF2B5EF4-FFF2-40B4-BE49-F238E27FC236}">
                <a16:creationId xmlns:a16="http://schemas.microsoft.com/office/drawing/2014/main" id="{2DBC0490-6EB7-4034-A89E-37CA4E02CD6E}"/>
              </a:ext>
            </a:extLst>
          </p:cNvPr>
          <p:cNvSpPr>
            <a:spLocks noGrp="1"/>
          </p:cNvSpPr>
          <p:nvPr>
            <p:ph sz="half" idx="1"/>
          </p:nvPr>
        </p:nvSpPr>
        <p:spPr/>
        <p:txBody>
          <a:bodyPr/>
          <a:lstStyle/>
          <a:p>
            <a:r>
              <a:rPr lang="en-US" altLang="en-US"/>
              <a:t>Requires the presence of at least 2 criteria over the past 12 months.</a:t>
            </a:r>
          </a:p>
          <a:p>
            <a:r>
              <a:rPr lang="en-US" altLang="en-US"/>
              <a:t>Mild SUD = 2-3 criteria     </a:t>
            </a:r>
          </a:p>
          <a:p>
            <a:r>
              <a:rPr lang="en-US" altLang="en-US"/>
              <a:t>Moderate SUD = 4-5     </a:t>
            </a:r>
          </a:p>
          <a:p>
            <a:r>
              <a:rPr lang="en-US" altLang="en-US"/>
              <a:t>Severe SUD = 6 or more</a:t>
            </a:r>
          </a:p>
          <a:p>
            <a:endParaRPr lang="en-US" altLang="en-US"/>
          </a:p>
          <a:p>
            <a:endParaRPr lang="en-US" altLang="en-US"/>
          </a:p>
        </p:txBody>
      </p:sp>
      <p:sp>
        <p:nvSpPr>
          <p:cNvPr id="28675" name="Content Placeholder 4">
            <a:extLst>
              <a:ext uri="{FF2B5EF4-FFF2-40B4-BE49-F238E27FC236}">
                <a16:creationId xmlns:a16="http://schemas.microsoft.com/office/drawing/2014/main" id="{81D0ACEF-006C-48D8-ACB0-D91F3319B440}"/>
              </a:ext>
            </a:extLst>
          </p:cNvPr>
          <p:cNvSpPr>
            <a:spLocks noGrp="1"/>
          </p:cNvSpPr>
          <p:nvPr>
            <p:ph sz="half" idx="2"/>
          </p:nvPr>
        </p:nvSpPr>
        <p:spPr/>
        <p:txBody>
          <a:bodyPr/>
          <a:lstStyle/>
          <a:p>
            <a:r>
              <a:rPr lang="en-US" altLang="en-US"/>
              <a:t>Diagnosis cannot be based on withdrawal &amp; tolerance alone.  At least one other is required.</a:t>
            </a:r>
          </a:p>
          <a:p>
            <a:r>
              <a:rPr lang="en-US" altLang="en-US"/>
              <a:t>If there is only withdrawal and tolerance, the diagnosis is pharmacologic dependence.</a:t>
            </a:r>
          </a:p>
          <a:p>
            <a:endParaRPr lang="en-US" altLang="en-US"/>
          </a:p>
        </p:txBody>
      </p:sp>
      <p:sp>
        <p:nvSpPr>
          <p:cNvPr id="28676" name="Slide Number Placeholder 3">
            <a:extLst>
              <a:ext uri="{FF2B5EF4-FFF2-40B4-BE49-F238E27FC236}">
                <a16:creationId xmlns:a16="http://schemas.microsoft.com/office/drawing/2014/main" id="{139A4CFB-D3F5-4960-A831-EAD24FA15123}"/>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fld id="{D1DF4109-3E18-48F4-8FC6-BC7764C638CF}" type="slidenum">
              <a:rPr lang="en-US" altLang="en-US" sz="700">
                <a:solidFill>
                  <a:srgbClr val="333333"/>
                </a:solidFill>
                <a:latin typeface="Franklin Gothic Book" panose="020B0503020102020204" pitchFamily="34" charset="0"/>
              </a:rPr>
              <a:pPr fontAlgn="base">
                <a:spcBef>
                  <a:spcPct val="0"/>
                </a:spcBef>
                <a:spcAft>
                  <a:spcPct val="0"/>
                </a:spcAft>
              </a:pPr>
              <a:t>20</a:t>
            </a:fld>
            <a:endParaRPr lang="en-US" altLang="en-US" sz="700">
              <a:solidFill>
                <a:srgbClr val="333333"/>
              </a:solidFill>
              <a:latin typeface="Franklin Gothic Book" panose="020B0503020102020204" pitchFamily="34" charset="0"/>
            </a:endParaRPr>
          </a:p>
        </p:txBody>
      </p:sp>
      <p:pic>
        <p:nvPicPr>
          <p:cNvPr id="28677" name="Picture 5" descr="RileyHz4c">
            <a:extLst>
              <a:ext uri="{FF2B5EF4-FFF2-40B4-BE49-F238E27FC236}">
                <a16:creationId xmlns:a16="http://schemas.microsoft.com/office/drawing/2014/main" id="{DD87CA1E-BB77-4B9F-A3F2-C6E37963B0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63700" y="6246814"/>
            <a:ext cx="2713038"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78" name="Picture 4" descr="SOM">
            <a:extLst>
              <a:ext uri="{FF2B5EF4-FFF2-40B4-BE49-F238E27FC236}">
                <a16:creationId xmlns:a16="http://schemas.microsoft.com/office/drawing/2014/main" id="{EEB1012F-16AE-4D23-9ECC-812D96AC27C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43864" y="6316663"/>
            <a:ext cx="2624137" cy="43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088384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Number Placeholder 5">
            <a:extLst>
              <a:ext uri="{FF2B5EF4-FFF2-40B4-BE49-F238E27FC236}">
                <a16:creationId xmlns:a16="http://schemas.microsoft.com/office/drawing/2014/main" id="{7EC16210-04E3-455F-8116-A309BDCE85A5}"/>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fld id="{F6B7EFE5-C921-451F-831B-12B55CA69B75}" type="slidenum">
              <a:rPr lang="en-US" altLang="en-US" sz="700">
                <a:solidFill>
                  <a:srgbClr val="333333"/>
                </a:solidFill>
                <a:latin typeface="Franklin Gothic Book" panose="020B0503020102020204" pitchFamily="34" charset="0"/>
              </a:rPr>
              <a:pPr fontAlgn="base">
                <a:spcBef>
                  <a:spcPct val="0"/>
                </a:spcBef>
                <a:spcAft>
                  <a:spcPct val="0"/>
                </a:spcAft>
              </a:pPr>
              <a:t>21</a:t>
            </a:fld>
            <a:endParaRPr lang="en-US" altLang="en-US" sz="700">
              <a:solidFill>
                <a:srgbClr val="333333"/>
              </a:solidFill>
              <a:latin typeface="Franklin Gothic Book" panose="020B0503020102020204" pitchFamily="34" charset="0"/>
            </a:endParaRPr>
          </a:p>
        </p:txBody>
      </p:sp>
      <p:sp>
        <p:nvSpPr>
          <p:cNvPr id="29698" name="Rectangle 2">
            <a:extLst>
              <a:ext uri="{FF2B5EF4-FFF2-40B4-BE49-F238E27FC236}">
                <a16:creationId xmlns:a16="http://schemas.microsoft.com/office/drawing/2014/main" id="{85BAF9F4-CD6A-4B7F-AAA8-4D19FFC03781}"/>
              </a:ext>
            </a:extLst>
          </p:cNvPr>
          <p:cNvSpPr>
            <a:spLocks noGrp="1" noChangeArrowheads="1"/>
          </p:cNvSpPr>
          <p:nvPr>
            <p:ph type="title"/>
          </p:nvPr>
        </p:nvSpPr>
        <p:spPr>
          <a:xfrm>
            <a:off x="1524000" y="-11113"/>
            <a:ext cx="9144000" cy="1204913"/>
          </a:xfrm>
          <a:solidFill>
            <a:schemeClr val="tx2"/>
          </a:solidFill>
        </p:spPr>
        <p:txBody>
          <a:bodyPr/>
          <a:lstStyle/>
          <a:p>
            <a:pPr eaLnBrk="1" hangingPunct="1"/>
            <a:br>
              <a:rPr lang="en-US" altLang="en-US" sz="3600"/>
            </a:br>
            <a:r>
              <a:rPr lang="en-US" altLang="en-US" sz="3600"/>
              <a:t>Title</a:t>
            </a:r>
          </a:p>
        </p:txBody>
      </p:sp>
      <p:sp>
        <p:nvSpPr>
          <p:cNvPr id="7171" name="Rectangle 3">
            <a:extLst>
              <a:ext uri="{FF2B5EF4-FFF2-40B4-BE49-F238E27FC236}">
                <a16:creationId xmlns:a16="http://schemas.microsoft.com/office/drawing/2014/main" id="{A668E336-015A-4E15-9116-E9C2C6ACEEE2}"/>
              </a:ext>
            </a:extLst>
          </p:cNvPr>
          <p:cNvSpPr>
            <a:spLocks noGrp="1" noChangeArrowheads="1"/>
          </p:cNvSpPr>
          <p:nvPr>
            <p:ph type="body" idx="1"/>
          </p:nvPr>
        </p:nvSpPr>
        <p:spPr>
          <a:xfrm>
            <a:off x="1524000" y="1203326"/>
            <a:ext cx="9144000" cy="5654675"/>
          </a:xfrm>
          <a:solidFill>
            <a:schemeClr val="accent2">
              <a:lumMod val="40000"/>
              <a:lumOff val="60000"/>
            </a:schemeClr>
          </a:solidFill>
        </p:spPr>
        <p:txBody>
          <a:bodyPr/>
          <a:lstStyle/>
          <a:p>
            <a:pPr marL="0" indent="0" algn="ctr" eaLnBrk="1" hangingPunct="1">
              <a:buNone/>
              <a:defRPr/>
            </a:pPr>
            <a:endParaRPr lang="en-US" sz="3600" dirty="0">
              <a:solidFill>
                <a:schemeClr val="tx2"/>
              </a:solidFill>
              <a:latin typeface="+mj-lt"/>
              <a:cs typeface="+mn-cs"/>
            </a:endParaRPr>
          </a:p>
          <a:p>
            <a:pPr marL="0" indent="0" algn="ctr" eaLnBrk="1" hangingPunct="1">
              <a:buNone/>
              <a:defRPr/>
            </a:pPr>
            <a:endParaRPr lang="en-US" sz="4000" dirty="0">
              <a:solidFill>
                <a:schemeClr val="tx2"/>
              </a:solidFill>
              <a:latin typeface="+mj-lt"/>
              <a:cs typeface="+mn-cs"/>
            </a:endParaRPr>
          </a:p>
          <a:p>
            <a:pPr marL="0" indent="0" algn="ctr" eaLnBrk="1" hangingPunct="1">
              <a:buNone/>
              <a:defRPr/>
            </a:pPr>
            <a:r>
              <a:rPr lang="en-US" sz="4000" dirty="0">
                <a:solidFill>
                  <a:schemeClr val="tx2"/>
                </a:solidFill>
                <a:latin typeface="+mj-lt"/>
                <a:cs typeface="+mn-cs"/>
              </a:rPr>
              <a:t>What if the screen is positive, but there are &lt; 2 diagnostic criteria?</a:t>
            </a:r>
          </a:p>
          <a:p>
            <a:pPr marL="0" indent="0" algn="ctr" eaLnBrk="1" hangingPunct="1">
              <a:buNone/>
              <a:defRPr/>
            </a:pPr>
            <a:br>
              <a:rPr lang="en-US" dirty="0">
                <a:cs typeface="+mn-cs"/>
              </a:rPr>
            </a:br>
            <a:endParaRPr lang="en-US" dirty="0">
              <a:solidFill>
                <a:srgbClr val="333333"/>
              </a:solidFill>
              <a:ea typeface="+mn-ea"/>
              <a:cs typeface="+mn-cs"/>
            </a:endParaRPr>
          </a:p>
        </p:txBody>
      </p:sp>
      <p:pic>
        <p:nvPicPr>
          <p:cNvPr id="29700" name="Picture 4" descr="SOM">
            <a:extLst>
              <a:ext uri="{FF2B5EF4-FFF2-40B4-BE49-F238E27FC236}">
                <a16:creationId xmlns:a16="http://schemas.microsoft.com/office/drawing/2014/main" id="{DCC759A1-5904-45C0-BEC7-ED197D8A1B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85100" y="6329363"/>
            <a:ext cx="2624138" cy="43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1" name="Picture 5" descr="RileyHz4c">
            <a:extLst>
              <a:ext uri="{FF2B5EF4-FFF2-40B4-BE49-F238E27FC236}">
                <a16:creationId xmlns:a16="http://schemas.microsoft.com/office/drawing/2014/main" id="{9FF50C0F-BC33-412F-A903-212A575435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63700" y="6246814"/>
            <a:ext cx="2713038"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344862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457D9ADF-6CBE-4C7C-BF56-0AD7840A9CC7}"/>
              </a:ext>
            </a:extLst>
          </p:cNvPr>
          <p:cNvGraphicFramePr>
            <a:graphicFrameLocks noGrp="1"/>
          </p:cNvGraphicFramePr>
          <p:nvPr>
            <p:ph idx="1"/>
          </p:nvPr>
        </p:nvGraphicFramePr>
        <p:xfrm>
          <a:off x="1981200" y="1600200"/>
          <a:ext cx="8229600" cy="4079240"/>
        </p:xfrm>
        <a:graphic>
          <a:graphicData uri="http://schemas.openxmlformats.org/drawingml/2006/table">
            <a:tbl>
              <a:tblPr firstRow="1" bandRow="1">
                <a:tableStyleId>{3C2FFA5D-87B4-456A-9821-1D502468CF0F}</a:tableStyleId>
              </a:tblPr>
              <a:tblGrid>
                <a:gridCol w="6796431">
                  <a:extLst>
                    <a:ext uri="{9D8B030D-6E8A-4147-A177-3AD203B41FA5}">
                      <a16:colId xmlns:a16="http://schemas.microsoft.com/office/drawing/2014/main" val="20000"/>
                    </a:ext>
                  </a:extLst>
                </a:gridCol>
                <a:gridCol w="808097">
                  <a:extLst>
                    <a:ext uri="{9D8B030D-6E8A-4147-A177-3AD203B41FA5}">
                      <a16:colId xmlns:a16="http://schemas.microsoft.com/office/drawing/2014/main" val="20001"/>
                    </a:ext>
                  </a:extLst>
                </a:gridCol>
                <a:gridCol w="625072">
                  <a:extLst>
                    <a:ext uri="{9D8B030D-6E8A-4147-A177-3AD203B41FA5}">
                      <a16:colId xmlns:a16="http://schemas.microsoft.com/office/drawing/2014/main" val="20002"/>
                    </a:ext>
                  </a:extLst>
                </a:gridCol>
              </a:tblGrid>
              <a:tr h="370840">
                <a:tc>
                  <a:txBody>
                    <a:bodyPr/>
                    <a:lstStyle/>
                    <a:p>
                      <a:r>
                        <a:rPr lang="en-US" dirty="0"/>
                        <a:t>In the past 12 months </a:t>
                      </a:r>
                    </a:p>
                  </a:txBody>
                  <a:tcPr/>
                </a:tc>
                <a:tc>
                  <a:txBody>
                    <a:bodyPr/>
                    <a:lstStyle/>
                    <a:p>
                      <a:r>
                        <a:rPr lang="en-US" dirty="0"/>
                        <a:t>Yes</a:t>
                      </a:r>
                    </a:p>
                  </a:txBody>
                  <a:tcPr/>
                </a:tc>
                <a:tc>
                  <a:txBody>
                    <a:bodyPr/>
                    <a:lstStyle/>
                    <a:p>
                      <a:r>
                        <a:rPr lang="en-US" dirty="0"/>
                        <a:t>No</a:t>
                      </a:r>
                    </a:p>
                  </a:txBody>
                  <a:tcPr/>
                </a:tc>
                <a:extLst>
                  <a:ext uri="{0D108BD9-81ED-4DB2-BD59-A6C34878D82A}">
                    <a16:rowId xmlns:a16="http://schemas.microsoft.com/office/drawing/2014/main" val="10000"/>
                  </a:ext>
                </a:extLst>
              </a:tr>
              <a:tr h="370840">
                <a:tc>
                  <a:txBody>
                    <a:bodyPr/>
                    <a:lstStyle/>
                    <a:p>
                      <a:r>
                        <a:rPr lang="en-US" dirty="0"/>
                        <a:t>Have you used drugs other than those required for medical reasons</a:t>
                      </a:r>
                    </a:p>
                  </a:txBody>
                  <a:tcPr/>
                </a:tc>
                <a:tc>
                  <a:txBody>
                    <a:bodyPr/>
                    <a:lstStyle/>
                    <a:p>
                      <a:r>
                        <a:rPr lang="en-US" dirty="0"/>
                        <a:t>+1</a:t>
                      </a:r>
                    </a:p>
                  </a:txBody>
                  <a:tcPr/>
                </a:tc>
                <a:tc>
                  <a:txBody>
                    <a:bodyPr/>
                    <a:lstStyle/>
                    <a:p>
                      <a:r>
                        <a:rPr lang="en-US" dirty="0"/>
                        <a:t>0</a:t>
                      </a:r>
                    </a:p>
                  </a:txBody>
                  <a:tcPr/>
                </a:tc>
                <a:extLst>
                  <a:ext uri="{0D108BD9-81ED-4DB2-BD59-A6C34878D82A}">
                    <a16:rowId xmlns:a16="http://schemas.microsoft.com/office/drawing/2014/main" val="10001"/>
                  </a:ext>
                </a:extLst>
              </a:tr>
              <a:tr h="370840">
                <a:tc>
                  <a:txBody>
                    <a:bodyPr/>
                    <a:lstStyle/>
                    <a:p>
                      <a:r>
                        <a:rPr lang="en-US" dirty="0"/>
                        <a:t>Do you abuse more than one drug at a time?</a:t>
                      </a:r>
                    </a:p>
                  </a:txBody>
                  <a:tcPr/>
                </a:tc>
                <a:tc>
                  <a:txBody>
                    <a:bodyPr/>
                    <a:lstStyle/>
                    <a:p>
                      <a:r>
                        <a:rPr lang="en-US" dirty="0"/>
                        <a:t>+1</a:t>
                      </a:r>
                    </a:p>
                  </a:txBody>
                  <a:tcPr/>
                </a:tc>
                <a:tc>
                  <a:txBody>
                    <a:bodyPr/>
                    <a:lstStyle/>
                    <a:p>
                      <a:r>
                        <a:rPr lang="en-US" dirty="0"/>
                        <a:t>0</a:t>
                      </a:r>
                    </a:p>
                  </a:txBody>
                  <a:tcPr/>
                </a:tc>
                <a:extLst>
                  <a:ext uri="{0D108BD9-81ED-4DB2-BD59-A6C34878D82A}">
                    <a16:rowId xmlns:a16="http://schemas.microsoft.com/office/drawing/2014/main" val="10002"/>
                  </a:ext>
                </a:extLst>
              </a:tr>
              <a:tr h="370840">
                <a:tc>
                  <a:txBody>
                    <a:bodyPr/>
                    <a:lstStyle/>
                    <a:p>
                      <a:r>
                        <a:rPr lang="en-US" dirty="0"/>
                        <a:t>Are you always able to stop using</a:t>
                      </a:r>
                      <a:r>
                        <a:rPr lang="en-US" baseline="0" dirty="0"/>
                        <a:t> drugs when you want to?</a:t>
                      </a:r>
                      <a:endParaRPr lang="en-US" dirty="0"/>
                    </a:p>
                  </a:txBody>
                  <a:tcPr/>
                </a:tc>
                <a:tc>
                  <a:txBody>
                    <a:bodyPr/>
                    <a:lstStyle/>
                    <a:p>
                      <a:r>
                        <a:rPr lang="en-US" dirty="0"/>
                        <a:t>0</a:t>
                      </a:r>
                    </a:p>
                  </a:txBody>
                  <a:tcPr/>
                </a:tc>
                <a:tc>
                  <a:txBody>
                    <a:bodyPr/>
                    <a:lstStyle/>
                    <a:p>
                      <a:r>
                        <a:rPr lang="en-US" dirty="0"/>
                        <a:t>+1</a:t>
                      </a:r>
                    </a:p>
                  </a:txBody>
                  <a:tcPr/>
                </a:tc>
                <a:extLst>
                  <a:ext uri="{0D108BD9-81ED-4DB2-BD59-A6C34878D82A}">
                    <a16:rowId xmlns:a16="http://schemas.microsoft.com/office/drawing/2014/main" val="10003"/>
                  </a:ext>
                </a:extLst>
              </a:tr>
              <a:tr h="370840">
                <a:tc>
                  <a:txBody>
                    <a:bodyPr/>
                    <a:lstStyle/>
                    <a:p>
                      <a:r>
                        <a:rPr lang="en-US" dirty="0"/>
                        <a:t>Have</a:t>
                      </a:r>
                      <a:r>
                        <a:rPr lang="en-US" baseline="0" dirty="0"/>
                        <a:t> you had “blackouts” of “flashbacks” as a result of drug use?</a:t>
                      </a:r>
                      <a:endParaRPr lang="en-US" dirty="0"/>
                    </a:p>
                  </a:txBody>
                  <a:tcPr/>
                </a:tc>
                <a:tc>
                  <a:txBody>
                    <a:bodyPr/>
                    <a:lstStyle/>
                    <a:p>
                      <a:r>
                        <a:rPr lang="en-US" dirty="0"/>
                        <a:t>+1</a:t>
                      </a:r>
                    </a:p>
                  </a:txBody>
                  <a:tcPr/>
                </a:tc>
                <a:tc>
                  <a:txBody>
                    <a:bodyPr/>
                    <a:lstStyle/>
                    <a:p>
                      <a:r>
                        <a:rPr lang="en-US" dirty="0"/>
                        <a:t>0</a:t>
                      </a:r>
                    </a:p>
                  </a:txBody>
                  <a:tcPr/>
                </a:tc>
                <a:extLst>
                  <a:ext uri="{0D108BD9-81ED-4DB2-BD59-A6C34878D82A}">
                    <a16:rowId xmlns:a16="http://schemas.microsoft.com/office/drawing/2014/main" val="10004"/>
                  </a:ext>
                </a:extLst>
              </a:tr>
              <a:tr h="370840">
                <a:tc>
                  <a:txBody>
                    <a:bodyPr/>
                    <a:lstStyle/>
                    <a:p>
                      <a:r>
                        <a:rPr lang="en-US" dirty="0"/>
                        <a:t>Do you ever feel bad</a:t>
                      </a:r>
                      <a:r>
                        <a:rPr lang="en-US" baseline="0" dirty="0"/>
                        <a:t> or guilty about your drug use?</a:t>
                      </a:r>
                      <a:endParaRPr lang="en-US" dirty="0"/>
                    </a:p>
                  </a:txBody>
                  <a:tcPr/>
                </a:tc>
                <a:tc>
                  <a:txBody>
                    <a:bodyPr/>
                    <a:lstStyle/>
                    <a:p>
                      <a:r>
                        <a:rPr lang="en-US" dirty="0"/>
                        <a:t>+1</a:t>
                      </a:r>
                    </a:p>
                  </a:txBody>
                  <a:tcPr/>
                </a:tc>
                <a:tc>
                  <a:txBody>
                    <a:bodyPr/>
                    <a:lstStyle/>
                    <a:p>
                      <a:r>
                        <a:rPr lang="en-US" dirty="0"/>
                        <a:t>0</a:t>
                      </a:r>
                    </a:p>
                  </a:txBody>
                  <a:tcPr/>
                </a:tc>
                <a:extLst>
                  <a:ext uri="{0D108BD9-81ED-4DB2-BD59-A6C34878D82A}">
                    <a16:rowId xmlns:a16="http://schemas.microsoft.com/office/drawing/2014/main" val="10005"/>
                  </a:ext>
                </a:extLst>
              </a:tr>
              <a:tr h="370840">
                <a:tc>
                  <a:txBody>
                    <a:bodyPr/>
                    <a:lstStyle/>
                    <a:p>
                      <a:r>
                        <a:rPr lang="en-US" dirty="0"/>
                        <a:t>Does your spouse/parent ever</a:t>
                      </a:r>
                      <a:r>
                        <a:rPr lang="en-US" baseline="0" dirty="0"/>
                        <a:t> complain about your drug use?</a:t>
                      </a:r>
                      <a:endParaRPr lang="en-US" dirty="0"/>
                    </a:p>
                  </a:txBody>
                  <a:tcPr/>
                </a:tc>
                <a:tc>
                  <a:txBody>
                    <a:bodyPr/>
                    <a:lstStyle/>
                    <a:p>
                      <a:r>
                        <a:rPr lang="en-US" dirty="0"/>
                        <a:t>+1</a:t>
                      </a:r>
                    </a:p>
                  </a:txBody>
                  <a:tcPr/>
                </a:tc>
                <a:tc>
                  <a:txBody>
                    <a:bodyPr/>
                    <a:lstStyle/>
                    <a:p>
                      <a:r>
                        <a:rPr lang="en-US" dirty="0"/>
                        <a:t>0</a:t>
                      </a:r>
                    </a:p>
                  </a:txBody>
                  <a:tcPr/>
                </a:tc>
                <a:extLst>
                  <a:ext uri="{0D108BD9-81ED-4DB2-BD59-A6C34878D82A}">
                    <a16:rowId xmlns:a16="http://schemas.microsoft.com/office/drawing/2014/main" val="10006"/>
                  </a:ext>
                </a:extLst>
              </a:tr>
              <a:tr h="370840">
                <a:tc>
                  <a:txBody>
                    <a:bodyPr/>
                    <a:lstStyle/>
                    <a:p>
                      <a:r>
                        <a:rPr lang="en-US" dirty="0"/>
                        <a:t>Have you neglected your family because of your</a:t>
                      </a:r>
                      <a:r>
                        <a:rPr lang="en-US" baseline="0" dirty="0"/>
                        <a:t> drug use?</a:t>
                      </a:r>
                      <a:endParaRPr lang="en-US" dirty="0"/>
                    </a:p>
                  </a:txBody>
                  <a:tcPr/>
                </a:tc>
                <a:tc>
                  <a:txBody>
                    <a:bodyPr/>
                    <a:lstStyle/>
                    <a:p>
                      <a:r>
                        <a:rPr lang="en-US" dirty="0"/>
                        <a:t>+1</a:t>
                      </a:r>
                    </a:p>
                  </a:txBody>
                  <a:tcPr/>
                </a:tc>
                <a:tc>
                  <a:txBody>
                    <a:bodyPr/>
                    <a:lstStyle/>
                    <a:p>
                      <a:r>
                        <a:rPr lang="en-US" dirty="0"/>
                        <a:t>0</a:t>
                      </a:r>
                    </a:p>
                  </a:txBody>
                  <a:tcPr/>
                </a:tc>
                <a:extLst>
                  <a:ext uri="{0D108BD9-81ED-4DB2-BD59-A6C34878D82A}">
                    <a16:rowId xmlns:a16="http://schemas.microsoft.com/office/drawing/2014/main" val="10007"/>
                  </a:ext>
                </a:extLst>
              </a:tr>
              <a:tr h="370840">
                <a:tc>
                  <a:txBody>
                    <a:bodyPr/>
                    <a:lstStyle/>
                    <a:p>
                      <a:r>
                        <a:rPr lang="en-US" dirty="0"/>
                        <a:t>Have you engaged</a:t>
                      </a:r>
                      <a:r>
                        <a:rPr lang="en-US" baseline="0" dirty="0"/>
                        <a:t> in illegal activities in order to obtain drugs?</a:t>
                      </a:r>
                      <a:endParaRPr lang="en-US" dirty="0"/>
                    </a:p>
                  </a:txBody>
                  <a:tcPr/>
                </a:tc>
                <a:tc>
                  <a:txBody>
                    <a:bodyPr/>
                    <a:lstStyle/>
                    <a:p>
                      <a:r>
                        <a:rPr lang="en-US" dirty="0"/>
                        <a:t>+1</a:t>
                      </a:r>
                    </a:p>
                  </a:txBody>
                  <a:tcPr/>
                </a:tc>
                <a:tc>
                  <a:txBody>
                    <a:bodyPr/>
                    <a:lstStyle/>
                    <a:p>
                      <a:r>
                        <a:rPr lang="en-US" dirty="0"/>
                        <a:t>0</a:t>
                      </a:r>
                    </a:p>
                  </a:txBody>
                  <a:tcPr/>
                </a:tc>
                <a:extLst>
                  <a:ext uri="{0D108BD9-81ED-4DB2-BD59-A6C34878D82A}">
                    <a16:rowId xmlns:a16="http://schemas.microsoft.com/office/drawing/2014/main" val="10008"/>
                  </a:ext>
                </a:extLst>
              </a:tr>
              <a:tr h="370840">
                <a:tc>
                  <a:txBody>
                    <a:bodyPr/>
                    <a:lstStyle/>
                    <a:p>
                      <a:r>
                        <a:rPr lang="en-US" dirty="0"/>
                        <a:t>Have you ever experienced</a:t>
                      </a:r>
                      <a:r>
                        <a:rPr lang="en-US" baseline="0" dirty="0"/>
                        <a:t> withdrawal symptoms?</a:t>
                      </a:r>
                      <a:endParaRPr lang="en-US" dirty="0"/>
                    </a:p>
                  </a:txBody>
                  <a:tcPr/>
                </a:tc>
                <a:tc>
                  <a:txBody>
                    <a:bodyPr/>
                    <a:lstStyle/>
                    <a:p>
                      <a:r>
                        <a:rPr lang="en-US" dirty="0"/>
                        <a:t>+1</a:t>
                      </a:r>
                    </a:p>
                  </a:txBody>
                  <a:tcPr/>
                </a:tc>
                <a:tc>
                  <a:txBody>
                    <a:bodyPr/>
                    <a:lstStyle/>
                    <a:p>
                      <a:r>
                        <a:rPr lang="en-US" dirty="0"/>
                        <a:t>0</a:t>
                      </a:r>
                    </a:p>
                  </a:txBody>
                  <a:tcPr/>
                </a:tc>
                <a:extLst>
                  <a:ext uri="{0D108BD9-81ED-4DB2-BD59-A6C34878D82A}">
                    <a16:rowId xmlns:a16="http://schemas.microsoft.com/office/drawing/2014/main" val="10009"/>
                  </a:ext>
                </a:extLst>
              </a:tr>
              <a:tr h="370840">
                <a:tc>
                  <a:txBody>
                    <a:bodyPr/>
                    <a:lstStyle/>
                    <a:p>
                      <a:r>
                        <a:rPr lang="en-US" dirty="0"/>
                        <a:t>Have you had medical problems</a:t>
                      </a:r>
                      <a:r>
                        <a:rPr lang="en-US" baseline="0" dirty="0"/>
                        <a:t> as a result of drug use?</a:t>
                      </a:r>
                      <a:endParaRPr lang="en-US" dirty="0"/>
                    </a:p>
                  </a:txBody>
                  <a:tcPr/>
                </a:tc>
                <a:tc>
                  <a:txBody>
                    <a:bodyPr/>
                    <a:lstStyle/>
                    <a:p>
                      <a:r>
                        <a:rPr lang="en-US" dirty="0"/>
                        <a:t>+1</a:t>
                      </a:r>
                    </a:p>
                  </a:txBody>
                  <a:tcPr/>
                </a:tc>
                <a:tc>
                  <a:txBody>
                    <a:bodyPr/>
                    <a:lstStyle/>
                    <a:p>
                      <a:r>
                        <a:rPr lang="en-US" dirty="0"/>
                        <a:t>0</a:t>
                      </a:r>
                    </a:p>
                  </a:txBody>
                  <a:tcPr/>
                </a:tc>
                <a:extLst>
                  <a:ext uri="{0D108BD9-81ED-4DB2-BD59-A6C34878D82A}">
                    <a16:rowId xmlns:a16="http://schemas.microsoft.com/office/drawing/2014/main" val="10010"/>
                  </a:ext>
                </a:extLst>
              </a:tr>
            </a:tbl>
          </a:graphicData>
        </a:graphic>
      </p:graphicFrame>
      <p:sp>
        <p:nvSpPr>
          <p:cNvPr id="30722" name="TextBox 1">
            <a:extLst>
              <a:ext uri="{FF2B5EF4-FFF2-40B4-BE49-F238E27FC236}">
                <a16:creationId xmlns:a16="http://schemas.microsoft.com/office/drawing/2014/main" id="{24C5CBA6-18BC-4950-9406-CA7686206E72}"/>
              </a:ext>
            </a:extLst>
          </p:cNvPr>
          <p:cNvSpPr txBox="1">
            <a:spLocks noChangeArrowheads="1"/>
          </p:cNvSpPr>
          <p:nvPr/>
        </p:nvSpPr>
        <p:spPr bwMode="auto">
          <a:xfrm>
            <a:off x="4699001" y="1195388"/>
            <a:ext cx="318548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0" fontAlgn="base" hangingPunct="0">
              <a:spcBef>
                <a:spcPct val="0"/>
              </a:spcBef>
              <a:spcAft>
                <a:spcPct val="0"/>
              </a:spcAft>
            </a:pPr>
            <a:r>
              <a:rPr lang="en-US" altLang="en-US" sz="1800">
                <a:solidFill>
                  <a:srgbClr val="333333"/>
                </a:solidFill>
              </a:rPr>
              <a:t>Self or clinician administered.</a:t>
            </a:r>
          </a:p>
        </p:txBody>
      </p:sp>
      <p:sp>
        <p:nvSpPr>
          <p:cNvPr id="30723" name="TextBox 3">
            <a:extLst>
              <a:ext uri="{FF2B5EF4-FFF2-40B4-BE49-F238E27FC236}">
                <a16:creationId xmlns:a16="http://schemas.microsoft.com/office/drawing/2014/main" id="{335D137B-F7B2-4241-8325-BF49946E58E8}"/>
              </a:ext>
            </a:extLst>
          </p:cNvPr>
          <p:cNvSpPr txBox="1">
            <a:spLocks noChangeArrowheads="1"/>
          </p:cNvSpPr>
          <p:nvPr/>
        </p:nvSpPr>
        <p:spPr bwMode="auto">
          <a:xfrm>
            <a:off x="5002213" y="6232525"/>
            <a:ext cx="237331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0" fontAlgn="base" hangingPunct="0">
              <a:spcBef>
                <a:spcPct val="0"/>
              </a:spcBef>
              <a:spcAft>
                <a:spcPct val="0"/>
              </a:spcAft>
            </a:pPr>
            <a:r>
              <a:rPr lang="en-US" altLang="en-US" sz="1000">
                <a:solidFill>
                  <a:srgbClr val="333333"/>
                </a:solidFill>
              </a:rPr>
              <a:t>Skinner HA, Addictive Behavior, 1982</a:t>
            </a:r>
            <a:r>
              <a:rPr lang="en-US" altLang="en-US" sz="1800">
                <a:solidFill>
                  <a:srgbClr val="333333"/>
                </a:solidFill>
              </a:rPr>
              <a:t>.</a:t>
            </a:r>
          </a:p>
        </p:txBody>
      </p:sp>
      <p:sp>
        <p:nvSpPr>
          <p:cNvPr id="30724" name="Title 4">
            <a:extLst>
              <a:ext uri="{FF2B5EF4-FFF2-40B4-BE49-F238E27FC236}">
                <a16:creationId xmlns:a16="http://schemas.microsoft.com/office/drawing/2014/main" id="{51916740-2645-458A-8D55-904BB8C8301F}"/>
              </a:ext>
            </a:extLst>
          </p:cNvPr>
          <p:cNvSpPr>
            <a:spLocks noGrp="1"/>
          </p:cNvSpPr>
          <p:nvPr>
            <p:ph type="title"/>
          </p:nvPr>
        </p:nvSpPr>
        <p:spPr>
          <a:xfrm>
            <a:off x="1814514" y="28576"/>
            <a:ext cx="8853487" cy="1116013"/>
          </a:xfrm>
        </p:spPr>
        <p:txBody>
          <a:bodyPr/>
          <a:lstStyle/>
          <a:p>
            <a:r>
              <a:rPr lang="en-US" altLang="en-US"/>
              <a:t>Determine Risk Level:  DAST-10</a:t>
            </a:r>
          </a:p>
        </p:txBody>
      </p:sp>
      <p:pic>
        <p:nvPicPr>
          <p:cNvPr id="30725" name="Picture 5" descr="RileyHz4c">
            <a:extLst>
              <a:ext uri="{FF2B5EF4-FFF2-40B4-BE49-F238E27FC236}">
                <a16:creationId xmlns:a16="http://schemas.microsoft.com/office/drawing/2014/main" id="{840DBC91-04FE-498C-B32C-169CE413B3F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63700" y="6246814"/>
            <a:ext cx="2713038"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6" name="Picture 12" descr="SOM">
            <a:extLst>
              <a:ext uri="{FF2B5EF4-FFF2-40B4-BE49-F238E27FC236}">
                <a16:creationId xmlns:a16="http://schemas.microsoft.com/office/drawing/2014/main" id="{43EAF7CD-C93E-4946-A71A-A0BB85A6416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43864" y="6421438"/>
            <a:ext cx="2624137" cy="43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777739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7">
            <a:extLst>
              <a:ext uri="{FF2B5EF4-FFF2-40B4-BE49-F238E27FC236}">
                <a16:creationId xmlns:a16="http://schemas.microsoft.com/office/drawing/2014/main" id="{A9E3F79E-35A8-4A2E-B755-FEAF08FF2857}"/>
              </a:ext>
            </a:extLst>
          </p:cNvPr>
          <p:cNvSpPr>
            <a:spLocks noGrp="1"/>
          </p:cNvSpPr>
          <p:nvPr>
            <p:ph type="title"/>
          </p:nvPr>
        </p:nvSpPr>
        <p:spPr/>
        <p:txBody>
          <a:bodyPr/>
          <a:lstStyle/>
          <a:p>
            <a:r>
              <a:rPr lang="en-US" altLang="en-US"/>
              <a:t>Determine Risk Level</a:t>
            </a:r>
            <a:endParaRPr lang="en-US" altLang="en-US" baseline="30000"/>
          </a:p>
        </p:txBody>
      </p:sp>
      <p:sp>
        <p:nvSpPr>
          <p:cNvPr id="4" name="Isosceles Triangle 3">
            <a:extLst>
              <a:ext uri="{FF2B5EF4-FFF2-40B4-BE49-F238E27FC236}">
                <a16:creationId xmlns:a16="http://schemas.microsoft.com/office/drawing/2014/main" id="{1076B65C-C754-43CF-BEA6-C7CF5F3F0BBC}"/>
              </a:ext>
            </a:extLst>
          </p:cNvPr>
          <p:cNvSpPr>
            <a:spLocks noChangeArrowheads="1"/>
          </p:cNvSpPr>
          <p:nvPr/>
        </p:nvSpPr>
        <p:spPr bwMode="auto">
          <a:xfrm>
            <a:off x="3375025" y="1874839"/>
            <a:ext cx="4897438" cy="4173537"/>
          </a:xfrm>
          <a:prstGeom prst="triangle">
            <a:avLst>
              <a:gd name="adj" fmla="val 50000"/>
            </a:avLst>
          </a:prstGeom>
          <a:solidFill>
            <a:srgbClr val="FFFF00"/>
          </a:solidFill>
          <a:ln w="9525">
            <a:solidFill>
              <a:srgbClr val="FFFF00"/>
            </a:solidFill>
            <a:miter lim="800000"/>
            <a:headEnd/>
            <a:tailEnd/>
          </a:ln>
          <a:effectLst>
            <a:outerShdw blurRad="40000" dist="23000" dir="5400000" rotWithShape="0">
              <a:srgbClr val="808080">
                <a:alpha val="34999"/>
              </a:srgbClr>
            </a:outerShdw>
          </a:effectLst>
        </p:spPr>
        <p:txBody>
          <a:bodyPr anchor="ctr"/>
          <a:lstStyle/>
          <a:p>
            <a:pPr algn="ctr" eaLnBrk="0" fontAlgn="base" hangingPunct="0">
              <a:spcBef>
                <a:spcPct val="0"/>
              </a:spcBef>
              <a:spcAft>
                <a:spcPct val="0"/>
              </a:spcAft>
              <a:defRPr/>
            </a:pPr>
            <a:endParaRPr lang="en-US" sz="2000" b="1" dirty="0">
              <a:solidFill>
                <a:srgbClr val="000000"/>
              </a:solidFill>
              <a:latin typeface="Franklin Gothic Book"/>
              <a:ea typeface="ＭＳ Ｐゴシック"/>
            </a:endParaRPr>
          </a:p>
          <a:p>
            <a:pPr algn="ctr" eaLnBrk="0" fontAlgn="base" hangingPunct="0">
              <a:spcBef>
                <a:spcPct val="0"/>
              </a:spcBef>
              <a:spcAft>
                <a:spcPct val="0"/>
              </a:spcAft>
              <a:defRPr/>
            </a:pPr>
            <a:endParaRPr lang="en-US" sz="2000" b="1" dirty="0">
              <a:solidFill>
                <a:srgbClr val="000000"/>
              </a:solidFill>
              <a:latin typeface="Franklin Gothic Book"/>
              <a:ea typeface="ＭＳ Ｐゴシック"/>
            </a:endParaRPr>
          </a:p>
          <a:p>
            <a:pPr algn="ctr" eaLnBrk="0" fontAlgn="base" hangingPunct="0">
              <a:spcBef>
                <a:spcPct val="0"/>
              </a:spcBef>
              <a:spcAft>
                <a:spcPct val="0"/>
              </a:spcAft>
              <a:defRPr/>
            </a:pPr>
            <a:r>
              <a:rPr lang="en-US" sz="2000" b="1" dirty="0">
                <a:solidFill>
                  <a:srgbClr val="000000"/>
                </a:solidFill>
                <a:latin typeface="Franklin Gothic Book"/>
                <a:ea typeface="ＭＳ Ｐゴシック"/>
              </a:rPr>
              <a:t>At Risk </a:t>
            </a:r>
          </a:p>
          <a:p>
            <a:pPr algn="ctr" eaLnBrk="0" fontAlgn="base" hangingPunct="0">
              <a:spcBef>
                <a:spcPct val="0"/>
              </a:spcBef>
              <a:spcAft>
                <a:spcPct val="0"/>
              </a:spcAft>
              <a:defRPr/>
            </a:pPr>
            <a:r>
              <a:rPr lang="en-US" sz="2000" dirty="0">
                <a:solidFill>
                  <a:srgbClr val="000000"/>
                </a:solidFill>
                <a:latin typeface="Franklin Gothic Book"/>
                <a:ea typeface="ＭＳ Ｐゴシック"/>
              </a:rPr>
              <a:t>1-2 points on DAST-10</a:t>
            </a:r>
            <a:r>
              <a:rPr lang="en-US" sz="2000" b="1" dirty="0">
                <a:solidFill>
                  <a:srgbClr val="000000"/>
                </a:solidFill>
                <a:latin typeface="Franklin Gothic Book"/>
                <a:ea typeface="ＭＳ Ｐゴシック"/>
              </a:rPr>
              <a:t> </a:t>
            </a:r>
          </a:p>
        </p:txBody>
      </p:sp>
      <p:sp>
        <p:nvSpPr>
          <p:cNvPr id="5" name="Isosceles Triangle 4">
            <a:extLst>
              <a:ext uri="{FF2B5EF4-FFF2-40B4-BE49-F238E27FC236}">
                <a16:creationId xmlns:a16="http://schemas.microsoft.com/office/drawing/2014/main" id="{4CD6182C-D30A-4197-AF7B-AD94DC946E2F}"/>
              </a:ext>
            </a:extLst>
          </p:cNvPr>
          <p:cNvSpPr>
            <a:spLocks noChangeArrowheads="1"/>
          </p:cNvSpPr>
          <p:nvPr/>
        </p:nvSpPr>
        <p:spPr bwMode="auto">
          <a:xfrm>
            <a:off x="4602164" y="1874838"/>
            <a:ext cx="2486025" cy="2163762"/>
          </a:xfrm>
          <a:prstGeom prst="triangle">
            <a:avLst>
              <a:gd name="adj" fmla="val 50000"/>
            </a:avLst>
          </a:prstGeom>
          <a:solidFill>
            <a:srgbClr val="FF0000"/>
          </a:solidFill>
          <a:ln w="9525">
            <a:solidFill>
              <a:srgbClr val="9E172F"/>
            </a:solidFill>
            <a:miter lim="800000"/>
            <a:headEnd/>
            <a:tailEnd/>
          </a:ln>
          <a:effectLst>
            <a:outerShdw blurRad="40000" dist="23000" dir="5400000" rotWithShape="0">
              <a:srgbClr val="808080">
                <a:alpha val="34999"/>
              </a:srgbClr>
            </a:outerShdw>
          </a:effectLst>
        </p:spPr>
        <p:txBody>
          <a:bodyPr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0" fontAlgn="base" hangingPunct="0">
              <a:spcBef>
                <a:spcPct val="0"/>
              </a:spcBef>
              <a:spcAft>
                <a:spcPct val="0"/>
              </a:spcAft>
            </a:pPr>
            <a:r>
              <a:rPr lang="en-US" altLang="en-US" sz="2000" b="1">
                <a:solidFill>
                  <a:srgbClr val="000000"/>
                </a:solidFill>
                <a:latin typeface="Franklin Gothic Book" panose="020B0503020102020204" pitchFamily="34" charset="0"/>
              </a:rPr>
              <a:t>High Risk </a:t>
            </a:r>
            <a:r>
              <a:rPr lang="en-US" altLang="en-US" sz="2000">
                <a:solidFill>
                  <a:srgbClr val="000000"/>
                </a:solidFill>
                <a:latin typeface="Franklin Gothic Book" panose="020B0503020102020204" pitchFamily="34" charset="0"/>
              </a:rPr>
              <a:t>≥3 points DAST-10</a:t>
            </a:r>
          </a:p>
        </p:txBody>
      </p:sp>
      <p:sp>
        <p:nvSpPr>
          <p:cNvPr id="31748" name="TextBox 1">
            <a:extLst>
              <a:ext uri="{FF2B5EF4-FFF2-40B4-BE49-F238E27FC236}">
                <a16:creationId xmlns:a16="http://schemas.microsoft.com/office/drawing/2014/main" id="{B61032D3-014C-47B3-A87F-DF38FC835749}"/>
              </a:ext>
            </a:extLst>
          </p:cNvPr>
          <p:cNvSpPr txBox="1">
            <a:spLocks noChangeArrowheads="1"/>
          </p:cNvSpPr>
          <p:nvPr/>
        </p:nvSpPr>
        <p:spPr bwMode="auto">
          <a:xfrm>
            <a:off x="4746625" y="6205538"/>
            <a:ext cx="28067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0" fontAlgn="base" hangingPunct="0">
              <a:spcBef>
                <a:spcPct val="0"/>
              </a:spcBef>
              <a:spcAft>
                <a:spcPct val="0"/>
              </a:spcAft>
            </a:pPr>
            <a:r>
              <a:rPr lang="en-US" altLang="en-US" sz="1000">
                <a:solidFill>
                  <a:srgbClr val="333333"/>
                </a:solidFill>
              </a:rPr>
              <a:t>ASAM Essentials of Addiction Medicine, 2016.</a:t>
            </a:r>
          </a:p>
        </p:txBody>
      </p:sp>
      <p:pic>
        <p:nvPicPr>
          <p:cNvPr id="31749" name="Picture 5" descr="RileyHz4c">
            <a:extLst>
              <a:ext uri="{FF2B5EF4-FFF2-40B4-BE49-F238E27FC236}">
                <a16:creationId xmlns:a16="http://schemas.microsoft.com/office/drawing/2014/main" id="{200486AC-E9CF-4A50-AA53-23C347B864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63700" y="6246814"/>
            <a:ext cx="2713038"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0" name="Picture 9" descr="SOM">
            <a:extLst>
              <a:ext uri="{FF2B5EF4-FFF2-40B4-BE49-F238E27FC236}">
                <a16:creationId xmlns:a16="http://schemas.microsoft.com/office/drawing/2014/main" id="{3E3081E0-3C8C-4057-8877-33CC97E1FF6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43864" y="6421438"/>
            <a:ext cx="2624137" cy="43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36532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D45476D2-021A-42C8-8423-4BBD940CADCA}"/>
              </a:ext>
            </a:extLst>
          </p:cNvPr>
          <p:cNvSpPr>
            <a:spLocks noGrp="1"/>
          </p:cNvSpPr>
          <p:nvPr>
            <p:ph type="title"/>
          </p:nvPr>
        </p:nvSpPr>
        <p:spPr/>
        <p:txBody>
          <a:bodyPr>
            <a:normAutofit fontScale="90000"/>
          </a:bodyPr>
          <a:lstStyle/>
          <a:p>
            <a:br>
              <a:rPr lang="en-US" altLang="en-US" sz="3600"/>
            </a:br>
            <a:br>
              <a:rPr lang="en-US" altLang="en-US" sz="3600"/>
            </a:br>
            <a:r>
              <a:rPr lang="en-US" altLang="en-US"/>
              <a:t>SBIRT</a:t>
            </a:r>
            <a:r>
              <a:rPr lang="en-US" altLang="en-US" sz="3600"/>
              <a:t>    </a:t>
            </a:r>
            <a:r>
              <a:rPr lang="en-US" altLang="en-US" sz="2000"/>
              <a:t>Screening, Brief Intervention, Referral to Treatment</a:t>
            </a:r>
            <a:endParaRPr lang="en-US" altLang="en-US" sz="2000" baseline="30000"/>
          </a:p>
        </p:txBody>
      </p:sp>
      <p:sp>
        <p:nvSpPr>
          <p:cNvPr id="32770" name="Content Placeholder 9">
            <a:extLst>
              <a:ext uri="{FF2B5EF4-FFF2-40B4-BE49-F238E27FC236}">
                <a16:creationId xmlns:a16="http://schemas.microsoft.com/office/drawing/2014/main" id="{D9E668C4-95AD-4616-978F-043ECBAF8C73}"/>
              </a:ext>
            </a:extLst>
          </p:cNvPr>
          <p:cNvSpPr>
            <a:spLocks noGrp="1"/>
          </p:cNvSpPr>
          <p:nvPr>
            <p:ph sz="half" idx="2"/>
          </p:nvPr>
        </p:nvSpPr>
        <p:spPr>
          <a:xfrm>
            <a:off x="5487988" y="1600201"/>
            <a:ext cx="4722812" cy="5057775"/>
          </a:xfrm>
        </p:spPr>
        <p:txBody>
          <a:bodyPr/>
          <a:lstStyle/>
          <a:p>
            <a:r>
              <a:rPr lang="en-US" altLang="en-US" b="1" i="1"/>
              <a:t>Advise</a:t>
            </a:r>
            <a:r>
              <a:rPr lang="en-US" altLang="en-US"/>
              <a:t> on risks of substance use. </a:t>
            </a:r>
          </a:p>
          <a:p>
            <a:r>
              <a:rPr lang="en-US" altLang="en-US" b="1" i="1"/>
              <a:t>Assess</a:t>
            </a:r>
            <a:r>
              <a:rPr lang="en-US" altLang="en-US"/>
              <a:t> willingness to change behavior &amp; explore barriers.</a:t>
            </a:r>
          </a:p>
          <a:p>
            <a:r>
              <a:rPr lang="en-US" altLang="en-US" b="1" i="1"/>
              <a:t>Assist</a:t>
            </a:r>
            <a:r>
              <a:rPr lang="en-US" altLang="en-US"/>
              <a:t> by helping to develop goals.</a:t>
            </a:r>
          </a:p>
          <a:p>
            <a:r>
              <a:rPr lang="en-US" altLang="en-US" b="1" i="1"/>
              <a:t>Arrange</a:t>
            </a:r>
            <a:r>
              <a:rPr lang="en-US" altLang="en-US"/>
              <a:t> follow-up, referrals, self-help groups.</a:t>
            </a:r>
          </a:p>
        </p:txBody>
      </p:sp>
      <p:sp>
        <p:nvSpPr>
          <p:cNvPr id="4" name="Isosceles Triangle 3">
            <a:extLst>
              <a:ext uri="{FF2B5EF4-FFF2-40B4-BE49-F238E27FC236}">
                <a16:creationId xmlns:a16="http://schemas.microsoft.com/office/drawing/2014/main" id="{61792C4A-BF1C-4966-B92C-648E67BE1E60}"/>
              </a:ext>
            </a:extLst>
          </p:cNvPr>
          <p:cNvSpPr>
            <a:spLocks noChangeArrowheads="1"/>
          </p:cNvSpPr>
          <p:nvPr/>
        </p:nvSpPr>
        <p:spPr bwMode="auto">
          <a:xfrm>
            <a:off x="1658939" y="1384301"/>
            <a:ext cx="3559175" cy="3446463"/>
          </a:xfrm>
          <a:prstGeom prst="triangle">
            <a:avLst>
              <a:gd name="adj" fmla="val 50000"/>
            </a:avLst>
          </a:prstGeom>
          <a:solidFill>
            <a:srgbClr val="FFFF00"/>
          </a:solidFill>
          <a:ln w="9525">
            <a:solidFill>
              <a:srgbClr val="FFFF00"/>
            </a:solidFill>
            <a:miter lim="800000"/>
            <a:headEnd/>
            <a:tailEnd/>
          </a:ln>
          <a:effectLst>
            <a:outerShdw blurRad="40000" dist="23000" dir="5400000" rotWithShape="0">
              <a:srgbClr val="808080">
                <a:alpha val="34999"/>
              </a:srgbClr>
            </a:outerShdw>
          </a:effectLst>
        </p:spPr>
        <p:txBody>
          <a:bodyPr anchor="ctr"/>
          <a:lstStyle/>
          <a:p>
            <a:pPr algn="ctr" eaLnBrk="0" fontAlgn="base" hangingPunct="0">
              <a:spcBef>
                <a:spcPct val="0"/>
              </a:spcBef>
              <a:spcAft>
                <a:spcPct val="0"/>
              </a:spcAft>
              <a:defRPr/>
            </a:pPr>
            <a:endParaRPr lang="en-US" b="1" dirty="0">
              <a:solidFill>
                <a:srgbClr val="000000"/>
              </a:solidFill>
              <a:latin typeface="Franklin Gothic Book"/>
              <a:ea typeface="ＭＳ Ｐゴシック"/>
            </a:endParaRPr>
          </a:p>
          <a:p>
            <a:pPr algn="ctr" eaLnBrk="0" fontAlgn="base" hangingPunct="0">
              <a:spcBef>
                <a:spcPct val="0"/>
              </a:spcBef>
              <a:spcAft>
                <a:spcPct val="0"/>
              </a:spcAft>
              <a:defRPr/>
            </a:pPr>
            <a:endParaRPr lang="en-US" b="1" dirty="0">
              <a:solidFill>
                <a:srgbClr val="000000"/>
              </a:solidFill>
              <a:latin typeface="Franklin Gothic Book"/>
              <a:ea typeface="ＭＳ Ｐゴシック"/>
            </a:endParaRPr>
          </a:p>
          <a:p>
            <a:pPr algn="ctr" eaLnBrk="0" fontAlgn="base" hangingPunct="0">
              <a:spcBef>
                <a:spcPct val="0"/>
              </a:spcBef>
              <a:spcAft>
                <a:spcPct val="0"/>
              </a:spcAft>
              <a:defRPr/>
            </a:pPr>
            <a:r>
              <a:rPr lang="en-US" b="1" dirty="0">
                <a:solidFill>
                  <a:srgbClr val="000000"/>
                </a:solidFill>
                <a:latin typeface="Franklin Gothic Book"/>
                <a:ea typeface="ＭＳ Ｐゴシック"/>
              </a:rPr>
              <a:t>At Risk </a:t>
            </a:r>
          </a:p>
          <a:p>
            <a:pPr algn="ctr" eaLnBrk="0" fontAlgn="base" hangingPunct="0">
              <a:spcBef>
                <a:spcPct val="0"/>
              </a:spcBef>
              <a:spcAft>
                <a:spcPct val="0"/>
              </a:spcAft>
              <a:defRPr/>
            </a:pPr>
            <a:r>
              <a:rPr lang="en-US" dirty="0">
                <a:solidFill>
                  <a:srgbClr val="000000"/>
                </a:solidFill>
                <a:latin typeface="Franklin Gothic Book"/>
                <a:ea typeface="ＭＳ Ｐゴシック"/>
              </a:rPr>
              <a:t>1-2 </a:t>
            </a:r>
            <a:r>
              <a:rPr lang="en-US" dirty="0" err="1">
                <a:solidFill>
                  <a:srgbClr val="000000"/>
                </a:solidFill>
                <a:latin typeface="Franklin Gothic Book"/>
                <a:ea typeface="ＭＳ Ｐゴシック"/>
              </a:rPr>
              <a:t>pts</a:t>
            </a:r>
            <a:r>
              <a:rPr lang="en-US" dirty="0">
                <a:solidFill>
                  <a:srgbClr val="000000"/>
                </a:solidFill>
                <a:latin typeface="Franklin Gothic Book"/>
                <a:ea typeface="ＭＳ Ｐゴシック"/>
              </a:rPr>
              <a:t> on DAST-10</a:t>
            </a:r>
            <a:r>
              <a:rPr lang="en-US" b="1" dirty="0">
                <a:solidFill>
                  <a:srgbClr val="000000"/>
                </a:solidFill>
                <a:latin typeface="Franklin Gothic Book"/>
                <a:ea typeface="ＭＳ Ｐゴシック"/>
              </a:rPr>
              <a:t> </a:t>
            </a:r>
          </a:p>
        </p:txBody>
      </p:sp>
      <p:sp>
        <p:nvSpPr>
          <p:cNvPr id="5" name="Isosceles Triangle 4">
            <a:extLst>
              <a:ext uri="{FF2B5EF4-FFF2-40B4-BE49-F238E27FC236}">
                <a16:creationId xmlns:a16="http://schemas.microsoft.com/office/drawing/2014/main" id="{653523DA-3729-4A1E-BFE7-0A42E8A6DAF4}"/>
              </a:ext>
            </a:extLst>
          </p:cNvPr>
          <p:cNvSpPr>
            <a:spLocks noChangeArrowheads="1"/>
          </p:cNvSpPr>
          <p:nvPr/>
        </p:nvSpPr>
        <p:spPr bwMode="auto">
          <a:xfrm>
            <a:off x="2332038" y="1435101"/>
            <a:ext cx="2271712" cy="2163763"/>
          </a:xfrm>
          <a:prstGeom prst="triangle">
            <a:avLst>
              <a:gd name="adj" fmla="val 50000"/>
            </a:avLst>
          </a:prstGeom>
          <a:solidFill>
            <a:srgbClr val="FF0000"/>
          </a:solidFill>
          <a:ln w="9525">
            <a:solidFill>
              <a:srgbClr val="9E172F"/>
            </a:solidFill>
            <a:miter lim="800000"/>
            <a:headEnd/>
            <a:tailEnd/>
          </a:ln>
          <a:effectLst>
            <a:outerShdw blurRad="40000" dist="23000" dir="5400000" rotWithShape="0">
              <a:srgbClr val="808080">
                <a:alpha val="34999"/>
              </a:srgbClr>
            </a:outerShdw>
          </a:effectLst>
        </p:spPr>
        <p:txBody>
          <a:bodyPr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0" fontAlgn="base" hangingPunct="0">
              <a:spcBef>
                <a:spcPct val="0"/>
              </a:spcBef>
              <a:spcAft>
                <a:spcPct val="0"/>
              </a:spcAft>
            </a:pPr>
            <a:r>
              <a:rPr lang="en-US" altLang="en-US" sz="1800" b="1">
                <a:solidFill>
                  <a:srgbClr val="000000"/>
                </a:solidFill>
                <a:latin typeface="Franklin Gothic Book" panose="020B0503020102020204" pitchFamily="34" charset="0"/>
              </a:rPr>
              <a:t>High Risk </a:t>
            </a:r>
            <a:r>
              <a:rPr lang="en-US" altLang="en-US" sz="1800">
                <a:solidFill>
                  <a:srgbClr val="000000"/>
                </a:solidFill>
                <a:latin typeface="Franklin Gothic Book" panose="020B0503020102020204" pitchFamily="34" charset="0"/>
              </a:rPr>
              <a:t>≥3 pts on DAST-10</a:t>
            </a:r>
          </a:p>
        </p:txBody>
      </p:sp>
      <p:sp>
        <p:nvSpPr>
          <p:cNvPr id="32773" name="TextBox 1">
            <a:extLst>
              <a:ext uri="{FF2B5EF4-FFF2-40B4-BE49-F238E27FC236}">
                <a16:creationId xmlns:a16="http://schemas.microsoft.com/office/drawing/2014/main" id="{5456A21D-DACB-4762-BFF0-81067EA73FA5}"/>
              </a:ext>
            </a:extLst>
          </p:cNvPr>
          <p:cNvSpPr txBox="1">
            <a:spLocks noChangeArrowheads="1"/>
          </p:cNvSpPr>
          <p:nvPr/>
        </p:nvSpPr>
        <p:spPr bwMode="auto">
          <a:xfrm>
            <a:off x="4586288" y="6057901"/>
            <a:ext cx="28067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0" fontAlgn="base" hangingPunct="0">
              <a:spcBef>
                <a:spcPct val="0"/>
              </a:spcBef>
              <a:spcAft>
                <a:spcPct val="0"/>
              </a:spcAft>
            </a:pPr>
            <a:r>
              <a:rPr lang="en-US" altLang="en-US" sz="1000">
                <a:solidFill>
                  <a:srgbClr val="333333"/>
                </a:solidFill>
              </a:rPr>
              <a:t>ASAM Essentials of Addiction Medicine, 2016.</a:t>
            </a:r>
          </a:p>
        </p:txBody>
      </p:sp>
      <p:pic>
        <p:nvPicPr>
          <p:cNvPr id="32774" name="Picture 5" descr="RileyHz4c">
            <a:extLst>
              <a:ext uri="{FF2B5EF4-FFF2-40B4-BE49-F238E27FC236}">
                <a16:creationId xmlns:a16="http://schemas.microsoft.com/office/drawing/2014/main" id="{9137E41F-736E-4C97-92D0-A50061C31B8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63700" y="6246814"/>
            <a:ext cx="2713038"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5" name="Picture 10" descr="SOM">
            <a:extLst>
              <a:ext uri="{FF2B5EF4-FFF2-40B4-BE49-F238E27FC236}">
                <a16:creationId xmlns:a16="http://schemas.microsoft.com/office/drawing/2014/main" id="{D1E5AF0D-4740-442F-96D4-CC63882DBCF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43864" y="6421438"/>
            <a:ext cx="2624137" cy="43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949478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a:extLst>
              <a:ext uri="{FF2B5EF4-FFF2-40B4-BE49-F238E27FC236}">
                <a16:creationId xmlns:a16="http://schemas.microsoft.com/office/drawing/2014/main" id="{817387F3-C8EF-4040-8C67-75AB0CF9CED3}"/>
              </a:ext>
            </a:extLst>
          </p:cNvPr>
          <p:cNvSpPr>
            <a:spLocks noGrp="1"/>
          </p:cNvSpPr>
          <p:nvPr>
            <p:ph type="title"/>
          </p:nvPr>
        </p:nvSpPr>
        <p:spPr/>
        <p:txBody>
          <a:bodyPr/>
          <a:lstStyle/>
          <a:p>
            <a:r>
              <a:rPr lang="en-US" altLang="en-US"/>
              <a:t>At subsequent appointments provide:</a:t>
            </a:r>
          </a:p>
        </p:txBody>
      </p:sp>
      <p:sp>
        <p:nvSpPr>
          <p:cNvPr id="33794" name="Content Placeholder 2">
            <a:extLst>
              <a:ext uri="{FF2B5EF4-FFF2-40B4-BE49-F238E27FC236}">
                <a16:creationId xmlns:a16="http://schemas.microsoft.com/office/drawing/2014/main" id="{740D3A6B-0069-49A1-9C48-8DAEEA359693}"/>
              </a:ext>
            </a:extLst>
          </p:cNvPr>
          <p:cNvSpPr>
            <a:spLocks noGrp="1"/>
          </p:cNvSpPr>
          <p:nvPr>
            <p:ph sz="half" idx="1"/>
          </p:nvPr>
        </p:nvSpPr>
        <p:spPr>
          <a:xfrm>
            <a:off x="1827214" y="1328738"/>
            <a:ext cx="4346575" cy="4525962"/>
          </a:xfrm>
        </p:spPr>
        <p:txBody>
          <a:bodyPr/>
          <a:lstStyle/>
          <a:p>
            <a:r>
              <a:rPr lang="en-US" altLang="en-US" b="1"/>
              <a:t>Brief interventions and harm reduction strategies</a:t>
            </a:r>
          </a:p>
          <a:p>
            <a:r>
              <a:rPr lang="en-US" altLang="en-US"/>
              <a:t>Counsel on effects</a:t>
            </a:r>
          </a:p>
          <a:p>
            <a:r>
              <a:rPr lang="en-US" altLang="en-US"/>
              <a:t>ID &amp; address co-morbidities; STDs, trauma history, psychiatric illnesses, intimate partner violence</a:t>
            </a:r>
            <a:endParaRPr lang="en-US" altLang="en-US" sz="2400"/>
          </a:p>
        </p:txBody>
      </p:sp>
      <p:sp>
        <p:nvSpPr>
          <p:cNvPr id="33795" name="Content Placeholder 2">
            <a:extLst>
              <a:ext uri="{FF2B5EF4-FFF2-40B4-BE49-F238E27FC236}">
                <a16:creationId xmlns:a16="http://schemas.microsoft.com/office/drawing/2014/main" id="{6DFEDEB5-90DF-4D07-9274-8D2A3EC7D02F}"/>
              </a:ext>
            </a:extLst>
          </p:cNvPr>
          <p:cNvSpPr>
            <a:spLocks noGrp="1"/>
          </p:cNvSpPr>
          <p:nvPr>
            <p:ph sz="half" idx="2"/>
          </p:nvPr>
        </p:nvSpPr>
        <p:spPr>
          <a:xfrm>
            <a:off x="6018213" y="1339851"/>
            <a:ext cx="4038600" cy="4525963"/>
          </a:xfrm>
        </p:spPr>
        <p:txBody>
          <a:bodyPr/>
          <a:lstStyle/>
          <a:p>
            <a:r>
              <a:rPr lang="en-US" altLang="en-US"/>
              <a:t>Encourage moderation and cessation</a:t>
            </a:r>
          </a:p>
          <a:p>
            <a:r>
              <a:rPr lang="en-US" altLang="en-US"/>
              <a:t>Periodic screening (each trimester)</a:t>
            </a:r>
          </a:p>
          <a:p>
            <a:r>
              <a:rPr lang="en-US" altLang="en-US"/>
              <a:t>Shared-decision making</a:t>
            </a:r>
          </a:p>
          <a:p>
            <a:r>
              <a:rPr lang="en-US" altLang="en-US"/>
              <a:t>Referral to treatment</a:t>
            </a:r>
          </a:p>
          <a:p>
            <a:endParaRPr lang="en-US" altLang="en-US"/>
          </a:p>
          <a:p>
            <a:endParaRPr lang="en-US" altLang="en-US"/>
          </a:p>
        </p:txBody>
      </p:sp>
      <p:sp>
        <p:nvSpPr>
          <p:cNvPr id="33796" name="Slide Number Placeholder 3">
            <a:extLst>
              <a:ext uri="{FF2B5EF4-FFF2-40B4-BE49-F238E27FC236}">
                <a16:creationId xmlns:a16="http://schemas.microsoft.com/office/drawing/2014/main" id="{A55FA6DE-C368-4229-A13E-CEB0061F7940}"/>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fld id="{2F15E24C-9A59-464C-B954-86FDB42F6273}" type="slidenum">
              <a:rPr lang="en-US" altLang="en-US" sz="700">
                <a:solidFill>
                  <a:srgbClr val="333333"/>
                </a:solidFill>
                <a:latin typeface="Franklin Gothic Book" panose="020B0503020102020204" pitchFamily="34" charset="0"/>
              </a:rPr>
              <a:pPr fontAlgn="base">
                <a:spcBef>
                  <a:spcPct val="0"/>
                </a:spcBef>
                <a:spcAft>
                  <a:spcPct val="0"/>
                </a:spcAft>
              </a:pPr>
              <a:t>25</a:t>
            </a:fld>
            <a:endParaRPr lang="en-US" altLang="en-US" sz="700">
              <a:solidFill>
                <a:srgbClr val="333333"/>
              </a:solidFill>
              <a:latin typeface="Franklin Gothic Book" panose="020B0503020102020204" pitchFamily="34" charset="0"/>
            </a:endParaRPr>
          </a:p>
        </p:txBody>
      </p:sp>
      <p:pic>
        <p:nvPicPr>
          <p:cNvPr id="33797" name="Picture 4" descr="RileyHz4c">
            <a:extLst>
              <a:ext uri="{FF2B5EF4-FFF2-40B4-BE49-F238E27FC236}">
                <a16:creationId xmlns:a16="http://schemas.microsoft.com/office/drawing/2014/main" id="{B40433F9-4DFD-4089-B3CD-9DA6D01152E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63700" y="6246814"/>
            <a:ext cx="2713038"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8" name="TextBox 1">
            <a:extLst>
              <a:ext uri="{FF2B5EF4-FFF2-40B4-BE49-F238E27FC236}">
                <a16:creationId xmlns:a16="http://schemas.microsoft.com/office/drawing/2014/main" id="{AA3A8FF0-BD76-4A0A-8363-65FD9CC40218}"/>
              </a:ext>
            </a:extLst>
          </p:cNvPr>
          <p:cNvSpPr txBox="1">
            <a:spLocks noChangeArrowheads="1"/>
          </p:cNvSpPr>
          <p:nvPr/>
        </p:nvSpPr>
        <p:spPr bwMode="auto">
          <a:xfrm>
            <a:off x="5743576" y="6246813"/>
            <a:ext cx="126682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0" fontAlgn="base" hangingPunct="0">
              <a:spcBef>
                <a:spcPct val="0"/>
              </a:spcBef>
              <a:spcAft>
                <a:spcPct val="0"/>
              </a:spcAft>
            </a:pPr>
            <a:r>
              <a:rPr lang="en-US" altLang="en-US" sz="1000">
                <a:solidFill>
                  <a:srgbClr val="333333"/>
                </a:solidFill>
              </a:rPr>
              <a:t>www.uptodate.com</a:t>
            </a:r>
          </a:p>
        </p:txBody>
      </p:sp>
      <p:pic>
        <p:nvPicPr>
          <p:cNvPr id="33799" name="Picture 8" descr="SOM">
            <a:extLst>
              <a:ext uri="{FF2B5EF4-FFF2-40B4-BE49-F238E27FC236}">
                <a16:creationId xmlns:a16="http://schemas.microsoft.com/office/drawing/2014/main" id="{C037464D-33C6-43E8-B4CD-1FE01135930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43864" y="6421438"/>
            <a:ext cx="2624137" cy="43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306066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6EFC2"/>
        </a:solidFill>
        <a:effectLst/>
      </p:bgPr>
    </p:bg>
    <p:spTree>
      <p:nvGrpSpPr>
        <p:cNvPr id="1" name=""/>
        <p:cNvGrpSpPr/>
        <p:nvPr/>
      </p:nvGrpSpPr>
      <p:grpSpPr>
        <a:xfrm>
          <a:off x="0" y="0"/>
          <a:ext cx="0" cy="0"/>
          <a:chOff x="0" y="0"/>
          <a:chExt cx="0" cy="0"/>
        </a:xfrm>
      </p:grpSpPr>
      <p:sp>
        <p:nvSpPr>
          <p:cNvPr id="34818" name="Slide Number Placeholder 5">
            <a:extLst>
              <a:ext uri="{FF2B5EF4-FFF2-40B4-BE49-F238E27FC236}">
                <a16:creationId xmlns:a16="http://schemas.microsoft.com/office/drawing/2014/main" id="{718B9C02-AE7A-4C94-8CA7-57ECE07333D1}"/>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fld id="{AEA6D54F-4058-4D70-B207-2DDDBE9ED935}" type="slidenum">
              <a:rPr lang="en-US" altLang="en-US" sz="700">
                <a:solidFill>
                  <a:srgbClr val="333333"/>
                </a:solidFill>
                <a:latin typeface="Franklin Gothic Book" panose="020B0503020102020204" pitchFamily="34" charset="0"/>
              </a:rPr>
              <a:pPr fontAlgn="base">
                <a:spcBef>
                  <a:spcPct val="0"/>
                </a:spcBef>
                <a:spcAft>
                  <a:spcPct val="0"/>
                </a:spcAft>
              </a:pPr>
              <a:t>26</a:t>
            </a:fld>
            <a:endParaRPr lang="en-US" altLang="en-US" sz="700">
              <a:solidFill>
                <a:srgbClr val="333333"/>
              </a:solidFill>
              <a:latin typeface="Franklin Gothic Book" panose="020B0503020102020204" pitchFamily="34" charset="0"/>
            </a:endParaRPr>
          </a:p>
        </p:txBody>
      </p:sp>
      <p:sp>
        <p:nvSpPr>
          <p:cNvPr id="34819" name="Rectangle 2">
            <a:extLst>
              <a:ext uri="{FF2B5EF4-FFF2-40B4-BE49-F238E27FC236}">
                <a16:creationId xmlns:a16="http://schemas.microsoft.com/office/drawing/2014/main" id="{67E2FFFF-1CB9-4D33-8FDF-13DA1DB787D9}"/>
              </a:ext>
            </a:extLst>
          </p:cNvPr>
          <p:cNvSpPr>
            <a:spLocks noGrp="1" noChangeArrowheads="1"/>
          </p:cNvSpPr>
          <p:nvPr>
            <p:ph type="title"/>
          </p:nvPr>
        </p:nvSpPr>
        <p:spPr>
          <a:xfrm>
            <a:off x="1524000" y="-11113"/>
            <a:ext cx="9144000" cy="1204913"/>
          </a:xfrm>
          <a:solidFill>
            <a:schemeClr val="tx2"/>
          </a:solidFill>
        </p:spPr>
        <p:txBody>
          <a:bodyPr/>
          <a:lstStyle/>
          <a:p>
            <a:pPr eaLnBrk="1" hangingPunct="1"/>
            <a:br>
              <a:rPr lang="en-US" altLang="en-US" sz="3600"/>
            </a:br>
            <a:r>
              <a:rPr lang="en-US" altLang="en-US" sz="3600"/>
              <a:t>Title</a:t>
            </a:r>
          </a:p>
        </p:txBody>
      </p:sp>
      <p:sp>
        <p:nvSpPr>
          <p:cNvPr id="7171" name="Rectangle 3">
            <a:extLst>
              <a:ext uri="{FF2B5EF4-FFF2-40B4-BE49-F238E27FC236}">
                <a16:creationId xmlns:a16="http://schemas.microsoft.com/office/drawing/2014/main" id="{4C948BD8-0F79-4AFE-AD21-B6FD87177800}"/>
              </a:ext>
            </a:extLst>
          </p:cNvPr>
          <p:cNvSpPr>
            <a:spLocks noGrp="1" noChangeArrowheads="1"/>
          </p:cNvSpPr>
          <p:nvPr>
            <p:ph type="body" idx="1"/>
          </p:nvPr>
        </p:nvSpPr>
        <p:spPr/>
        <p:txBody>
          <a:bodyPr/>
          <a:lstStyle/>
          <a:p>
            <a:pPr marL="0" indent="0" algn="ctr" eaLnBrk="1" hangingPunct="1">
              <a:buNone/>
              <a:defRPr/>
            </a:pPr>
            <a:endParaRPr lang="en-US" sz="3600" dirty="0">
              <a:solidFill>
                <a:schemeClr val="tx2"/>
              </a:solidFill>
              <a:latin typeface="+mj-lt"/>
              <a:cs typeface="+mn-cs"/>
            </a:endParaRPr>
          </a:p>
          <a:p>
            <a:pPr marL="0" indent="0" algn="ctr" eaLnBrk="1" hangingPunct="1">
              <a:buNone/>
              <a:defRPr/>
            </a:pPr>
            <a:r>
              <a:rPr lang="en-US" sz="4000" dirty="0">
                <a:solidFill>
                  <a:schemeClr val="tx2"/>
                </a:solidFill>
                <a:latin typeface="+mj-lt"/>
                <a:cs typeface="+mn-cs"/>
              </a:rPr>
              <a:t>Where can I refer patients diagnosed with a Substance Use Disorder?</a:t>
            </a:r>
          </a:p>
          <a:p>
            <a:pPr marL="0" indent="0" algn="ctr" eaLnBrk="1" hangingPunct="1">
              <a:buNone/>
              <a:defRPr/>
            </a:pPr>
            <a:br>
              <a:rPr lang="en-US" dirty="0">
                <a:cs typeface="+mn-cs"/>
              </a:rPr>
            </a:br>
            <a:endParaRPr lang="en-US" dirty="0">
              <a:solidFill>
                <a:srgbClr val="333333"/>
              </a:solidFill>
              <a:ea typeface="+mn-ea"/>
              <a:cs typeface="+mn-cs"/>
            </a:endParaRPr>
          </a:p>
        </p:txBody>
      </p:sp>
      <p:pic>
        <p:nvPicPr>
          <p:cNvPr id="34821" name="Picture 4" descr="SOM">
            <a:extLst>
              <a:ext uri="{FF2B5EF4-FFF2-40B4-BE49-F238E27FC236}">
                <a16:creationId xmlns:a16="http://schemas.microsoft.com/office/drawing/2014/main" id="{F1DE7C1F-2C84-47A2-A32D-254EB04659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85100" y="6329363"/>
            <a:ext cx="2624138" cy="43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2" name="Picture 5" descr="RileyHz4c">
            <a:extLst>
              <a:ext uri="{FF2B5EF4-FFF2-40B4-BE49-F238E27FC236}">
                <a16:creationId xmlns:a16="http://schemas.microsoft.com/office/drawing/2014/main" id="{B61D62E2-E7DA-4802-91CB-7B0CB0E7D50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63700" y="6246814"/>
            <a:ext cx="2713038"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370026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a:extLst>
              <a:ext uri="{FF2B5EF4-FFF2-40B4-BE49-F238E27FC236}">
                <a16:creationId xmlns:a16="http://schemas.microsoft.com/office/drawing/2014/main" id="{EF610681-EAA3-4534-8003-95F40FCC8AB3}"/>
              </a:ext>
            </a:extLst>
          </p:cNvPr>
          <p:cNvSpPr>
            <a:spLocks noGrp="1"/>
          </p:cNvSpPr>
          <p:nvPr>
            <p:ph type="title"/>
          </p:nvPr>
        </p:nvSpPr>
        <p:spPr/>
        <p:txBody>
          <a:bodyPr/>
          <a:lstStyle/>
          <a:p>
            <a:r>
              <a:rPr lang="en-US" altLang="en-US"/>
              <a:t>Where to send patients…</a:t>
            </a:r>
          </a:p>
        </p:txBody>
      </p:sp>
      <p:sp>
        <p:nvSpPr>
          <p:cNvPr id="35842" name="Content Placeholder 2">
            <a:extLst>
              <a:ext uri="{FF2B5EF4-FFF2-40B4-BE49-F238E27FC236}">
                <a16:creationId xmlns:a16="http://schemas.microsoft.com/office/drawing/2014/main" id="{B44E491D-86E6-411C-B12F-8D541330AC86}"/>
              </a:ext>
            </a:extLst>
          </p:cNvPr>
          <p:cNvSpPr>
            <a:spLocks noGrp="1"/>
          </p:cNvSpPr>
          <p:nvPr>
            <p:ph idx="1"/>
          </p:nvPr>
        </p:nvSpPr>
        <p:spPr/>
        <p:txBody>
          <a:bodyPr/>
          <a:lstStyle/>
          <a:p>
            <a:r>
              <a:rPr lang="en-US" altLang="en-US" sz="4000"/>
              <a:t>ALL Community Mental Health Centers are accepting pregnant women.</a:t>
            </a:r>
          </a:p>
          <a:p>
            <a:r>
              <a:rPr lang="en-US" altLang="en-US" sz="4000"/>
              <a:t>Call residential facilities and ask if they are accepting pregnant women.</a:t>
            </a:r>
          </a:p>
        </p:txBody>
      </p:sp>
      <p:sp>
        <p:nvSpPr>
          <p:cNvPr id="35843" name="Slide Number Placeholder 3">
            <a:extLst>
              <a:ext uri="{FF2B5EF4-FFF2-40B4-BE49-F238E27FC236}">
                <a16:creationId xmlns:a16="http://schemas.microsoft.com/office/drawing/2014/main" id="{DF6EF141-87BA-465C-863F-B25D31826092}"/>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fld id="{28F8A868-DE1E-4CE3-9D74-0ABA645D25C2}" type="slidenum">
              <a:rPr lang="en-US" altLang="en-US" sz="700">
                <a:solidFill>
                  <a:srgbClr val="333333"/>
                </a:solidFill>
                <a:latin typeface="Franklin Gothic Book" panose="020B0503020102020204" pitchFamily="34" charset="0"/>
              </a:rPr>
              <a:pPr fontAlgn="base">
                <a:spcBef>
                  <a:spcPct val="0"/>
                </a:spcBef>
                <a:spcAft>
                  <a:spcPct val="0"/>
                </a:spcAft>
              </a:pPr>
              <a:t>27</a:t>
            </a:fld>
            <a:endParaRPr lang="en-US" altLang="en-US" sz="700">
              <a:solidFill>
                <a:srgbClr val="333333"/>
              </a:solidFill>
              <a:latin typeface="Franklin Gothic Book" panose="020B0503020102020204" pitchFamily="34" charset="0"/>
            </a:endParaRPr>
          </a:p>
        </p:txBody>
      </p:sp>
      <p:pic>
        <p:nvPicPr>
          <p:cNvPr id="35844" name="Picture 4" descr="SOM">
            <a:extLst>
              <a:ext uri="{FF2B5EF4-FFF2-40B4-BE49-F238E27FC236}">
                <a16:creationId xmlns:a16="http://schemas.microsoft.com/office/drawing/2014/main" id="{20B4CA85-E7ED-48D6-ACDB-2D58C8CF29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85100" y="6329363"/>
            <a:ext cx="2624138" cy="43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5" name="Picture 5" descr="RileyHz4c">
            <a:extLst>
              <a:ext uri="{FF2B5EF4-FFF2-40B4-BE49-F238E27FC236}">
                <a16:creationId xmlns:a16="http://schemas.microsoft.com/office/drawing/2014/main" id="{BF6BFB44-C9E4-4E34-A70B-328F87C60F9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63700" y="6246814"/>
            <a:ext cx="2713038"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226558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a:extLst>
              <a:ext uri="{FF2B5EF4-FFF2-40B4-BE49-F238E27FC236}">
                <a16:creationId xmlns:a16="http://schemas.microsoft.com/office/drawing/2014/main" id="{38078F76-5EB5-428E-AC5A-4071ABE7E765}"/>
              </a:ext>
            </a:extLst>
          </p:cNvPr>
          <p:cNvSpPr>
            <a:spLocks noGrp="1"/>
          </p:cNvSpPr>
          <p:nvPr>
            <p:ph type="title"/>
          </p:nvPr>
        </p:nvSpPr>
        <p:spPr/>
        <p:txBody>
          <a:bodyPr/>
          <a:lstStyle/>
          <a:p>
            <a:r>
              <a:rPr lang="en-US" altLang="en-US"/>
              <a:t>Where to send patients…</a:t>
            </a:r>
          </a:p>
        </p:txBody>
      </p:sp>
      <p:sp>
        <p:nvSpPr>
          <p:cNvPr id="36866" name="Content Placeholder 2">
            <a:extLst>
              <a:ext uri="{FF2B5EF4-FFF2-40B4-BE49-F238E27FC236}">
                <a16:creationId xmlns:a16="http://schemas.microsoft.com/office/drawing/2014/main" id="{1ABB3542-A90C-42F8-8310-EA1AC6736A28}"/>
              </a:ext>
            </a:extLst>
          </p:cNvPr>
          <p:cNvSpPr>
            <a:spLocks noGrp="1"/>
          </p:cNvSpPr>
          <p:nvPr>
            <p:ph idx="1"/>
          </p:nvPr>
        </p:nvSpPr>
        <p:spPr/>
        <p:txBody>
          <a:bodyPr/>
          <a:lstStyle/>
          <a:p>
            <a:r>
              <a:rPr lang="en-US" altLang="en-US" b="1"/>
              <a:t>Volunteers of America</a:t>
            </a:r>
            <a:r>
              <a:rPr lang="ja-JP" altLang="en-US" b="1"/>
              <a:t>’</a:t>
            </a:r>
            <a:r>
              <a:rPr lang="en-US" altLang="ja-JP" b="1"/>
              <a:t>s Fresh Start Recovery Program</a:t>
            </a:r>
            <a:r>
              <a:rPr lang="en-US" altLang="ja-JP"/>
              <a:t>;  </a:t>
            </a:r>
          </a:p>
          <a:p>
            <a:pPr>
              <a:buFontTx/>
              <a:buNone/>
            </a:pPr>
            <a:r>
              <a:rPr lang="en-US" altLang="en-US"/>
              <a:t>    -Addiction counseling          -Trauma counseling</a:t>
            </a:r>
          </a:p>
          <a:p>
            <a:pPr>
              <a:buFontTx/>
              <a:buNone/>
            </a:pPr>
            <a:r>
              <a:rPr lang="en-US" altLang="en-US"/>
              <a:t>    -Behavioral health counseling</a:t>
            </a:r>
          </a:p>
          <a:p>
            <a:pPr>
              <a:buFontTx/>
              <a:buNone/>
            </a:pPr>
            <a:r>
              <a:rPr lang="en-US" altLang="en-US"/>
              <a:t>    -Woman-centered care        </a:t>
            </a:r>
          </a:p>
          <a:p>
            <a:pPr>
              <a:buFontTx/>
              <a:buNone/>
            </a:pPr>
            <a:r>
              <a:rPr lang="en-US" altLang="en-US"/>
              <a:t>    -Buprenorphine provider</a:t>
            </a:r>
          </a:p>
          <a:p>
            <a:pPr>
              <a:buFontTx/>
              <a:buNone/>
            </a:pPr>
            <a:r>
              <a:rPr lang="en-US" altLang="en-US"/>
              <a:t>    -Pregnant and post partum women accepted</a:t>
            </a:r>
          </a:p>
          <a:p>
            <a:pPr>
              <a:buFontTx/>
              <a:buNone/>
            </a:pPr>
            <a:r>
              <a:rPr lang="en-US" altLang="en-US"/>
              <a:t>     with up to 2 children 5 years or younger</a:t>
            </a:r>
          </a:p>
        </p:txBody>
      </p:sp>
      <p:sp>
        <p:nvSpPr>
          <p:cNvPr id="36867" name="Slide Number Placeholder 3">
            <a:extLst>
              <a:ext uri="{FF2B5EF4-FFF2-40B4-BE49-F238E27FC236}">
                <a16:creationId xmlns:a16="http://schemas.microsoft.com/office/drawing/2014/main" id="{FD2A2A37-9380-45E5-BB56-4DAB0041C23F}"/>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fld id="{2A24365B-0CED-48E0-88F4-18584C318BD6}" type="slidenum">
              <a:rPr lang="en-US" altLang="en-US" sz="700">
                <a:solidFill>
                  <a:srgbClr val="333333"/>
                </a:solidFill>
                <a:latin typeface="Franklin Gothic Book" panose="020B0503020102020204" pitchFamily="34" charset="0"/>
              </a:rPr>
              <a:pPr fontAlgn="base">
                <a:spcBef>
                  <a:spcPct val="0"/>
                </a:spcBef>
                <a:spcAft>
                  <a:spcPct val="0"/>
                </a:spcAft>
              </a:pPr>
              <a:t>28</a:t>
            </a:fld>
            <a:endParaRPr lang="en-US" altLang="en-US" sz="700">
              <a:solidFill>
                <a:srgbClr val="333333"/>
              </a:solidFill>
              <a:latin typeface="Franklin Gothic Book" panose="020B0503020102020204" pitchFamily="34" charset="0"/>
            </a:endParaRPr>
          </a:p>
        </p:txBody>
      </p:sp>
      <p:pic>
        <p:nvPicPr>
          <p:cNvPr id="36868" name="Picture 4" descr="SOM">
            <a:extLst>
              <a:ext uri="{FF2B5EF4-FFF2-40B4-BE49-F238E27FC236}">
                <a16:creationId xmlns:a16="http://schemas.microsoft.com/office/drawing/2014/main" id="{5FC12A95-A4D4-4AFA-AAD2-342A373C5D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85100" y="6329363"/>
            <a:ext cx="2624138" cy="43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69" name="Picture 5" descr="RileyHz4c">
            <a:extLst>
              <a:ext uri="{FF2B5EF4-FFF2-40B4-BE49-F238E27FC236}">
                <a16:creationId xmlns:a16="http://schemas.microsoft.com/office/drawing/2014/main" id="{8D060640-0DEA-4C05-9317-B6FC03D256D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63700" y="6246814"/>
            <a:ext cx="2713038"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99049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6EFC2">
            <a:alpha val="74901"/>
          </a:srgbClr>
        </a:solidFill>
        <a:effectLst/>
      </p:bgPr>
    </p:bg>
    <p:spTree>
      <p:nvGrpSpPr>
        <p:cNvPr id="1" name=""/>
        <p:cNvGrpSpPr/>
        <p:nvPr/>
      </p:nvGrpSpPr>
      <p:grpSpPr>
        <a:xfrm>
          <a:off x="0" y="0"/>
          <a:ext cx="0" cy="0"/>
          <a:chOff x="0" y="0"/>
          <a:chExt cx="0" cy="0"/>
        </a:xfrm>
      </p:grpSpPr>
      <p:sp>
        <p:nvSpPr>
          <p:cNvPr id="37890" name="Slide Number Placeholder 5">
            <a:extLst>
              <a:ext uri="{FF2B5EF4-FFF2-40B4-BE49-F238E27FC236}">
                <a16:creationId xmlns:a16="http://schemas.microsoft.com/office/drawing/2014/main" id="{168CC1A6-33C5-4532-AF2B-21721926A8B0}"/>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fld id="{1065FF42-F030-4F2A-91A0-0408E6122DF0}" type="slidenum">
              <a:rPr lang="en-US" altLang="en-US" sz="700">
                <a:solidFill>
                  <a:srgbClr val="333333"/>
                </a:solidFill>
                <a:latin typeface="Franklin Gothic Book" panose="020B0503020102020204" pitchFamily="34" charset="0"/>
              </a:rPr>
              <a:pPr fontAlgn="base">
                <a:spcBef>
                  <a:spcPct val="0"/>
                </a:spcBef>
                <a:spcAft>
                  <a:spcPct val="0"/>
                </a:spcAft>
              </a:pPr>
              <a:t>29</a:t>
            </a:fld>
            <a:endParaRPr lang="en-US" altLang="en-US" sz="700">
              <a:solidFill>
                <a:srgbClr val="333333"/>
              </a:solidFill>
              <a:latin typeface="Franklin Gothic Book" panose="020B0503020102020204" pitchFamily="34" charset="0"/>
            </a:endParaRPr>
          </a:p>
        </p:txBody>
      </p:sp>
      <p:sp>
        <p:nvSpPr>
          <p:cNvPr id="37891" name="Rectangle 2">
            <a:extLst>
              <a:ext uri="{FF2B5EF4-FFF2-40B4-BE49-F238E27FC236}">
                <a16:creationId xmlns:a16="http://schemas.microsoft.com/office/drawing/2014/main" id="{68DFBD37-922F-43F0-88D5-202A34884F86}"/>
              </a:ext>
            </a:extLst>
          </p:cNvPr>
          <p:cNvSpPr>
            <a:spLocks noGrp="1" noChangeArrowheads="1"/>
          </p:cNvSpPr>
          <p:nvPr>
            <p:ph type="title"/>
          </p:nvPr>
        </p:nvSpPr>
        <p:spPr>
          <a:xfrm>
            <a:off x="1524000" y="-11113"/>
            <a:ext cx="9144000" cy="1204913"/>
          </a:xfrm>
          <a:solidFill>
            <a:schemeClr val="tx2"/>
          </a:solidFill>
        </p:spPr>
        <p:txBody>
          <a:bodyPr/>
          <a:lstStyle/>
          <a:p>
            <a:pPr eaLnBrk="1" hangingPunct="1"/>
            <a:br>
              <a:rPr lang="en-US" altLang="en-US" sz="3600"/>
            </a:br>
            <a:r>
              <a:rPr lang="en-US" altLang="en-US" sz="3600"/>
              <a:t>Title</a:t>
            </a:r>
          </a:p>
        </p:txBody>
      </p:sp>
      <p:sp>
        <p:nvSpPr>
          <p:cNvPr id="7171" name="Rectangle 3">
            <a:extLst>
              <a:ext uri="{FF2B5EF4-FFF2-40B4-BE49-F238E27FC236}">
                <a16:creationId xmlns:a16="http://schemas.microsoft.com/office/drawing/2014/main" id="{9F379939-458E-42A0-820E-FBACB345DCA3}"/>
              </a:ext>
            </a:extLst>
          </p:cNvPr>
          <p:cNvSpPr>
            <a:spLocks noGrp="1" noChangeArrowheads="1"/>
          </p:cNvSpPr>
          <p:nvPr>
            <p:ph type="body" idx="1"/>
          </p:nvPr>
        </p:nvSpPr>
        <p:spPr/>
        <p:txBody>
          <a:bodyPr/>
          <a:lstStyle/>
          <a:p>
            <a:pPr marL="0" indent="0" algn="ctr" eaLnBrk="1" hangingPunct="1">
              <a:buNone/>
              <a:defRPr/>
            </a:pPr>
            <a:endParaRPr lang="en-US" sz="3600" dirty="0">
              <a:solidFill>
                <a:schemeClr val="tx2"/>
              </a:solidFill>
              <a:latin typeface="+mj-lt"/>
              <a:cs typeface="+mn-cs"/>
            </a:endParaRPr>
          </a:p>
          <a:p>
            <a:pPr marL="0" indent="0" algn="ctr" eaLnBrk="1" hangingPunct="1">
              <a:buNone/>
              <a:defRPr/>
            </a:pPr>
            <a:r>
              <a:rPr lang="en-US" sz="4000" dirty="0">
                <a:solidFill>
                  <a:schemeClr val="tx2"/>
                </a:solidFill>
                <a:latin typeface="+mj-lt"/>
                <a:cs typeface="+mn-cs"/>
              </a:rPr>
              <a:t>What are the legal reporting requirements for a positive urine drug screen?</a:t>
            </a:r>
          </a:p>
          <a:p>
            <a:pPr marL="0" indent="0" algn="ctr" eaLnBrk="1" hangingPunct="1">
              <a:buNone/>
              <a:defRPr/>
            </a:pPr>
            <a:br>
              <a:rPr lang="en-US" dirty="0">
                <a:cs typeface="+mn-cs"/>
              </a:rPr>
            </a:br>
            <a:endParaRPr lang="en-US" dirty="0">
              <a:solidFill>
                <a:srgbClr val="333333"/>
              </a:solidFill>
              <a:ea typeface="+mn-ea"/>
              <a:cs typeface="+mn-cs"/>
            </a:endParaRPr>
          </a:p>
        </p:txBody>
      </p:sp>
      <p:pic>
        <p:nvPicPr>
          <p:cNvPr id="37893" name="Picture 4" descr="SOM">
            <a:extLst>
              <a:ext uri="{FF2B5EF4-FFF2-40B4-BE49-F238E27FC236}">
                <a16:creationId xmlns:a16="http://schemas.microsoft.com/office/drawing/2014/main" id="{9C50E66B-FD50-46B1-86EA-187B11513B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85100" y="6329363"/>
            <a:ext cx="2624138" cy="43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4" name="Picture 5" descr="RileyHz4c">
            <a:extLst>
              <a:ext uri="{FF2B5EF4-FFF2-40B4-BE49-F238E27FC236}">
                <a16:creationId xmlns:a16="http://schemas.microsoft.com/office/drawing/2014/main" id="{7B8F1540-6B24-44D1-8E65-7017BD12935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63700" y="6246814"/>
            <a:ext cx="2713038"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45794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35D2A-03C8-4219-BAD5-B70E809D3425}"/>
              </a:ext>
            </a:extLst>
          </p:cNvPr>
          <p:cNvSpPr>
            <a:spLocks noGrp="1"/>
          </p:cNvSpPr>
          <p:nvPr>
            <p:ph type="title"/>
          </p:nvPr>
        </p:nvSpPr>
        <p:spPr/>
        <p:txBody>
          <a:bodyPr/>
          <a:lstStyle/>
          <a:p>
            <a:r>
              <a:rPr lang="en-US" dirty="0"/>
              <a:t>Polling Question #1</a:t>
            </a:r>
          </a:p>
        </p:txBody>
      </p:sp>
      <p:sp>
        <p:nvSpPr>
          <p:cNvPr id="3" name="Content Placeholder 2">
            <a:extLst>
              <a:ext uri="{FF2B5EF4-FFF2-40B4-BE49-F238E27FC236}">
                <a16:creationId xmlns:a16="http://schemas.microsoft.com/office/drawing/2014/main" id="{02408C1F-6A7C-4EBE-9F03-23C3D30B06A7}"/>
              </a:ext>
            </a:extLst>
          </p:cNvPr>
          <p:cNvSpPr>
            <a:spLocks noGrp="1"/>
          </p:cNvSpPr>
          <p:nvPr>
            <p:ph idx="1"/>
          </p:nvPr>
        </p:nvSpPr>
        <p:spPr/>
        <p:txBody>
          <a:bodyPr>
            <a:normAutofit/>
          </a:bodyPr>
          <a:lstStyle/>
          <a:p>
            <a:pPr marL="0" indent="0">
              <a:buNone/>
            </a:pPr>
            <a:r>
              <a:rPr lang="en-US" b="0" i="0" dirty="0">
                <a:solidFill>
                  <a:schemeClr val="tx1"/>
                </a:solidFill>
              </a:rPr>
              <a:t>Which represents your professional discipline?</a:t>
            </a:r>
          </a:p>
          <a:p>
            <a:pPr>
              <a:buFont typeface="Wingdings" panose="05000000000000000000" pitchFamily="2" charset="2"/>
              <a:buChar char="q"/>
            </a:pPr>
            <a:r>
              <a:rPr lang="en-US" b="0" i="0" dirty="0">
                <a:solidFill>
                  <a:schemeClr val="tx1"/>
                </a:solidFill>
              </a:rPr>
              <a:t>Physician</a:t>
            </a:r>
          </a:p>
          <a:p>
            <a:pPr>
              <a:buFont typeface="Wingdings" panose="05000000000000000000" pitchFamily="2" charset="2"/>
              <a:buChar char="q"/>
            </a:pPr>
            <a:r>
              <a:rPr lang="en-US" b="0" i="0" dirty="0">
                <a:solidFill>
                  <a:schemeClr val="tx1"/>
                </a:solidFill>
              </a:rPr>
              <a:t>Nursing</a:t>
            </a:r>
          </a:p>
          <a:p>
            <a:pPr>
              <a:buFont typeface="Wingdings" panose="05000000000000000000" pitchFamily="2" charset="2"/>
              <a:buChar char="q"/>
            </a:pPr>
            <a:r>
              <a:rPr lang="en-US" b="0" i="0" dirty="0">
                <a:solidFill>
                  <a:schemeClr val="tx1"/>
                </a:solidFill>
              </a:rPr>
              <a:t>Social Services</a:t>
            </a:r>
          </a:p>
          <a:p>
            <a:pPr>
              <a:buFont typeface="Wingdings" panose="05000000000000000000" pitchFamily="2" charset="2"/>
              <a:buChar char="q"/>
            </a:pPr>
            <a:r>
              <a:rPr lang="en-US" b="0" i="0" dirty="0">
                <a:solidFill>
                  <a:schemeClr val="tx1"/>
                </a:solidFill>
              </a:rPr>
              <a:t>Other – please type into the chat </a:t>
            </a:r>
          </a:p>
        </p:txBody>
      </p:sp>
      <p:sp>
        <p:nvSpPr>
          <p:cNvPr id="4" name="Slide Number Placeholder 3">
            <a:extLst>
              <a:ext uri="{FF2B5EF4-FFF2-40B4-BE49-F238E27FC236}">
                <a16:creationId xmlns:a16="http://schemas.microsoft.com/office/drawing/2014/main" id="{49803E7D-A2F7-4AD1-9D48-A70F9C0A604F}"/>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1123997-4C51-7B40-AA7B-028107A2DA1D}" type="slidenum">
              <a:rPr kumimoji="0" lang="en-US" sz="1600" b="0" i="0" u="none" strike="noStrike" kern="1200" cap="none" spc="0" normalizeH="0" baseline="0" noProof="0" smtClean="0">
                <a:ln>
                  <a:noFill/>
                </a:ln>
                <a:solidFill>
                  <a:schemeClr val="tx1"/>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a:t>
            </a:fld>
            <a:endParaRPr kumimoji="0" lang="en-US" sz="1600" b="0" i="0" u="none" strike="noStrike" kern="1200" cap="none" spc="0" normalizeH="0" baseline="0" noProof="0" dirty="0">
              <a:ln>
                <a:noFill/>
              </a:ln>
              <a:solidFill>
                <a:schemeClr val="tx1"/>
              </a:solidFill>
              <a:effectLst/>
              <a:uLnTx/>
              <a:uFillTx/>
              <a:latin typeface="Calibri"/>
              <a:ea typeface="+mn-ea"/>
              <a:cs typeface="+mn-cs"/>
            </a:endParaRPr>
          </a:p>
        </p:txBody>
      </p:sp>
    </p:spTree>
    <p:extLst>
      <p:ext uri="{BB962C8B-B14F-4D97-AF65-F5344CB8AC3E}">
        <p14:creationId xmlns:p14="http://schemas.microsoft.com/office/powerpoint/2010/main" val="12585754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BCACDD53-6C38-45F4-8256-CF133D3F0BBC}"/>
              </a:ext>
            </a:extLst>
          </p:cNvPr>
          <p:cNvSpPr>
            <a:spLocks noGrp="1"/>
          </p:cNvSpPr>
          <p:nvPr>
            <p:ph type="title"/>
          </p:nvPr>
        </p:nvSpPr>
        <p:spPr>
          <a:xfrm>
            <a:off x="1814513" y="28576"/>
            <a:ext cx="8853487" cy="1116013"/>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defRPr/>
            </a:pPr>
            <a:r>
              <a:rPr lang="en-US" dirty="0">
                <a:cs typeface="+mj-cs"/>
              </a:rPr>
              <a:t>Indiana State Senate Enrolled Act No. 186</a:t>
            </a:r>
            <a:endParaRPr lang="en-US"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a typeface="MS PGothic" charset="0"/>
              <a:cs typeface="+mj-cs"/>
            </a:endParaRPr>
          </a:p>
        </p:txBody>
      </p:sp>
      <p:sp>
        <p:nvSpPr>
          <p:cNvPr id="38914" name="Content Placeholder 2">
            <a:extLst>
              <a:ext uri="{FF2B5EF4-FFF2-40B4-BE49-F238E27FC236}">
                <a16:creationId xmlns:a16="http://schemas.microsoft.com/office/drawing/2014/main" id="{934C4B37-8B3E-4B3A-80F5-1AB6B1A6B5EE}"/>
              </a:ext>
            </a:extLst>
          </p:cNvPr>
          <p:cNvSpPr>
            <a:spLocks noGrp="1"/>
          </p:cNvSpPr>
          <p:nvPr>
            <p:ph idx="1"/>
          </p:nvPr>
        </p:nvSpPr>
        <p:spPr/>
        <p:txBody>
          <a:bodyPr/>
          <a:lstStyle/>
          <a:p>
            <a:pPr eaLnBrk="1" hangingPunct="1"/>
            <a:r>
              <a:rPr lang="en-US" altLang="en-US">
                <a:latin typeface="Times New Roman" panose="02020603050405020304" pitchFamily="18" charset="0"/>
              </a:rPr>
              <a:t>MDs, </a:t>
            </a:r>
          </a:p>
          <a:p>
            <a:pPr eaLnBrk="1" hangingPunct="1"/>
            <a:r>
              <a:rPr lang="en-US" altLang="en-US">
                <a:latin typeface="Times New Roman" panose="02020603050405020304" pitchFamily="18" charset="0"/>
              </a:rPr>
              <a:t>PAs, </a:t>
            </a:r>
          </a:p>
          <a:p>
            <a:pPr eaLnBrk="1" hangingPunct="1"/>
            <a:r>
              <a:rPr lang="en-US" altLang="en-US">
                <a:latin typeface="Times New Roman" panose="02020603050405020304" pitchFamily="18" charset="0"/>
              </a:rPr>
              <a:t>Midwives, &amp; </a:t>
            </a:r>
          </a:p>
          <a:p>
            <a:pPr eaLnBrk="1" hangingPunct="1"/>
            <a:r>
              <a:rPr lang="en-US" altLang="en-US">
                <a:latin typeface="Times New Roman" panose="02020603050405020304" pitchFamily="18" charset="0"/>
              </a:rPr>
              <a:t>NPs </a:t>
            </a:r>
          </a:p>
          <a:p>
            <a:pPr eaLnBrk="1" hangingPunct="1"/>
            <a:r>
              <a:rPr lang="en-US" altLang="en-US">
                <a:latin typeface="Times New Roman" panose="02020603050405020304" pitchFamily="18" charset="0"/>
              </a:rPr>
              <a:t>…are prohibited from informing law enforcement agencies of the results of drug tests (verbal, urine tests, blood tests) done on pregnant women without consent unless under court order.</a:t>
            </a:r>
          </a:p>
          <a:p>
            <a:pPr eaLnBrk="1" hangingPunct="1"/>
            <a:endParaRPr lang="en-US" altLang="en-US">
              <a:latin typeface="Times New Roman" panose="02020603050405020304" pitchFamily="18" charset="0"/>
            </a:endParaRPr>
          </a:p>
        </p:txBody>
      </p:sp>
      <p:sp>
        <p:nvSpPr>
          <p:cNvPr id="38915" name="Rectangle 3">
            <a:extLst>
              <a:ext uri="{FF2B5EF4-FFF2-40B4-BE49-F238E27FC236}">
                <a16:creationId xmlns:a16="http://schemas.microsoft.com/office/drawing/2014/main" id="{16FCCEB9-DAC0-4B9F-A2B7-E92B863C0E9E}"/>
              </a:ext>
            </a:extLst>
          </p:cNvPr>
          <p:cNvSpPr>
            <a:spLocks noChangeArrowheads="1"/>
          </p:cNvSpPr>
          <p:nvPr/>
        </p:nvSpPr>
        <p:spPr bwMode="auto">
          <a:xfrm>
            <a:off x="3438525" y="5881688"/>
            <a:ext cx="66294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r>
              <a:rPr lang="en-US" altLang="en-US" sz="1200">
                <a:solidFill>
                  <a:srgbClr val="333333"/>
                </a:solidFill>
              </a:rPr>
              <a:t>https://iga.in.gov/legislative/2016/bills/senate186#document-9e4e1dbb</a:t>
            </a:r>
          </a:p>
          <a:p>
            <a:pPr fontAlgn="base">
              <a:spcBef>
                <a:spcPct val="0"/>
              </a:spcBef>
              <a:spcAft>
                <a:spcPct val="0"/>
              </a:spcAft>
            </a:pPr>
            <a:r>
              <a:rPr lang="en-US" altLang="en-US" sz="1200">
                <a:solidFill>
                  <a:srgbClr val="333333"/>
                </a:solidFill>
              </a:rPr>
              <a:t>https://www.guttmacher.org/state-policy/explore/substance-use-during-pregnancy</a:t>
            </a:r>
          </a:p>
        </p:txBody>
      </p:sp>
      <p:pic>
        <p:nvPicPr>
          <p:cNvPr id="38916" name="Picture 5" descr="RileyHz4c">
            <a:extLst>
              <a:ext uri="{FF2B5EF4-FFF2-40B4-BE49-F238E27FC236}">
                <a16:creationId xmlns:a16="http://schemas.microsoft.com/office/drawing/2014/main" id="{A5F5221D-0479-462C-BBAD-AE902AAF5A6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63700" y="6246814"/>
            <a:ext cx="2713038"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17" name="Picture 4" descr="SOM">
            <a:extLst>
              <a:ext uri="{FF2B5EF4-FFF2-40B4-BE49-F238E27FC236}">
                <a16:creationId xmlns:a16="http://schemas.microsoft.com/office/drawing/2014/main" id="{6DB101BA-9ADE-44B9-9E83-8DC422851B5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43864" y="6421438"/>
            <a:ext cx="2624137" cy="43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496086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a:extLst>
              <a:ext uri="{FF2B5EF4-FFF2-40B4-BE49-F238E27FC236}">
                <a16:creationId xmlns:a16="http://schemas.microsoft.com/office/drawing/2014/main" id="{D6846B39-ECB1-4E8B-8B93-7BA46702ED10}"/>
              </a:ext>
            </a:extLst>
          </p:cNvPr>
          <p:cNvSpPr>
            <a:spLocks noGrp="1"/>
          </p:cNvSpPr>
          <p:nvPr>
            <p:ph type="title"/>
          </p:nvPr>
        </p:nvSpPr>
        <p:spPr/>
        <p:txBody>
          <a:bodyPr/>
          <a:lstStyle/>
          <a:p>
            <a:r>
              <a:rPr lang="en-US" altLang="en-US"/>
              <a:t>The State of Indiana</a:t>
            </a:r>
          </a:p>
        </p:txBody>
      </p:sp>
      <p:graphicFrame>
        <p:nvGraphicFramePr>
          <p:cNvPr id="4" name="Content Placeholder 3">
            <a:extLst>
              <a:ext uri="{FF2B5EF4-FFF2-40B4-BE49-F238E27FC236}">
                <a16:creationId xmlns:a16="http://schemas.microsoft.com/office/drawing/2014/main" id="{0D7B3401-D63F-4EBC-A200-2122396D76EE}"/>
              </a:ext>
            </a:extLst>
          </p:cNvPr>
          <p:cNvGraphicFramePr>
            <a:graphicFrameLocks noGrp="1"/>
          </p:cNvGraphicFramePr>
          <p:nvPr>
            <p:ph idx="1"/>
          </p:nvPr>
        </p:nvGraphicFramePr>
        <p:xfrm>
          <a:off x="1662897" y="1489075"/>
          <a:ext cx="8819910" cy="4292600"/>
        </p:xfrm>
        <a:graphic>
          <a:graphicData uri="http://schemas.openxmlformats.org/drawingml/2006/table">
            <a:tbl>
              <a:tblPr firstRow="1" bandRow="1">
                <a:tableStyleId>{3C2FFA5D-87B4-456A-9821-1D502468CF0F}</a:tableStyleId>
              </a:tblPr>
              <a:tblGrid>
                <a:gridCol w="807408">
                  <a:extLst>
                    <a:ext uri="{9D8B030D-6E8A-4147-A177-3AD203B41FA5}">
                      <a16:colId xmlns:a16="http://schemas.microsoft.com/office/drawing/2014/main" val="20000"/>
                    </a:ext>
                  </a:extLst>
                </a:gridCol>
                <a:gridCol w="856387">
                  <a:extLst>
                    <a:ext uri="{9D8B030D-6E8A-4147-A177-3AD203B41FA5}">
                      <a16:colId xmlns:a16="http://schemas.microsoft.com/office/drawing/2014/main" val="20001"/>
                    </a:ext>
                  </a:extLst>
                </a:gridCol>
                <a:gridCol w="1525073">
                  <a:extLst>
                    <a:ext uri="{9D8B030D-6E8A-4147-A177-3AD203B41FA5}">
                      <a16:colId xmlns:a16="http://schemas.microsoft.com/office/drawing/2014/main" val="20002"/>
                    </a:ext>
                  </a:extLst>
                </a:gridCol>
                <a:gridCol w="1174324">
                  <a:extLst>
                    <a:ext uri="{9D8B030D-6E8A-4147-A177-3AD203B41FA5}">
                      <a16:colId xmlns:a16="http://schemas.microsoft.com/office/drawing/2014/main" val="20003"/>
                    </a:ext>
                  </a:extLst>
                </a:gridCol>
                <a:gridCol w="878660">
                  <a:extLst>
                    <a:ext uri="{9D8B030D-6E8A-4147-A177-3AD203B41FA5}">
                      <a16:colId xmlns:a16="http://schemas.microsoft.com/office/drawing/2014/main" val="20004"/>
                    </a:ext>
                  </a:extLst>
                </a:gridCol>
                <a:gridCol w="1067551">
                  <a:extLst>
                    <a:ext uri="{9D8B030D-6E8A-4147-A177-3AD203B41FA5}">
                      <a16:colId xmlns:a16="http://schemas.microsoft.com/office/drawing/2014/main" val="20005"/>
                    </a:ext>
                  </a:extLst>
                </a:gridCol>
                <a:gridCol w="1250570">
                  <a:extLst>
                    <a:ext uri="{9D8B030D-6E8A-4147-A177-3AD203B41FA5}">
                      <a16:colId xmlns:a16="http://schemas.microsoft.com/office/drawing/2014/main" val="20006"/>
                    </a:ext>
                  </a:extLst>
                </a:gridCol>
                <a:gridCol w="1259937">
                  <a:extLst>
                    <a:ext uri="{9D8B030D-6E8A-4147-A177-3AD203B41FA5}">
                      <a16:colId xmlns:a16="http://schemas.microsoft.com/office/drawing/2014/main" val="20007"/>
                    </a:ext>
                  </a:extLst>
                </a:gridCol>
              </a:tblGrid>
              <a:tr h="914400">
                <a:tc>
                  <a:txBody>
                    <a:bodyPr/>
                    <a:lstStyle/>
                    <a:p>
                      <a:r>
                        <a:rPr lang="en-US" sz="1800" dirty="0"/>
                        <a:t>State</a:t>
                      </a:r>
                    </a:p>
                  </a:txBody>
                  <a:tcPr>
                    <a:solidFill>
                      <a:schemeClr val="tx2"/>
                    </a:solidFill>
                  </a:tcPr>
                </a:tc>
                <a:tc gridSpan="2">
                  <a:txBody>
                    <a:bodyPr/>
                    <a:lstStyle/>
                    <a:p>
                      <a:r>
                        <a:rPr lang="en-US" sz="1800" dirty="0"/>
                        <a:t>Substance Use Considered</a:t>
                      </a:r>
                    </a:p>
                  </a:txBody>
                  <a:tcPr>
                    <a:solidFill>
                      <a:schemeClr val="tx2"/>
                    </a:solidFill>
                  </a:tcPr>
                </a:tc>
                <a:tc hMerge="1">
                  <a:txBody>
                    <a:bodyPr/>
                    <a:lstStyle/>
                    <a:p>
                      <a:endParaRPr lang="en-US" dirty="0"/>
                    </a:p>
                  </a:txBody>
                  <a:tcPr/>
                </a:tc>
                <a:tc gridSpan="2">
                  <a:txBody>
                    <a:bodyPr/>
                    <a:lstStyle/>
                    <a:p>
                      <a:r>
                        <a:rPr lang="en-US" sz="1800" dirty="0"/>
                        <a:t>When Use</a:t>
                      </a:r>
                      <a:r>
                        <a:rPr lang="en-US" sz="1800" baseline="0" dirty="0"/>
                        <a:t> is Suspected State Requires:</a:t>
                      </a:r>
                      <a:endParaRPr lang="en-US" sz="1800" dirty="0"/>
                    </a:p>
                  </a:txBody>
                  <a:tcPr>
                    <a:solidFill>
                      <a:schemeClr val="tx2"/>
                    </a:solidFill>
                  </a:tcPr>
                </a:tc>
                <a:tc hMerge="1">
                  <a:txBody>
                    <a:bodyPr/>
                    <a:lstStyle/>
                    <a:p>
                      <a:endParaRPr lang="en-US" dirty="0"/>
                    </a:p>
                  </a:txBody>
                  <a:tcPr/>
                </a:tc>
                <a:tc gridSpan="3">
                  <a:txBody>
                    <a:bodyPr/>
                    <a:lstStyle/>
                    <a:p>
                      <a:r>
                        <a:rPr lang="en-US" sz="1800" dirty="0"/>
                        <a:t>Treatment for pregnant women</a:t>
                      </a:r>
                    </a:p>
                  </a:txBody>
                  <a:tcPr>
                    <a:solidFill>
                      <a:schemeClr val="tx2"/>
                    </a:solidFill>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1524000">
                <a:tc>
                  <a:txBody>
                    <a:bodyPr/>
                    <a:lstStyle/>
                    <a:p>
                      <a:endParaRPr lang="en-US" sz="1800" dirty="0"/>
                    </a:p>
                  </a:txBody>
                  <a:tcPr>
                    <a:solidFill>
                      <a:schemeClr val="accent2">
                        <a:lumMod val="20000"/>
                        <a:lumOff val="80000"/>
                      </a:schemeClr>
                    </a:solidFill>
                  </a:tcPr>
                </a:tc>
                <a:tc>
                  <a:txBody>
                    <a:bodyPr/>
                    <a:lstStyle/>
                    <a:p>
                      <a:r>
                        <a:rPr lang="en-US" sz="1800" dirty="0"/>
                        <a:t>Child</a:t>
                      </a:r>
                      <a:r>
                        <a:rPr lang="en-US" sz="1800" baseline="0" dirty="0"/>
                        <a:t> Abuse</a:t>
                      </a:r>
                      <a:endParaRPr lang="en-US" sz="1800" dirty="0"/>
                    </a:p>
                  </a:txBody>
                  <a:tcPr>
                    <a:solidFill>
                      <a:schemeClr val="accent2">
                        <a:lumMod val="20000"/>
                        <a:lumOff val="80000"/>
                      </a:schemeClr>
                    </a:solidFill>
                  </a:tcPr>
                </a:tc>
                <a:tc>
                  <a:txBody>
                    <a:bodyPr/>
                    <a:lstStyle/>
                    <a:p>
                      <a:r>
                        <a:rPr lang="en-US" sz="1800" dirty="0"/>
                        <a:t>Grounds</a:t>
                      </a:r>
                      <a:r>
                        <a:rPr lang="en-US" sz="1800" baseline="0" dirty="0"/>
                        <a:t> for civil commitment</a:t>
                      </a:r>
                      <a:endParaRPr lang="en-US" sz="1800" dirty="0"/>
                    </a:p>
                  </a:txBody>
                  <a:tcPr>
                    <a:solidFill>
                      <a:schemeClr val="accent2">
                        <a:lumMod val="20000"/>
                        <a:lumOff val="80000"/>
                      </a:schemeClr>
                    </a:solidFill>
                  </a:tcPr>
                </a:tc>
                <a:tc>
                  <a:txBody>
                    <a:bodyPr/>
                    <a:lstStyle/>
                    <a:p>
                      <a:r>
                        <a:rPr lang="en-US" sz="1800" dirty="0"/>
                        <a:t>Reporting</a:t>
                      </a:r>
                    </a:p>
                  </a:txBody>
                  <a:tcPr>
                    <a:solidFill>
                      <a:schemeClr val="accent2">
                        <a:lumMod val="20000"/>
                        <a:lumOff val="80000"/>
                      </a:schemeClr>
                    </a:solidFill>
                  </a:tcPr>
                </a:tc>
                <a:tc>
                  <a:txBody>
                    <a:bodyPr/>
                    <a:lstStyle/>
                    <a:p>
                      <a:r>
                        <a:rPr lang="en-US" sz="1800" dirty="0"/>
                        <a:t>Testing</a:t>
                      </a:r>
                    </a:p>
                  </a:txBody>
                  <a:tcPr>
                    <a:solidFill>
                      <a:schemeClr val="accent2">
                        <a:lumMod val="20000"/>
                        <a:lumOff val="80000"/>
                      </a:schemeClr>
                    </a:solidFill>
                  </a:tcPr>
                </a:tc>
                <a:tc>
                  <a:txBody>
                    <a:bodyPr/>
                    <a:lstStyle/>
                    <a:p>
                      <a:r>
                        <a:rPr lang="en-US" sz="1800" dirty="0"/>
                        <a:t>Targeted Program</a:t>
                      </a:r>
                    </a:p>
                  </a:txBody>
                  <a:tcPr>
                    <a:solidFill>
                      <a:schemeClr val="accent2">
                        <a:lumMod val="20000"/>
                        <a:lumOff val="80000"/>
                      </a:schemeClr>
                    </a:solidFill>
                  </a:tcPr>
                </a:tc>
                <a:tc>
                  <a:txBody>
                    <a:bodyPr/>
                    <a:lstStyle/>
                    <a:p>
                      <a:r>
                        <a:rPr lang="en-US" sz="1800" dirty="0"/>
                        <a:t>Pregnant women prioritized</a:t>
                      </a:r>
                    </a:p>
                  </a:txBody>
                  <a:tcPr>
                    <a:solidFill>
                      <a:schemeClr val="accent2">
                        <a:lumMod val="20000"/>
                        <a:lumOff val="80000"/>
                      </a:schemeClr>
                    </a:solidFill>
                  </a:tcPr>
                </a:tc>
                <a:tc>
                  <a:txBody>
                    <a:bodyPr/>
                    <a:lstStyle/>
                    <a:p>
                      <a:r>
                        <a:rPr lang="en-US" sz="1600" dirty="0"/>
                        <a:t>Protected from</a:t>
                      </a:r>
                      <a:r>
                        <a:rPr lang="en-US" sz="1600" baseline="0" dirty="0"/>
                        <a:t> </a:t>
                      </a:r>
                      <a:r>
                        <a:rPr lang="en-US" sz="1200" dirty="0"/>
                        <a:t>discrimination</a:t>
                      </a:r>
                      <a:r>
                        <a:rPr lang="en-US" sz="1400" dirty="0"/>
                        <a:t> </a:t>
                      </a:r>
                      <a:r>
                        <a:rPr lang="en-US" sz="1600" dirty="0"/>
                        <a:t>by Publicly</a:t>
                      </a:r>
                      <a:r>
                        <a:rPr lang="en-US" sz="1600" baseline="0" dirty="0"/>
                        <a:t> Funded Programs</a:t>
                      </a:r>
                      <a:endParaRPr lang="en-US" sz="1600" dirty="0"/>
                    </a:p>
                  </a:txBody>
                  <a:tcPr>
                    <a:solidFill>
                      <a:schemeClr val="accent2">
                        <a:lumMod val="20000"/>
                        <a:lumOff val="80000"/>
                      </a:schemeClr>
                    </a:solidFill>
                  </a:tcPr>
                </a:tc>
                <a:extLst>
                  <a:ext uri="{0D108BD9-81ED-4DB2-BD59-A6C34878D82A}">
                    <a16:rowId xmlns:a16="http://schemas.microsoft.com/office/drawing/2014/main" val="10001"/>
                  </a:ext>
                </a:extLst>
              </a:tr>
              <a:tr h="370840">
                <a:tc>
                  <a:txBody>
                    <a:bodyPr/>
                    <a:lstStyle/>
                    <a:p>
                      <a:r>
                        <a:rPr lang="en-US" sz="1800" b="0" dirty="0"/>
                        <a:t>AL</a:t>
                      </a:r>
                    </a:p>
                  </a:txBody>
                  <a:tcPr>
                    <a:solidFill>
                      <a:schemeClr val="accent2">
                        <a:lumMod val="60000"/>
                        <a:lumOff val="40000"/>
                      </a:schemeClr>
                    </a:solidFill>
                  </a:tcPr>
                </a:tc>
                <a:tc>
                  <a:txBody>
                    <a:bodyPr/>
                    <a:lstStyle/>
                    <a:p>
                      <a:pPr algn="ctr"/>
                      <a:r>
                        <a:rPr lang="en-US" sz="1800" dirty="0"/>
                        <a:t>X</a:t>
                      </a:r>
                    </a:p>
                  </a:txBody>
                  <a:tcPr>
                    <a:solidFill>
                      <a:schemeClr val="accent2">
                        <a:lumMod val="60000"/>
                        <a:lumOff val="40000"/>
                      </a:schemeClr>
                    </a:solidFill>
                  </a:tcPr>
                </a:tc>
                <a:tc>
                  <a:txBody>
                    <a:bodyPr/>
                    <a:lstStyle/>
                    <a:p>
                      <a:pPr algn="ctr"/>
                      <a:endParaRPr lang="en-US" sz="1800" dirty="0"/>
                    </a:p>
                  </a:txBody>
                  <a:tcPr>
                    <a:solidFill>
                      <a:schemeClr val="accent2">
                        <a:lumMod val="60000"/>
                        <a:lumOff val="40000"/>
                      </a:schemeClr>
                    </a:solidFill>
                  </a:tcPr>
                </a:tc>
                <a:tc>
                  <a:txBody>
                    <a:bodyPr/>
                    <a:lstStyle/>
                    <a:p>
                      <a:pPr algn="ctr"/>
                      <a:endParaRPr lang="en-US" sz="1800" dirty="0"/>
                    </a:p>
                  </a:txBody>
                  <a:tcPr>
                    <a:solidFill>
                      <a:schemeClr val="accent2">
                        <a:lumMod val="60000"/>
                        <a:lumOff val="40000"/>
                      </a:schemeClr>
                    </a:solidFill>
                  </a:tcPr>
                </a:tc>
                <a:tc>
                  <a:txBody>
                    <a:bodyPr/>
                    <a:lstStyle/>
                    <a:p>
                      <a:pPr algn="ctr"/>
                      <a:endParaRPr lang="en-US" sz="1800" dirty="0"/>
                    </a:p>
                  </a:txBody>
                  <a:tcPr>
                    <a:solidFill>
                      <a:schemeClr val="accent2">
                        <a:lumMod val="60000"/>
                        <a:lumOff val="40000"/>
                      </a:schemeClr>
                    </a:solidFill>
                  </a:tcPr>
                </a:tc>
                <a:tc>
                  <a:txBody>
                    <a:bodyPr/>
                    <a:lstStyle/>
                    <a:p>
                      <a:pPr algn="ctr"/>
                      <a:endParaRPr lang="en-US" sz="1800" dirty="0"/>
                    </a:p>
                  </a:txBody>
                  <a:tcPr>
                    <a:solidFill>
                      <a:schemeClr val="accent2">
                        <a:lumMod val="60000"/>
                        <a:lumOff val="40000"/>
                      </a:schemeClr>
                    </a:solidFill>
                  </a:tcPr>
                </a:tc>
                <a:tc>
                  <a:txBody>
                    <a:bodyPr/>
                    <a:lstStyle/>
                    <a:p>
                      <a:pPr algn="ctr"/>
                      <a:r>
                        <a:rPr lang="en-US" sz="1800" dirty="0"/>
                        <a:t>X</a:t>
                      </a:r>
                    </a:p>
                  </a:txBody>
                  <a:tcPr>
                    <a:solidFill>
                      <a:schemeClr val="accent2">
                        <a:lumMod val="60000"/>
                        <a:lumOff val="40000"/>
                      </a:schemeClr>
                    </a:solidFill>
                  </a:tcPr>
                </a:tc>
                <a:tc>
                  <a:txBody>
                    <a:bodyPr/>
                    <a:lstStyle/>
                    <a:p>
                      <a:pPr algn="ctr"/>
                      <a:r>
                        <a:rPr lang="en-US" sz="1800" dirty="0"/>
                        <a:t>X</a:t>
                      </a:r>
                    </a:p>
                  </a:txBody>
                  <a:tcPr>
                    <a:solidFill>
                      <a:schemeClr val="accent2">
                        <a:lumMod val="60000"/>
                        <a:lumOff val="40000"/>
                      </a:schemeClr>
                    </a:solidFill>
                  </a:tcPr>
                </a:tc>
                <a:extLst>
                  <a:ext uri="{0D108BD9-81ED-4DB2-BD59-A6C34878D82A}">
                    <a16:rowId xmlns:a16="http://schemas.microsoft.com/office/drawing/2014/main" val="10002"/>
                  </a:ext>
                </a:extLst>
              </a:tr>
              <a:tr h="370840">
                <a:tc>
                  <a:txBody>
                    <a:bodyPr/>
                    <a:lstStyle/>
                    <a:p>
                      <a:r>
                        <a:rPr lang="en-US" sz="1800" b="0" dirty="0"/>
                        <a:t>CA</a:t>
                      </a:r>
                    </a:p>
                  </a:txBody>
                  <a:tcPr>
                    <a:solidFill>
                      <a:schemeClr val="accent2">
                        <a:lumMod val="20000"/>
                        <a:lumOff val="80000"/>
                      </a:schemeClr>
                    </a:solidFill>
                  </a:tcPr>
                </a:tc>
                <a:tc>
                  <a:txBody>
                    <a:bodyPr/>
                    <a:lstStyle/>
                    <a:p>
                      <a:pPr algn="ctr"/>
                      <a:endParaRPr lang="en-US" sz="1800" dirty="0"/>
                    </a:p>
                  </a:txBody>
                  <a:tcPr>
                    <a:solidFill>
                      <a:schemeClr val="accent2">
                        <a:lumMod val="20000"/>
                        <a:lumOff val="80000"/>
                      </a:schemeClr>
                    </a:solidFill>
                  </a:tcPr>
                </a:tc>
                <a:tc>
                  <a:txBody>
                    <a:bodyPr/>
                    <a:lstStyle/>
                    <a:p>
                      <a:pPr algn="ctr"/>
                      <a:endParaRPr lang="en-US" sz="1800" dirty="0"/>
                    </a:p>
                  </a:txBody>
                  <a:tcPr>
                    <a:solidFill>
                      <a:schemeClr val="accent2">
                        <a:lumMod val="20000"/>
                        <a:lumOff val="80000"/>
                      </a:schemeClr>
                    </a:solidFill>
                  </a:tcPr>
                </a:tc>
                <a:tc>
                  <a:txBody>
                    <a:bodyPr/>
                    <a:lstStyle/>
                    <a:p>
                      <a:pPr algn="ctr"/>
                      <a:r>
                        <a:rPr lang="en-US" sz="1800" dirty="0"/>
                        <a:t>X</a:t>
                      </a:r>
                    </a:p>
                  </a:txBody>
                  <a:tcPr>
                    <a:solidFill>
                      <a:schemeClr val="accent2">
                        <a:lumMod val="20000"/>
                        <a:lumOff val="80000"/>
                      </a:schemeClr>
                    </a:solidFill>
                  </a:tcPr>
                </a:tc>
                <a:tc>
                  <a:txBody>
                    <a:bodyPr/>
                    <a:lstStyle/>
                    <a:p>
                      <a:pPr algn="ctr"/>
                      <a:endParaRPr lang="en-US" sz="1800"/>
                    </a:p>
                  </a:txBody>
                  <a:tcPr>
                    <a:solidFill>
                      <a:schemeClr val="accent2">
                        <a:lumMod val="20000"/>
                        <a:lumOff val="80000"/>
                      </a:schemeClr>
                    </a:solidFill>
                  </a:tcPr>
                </a:tc>
                <a:tc>
                  <a:txBody>
                    <a:bodyPr/>
                    <a:lstStyle/>
                    <a:p>
                      <a:pPr algn="ctr"/>
                      <a:r>
                        <a:rPr lang="en-US" sz="1800" dirty="0"/>
                        <a:t>X</a:t>
                      </a:r>
                    </a:p>
                  </a:txBody>
                  <a:tcPr>
                    <a:solidFill>
                      <a:schemeClr val="accent2">
                        <a:lumMod val="20000"/>
                        <a:lumOff val="80000"/>
                      </a:schemeClr>
                    </a:solidFill>
                  </a:tcPr>
                </a:tc>
                <a:tc>
                  <a:txBody>
                    <a:bodyPr/>
                    <a:lstStyle/>
                    <a:p>
                      <a:pPr algn="ctr"/>
                      <a:endParaRPr lang="en-US" sz="1800"/>
                    </a:p>
                  </a:txBody>
                  <a:tcPr>
                    <a:solidFill>
                      <a:schemeClr val="accent2">
                        <a:lumMod val="20000"/>
                        <a:lumOff val="80000"/>
                      </a:schemeClr>
                    </a:solidFill>
                  </a:tcPr>
                </a:tc>
                <a:tc>
                  <a:txBody>
                    <a:bodyPr/>
                    <a:lstStyle/>
                    <a:p>
                      <a:pPr algn="ctr"/>
                      <a:endParaRPr lang="en-US" sz="1800" dirty="0"/>
                    </a:p>
                  </a:txBody>
                  <a:tcPr>
                    <a:solidFill>
                      <a:schemeClr val="accent2">
                        <a:lumMod val="20000"/>
                        <a:lumOff val="80000"/>
                      </a:schemeClr>
                    </a:solidFill>
                  </a:tcPr>
                </a:tc>
                <a:extLst>
                  <a:ext uri="{0D108BD9-81ED-4DB2-BD59-A6C34878D82A}">
                    <a16:rowId xmlns:a16="http://schemas.microsoft.com/office/drawing/2014/main" val="10003"/>
                  </a:ext>
                </a:extLst>
              </a:tr>
              <a:tr h="370840">
                <a:tc>
                  <a:txBody>
                    <a:bodyPr/>
                    <a:lstStyle/>
                    <a:p>
                      <a:r>
                        <a:rPr lang="en-US" sz="1800" b="0" dirty="0"/>
                        <a:t>DC</a:t>
                      </a:r>
                    </a:p>
                  </a:txBody>
                  <a:tcPr>
                    <a:solidFill>
                      <a:schemeClr val="accent2">
                        <a:lumMod val="60000"/>
                        <a:lumOff val="40000"/>
                      </a:schemeClr>
                    </a:solidFill>
                  </a:tcPr>
                </a:tc>
                <a:tc>
                  <a:txBody>
                    <a:bodyPr/>
                    <a:lstStyle/>
                    <a:p>
                      <a:pPr algn="ctr"/>
                      <a:r>
                        <a:rPr lang="en-US" sz="1800" dirty="0"/>
                        <a:t>X</a:t>
                      </a:r>
                    </a:p>
                  </a:txBody>
                  <a:tcPr>
                    <a:solidFill>
                      <a:schemeClr val="accent2">
                        <a:lumMod val="60000"/>
                        <a:lumOff val="40000"/>
                      </a:schemeClr>
                    </a:solidFill>
                  </a:tcPr>
                </a:tc>
                <a:tc>
                  <a:txBody>
                    <a:bodyPr/>
                    <a:lstStyle/>
                    <a:p>
                      <a:pPr algn="ctr"/>
                      <a:endParaRPr lang="en-US" sz="1800" dirty="0"/>
                    </a:p>
                  </a:txBody>
                  <a:tcPr>
                    <a:solidFill>
                      <a:schemeClr val="accent2">
                        <a:lumMod val="60000"/>
                        <a:lumOff val="40000"/>
                      </a:schemeClr>
                    </a:solidFill>
                  </a:tcPr>
                </a:tc>
                <a:tc>
                  <a:txBody>
                    <a:bodyPr/>
                    <a:lstStyle/>
                    <a:p>
                      <a:pPr algn="ctr"/>
                      <a:r>
                        <a:rPr lang="en-US" sz="1800" dirty="0"/>
                        <a:t>X</a:t>
                      </a:r>
                    </a:p>
                  </a:txBody>
                  <a:tcPr>
                    <a:solidFill>
                      <a:schemeClr val="accent2">
                        <a:lumMod val="60000"/>
                        <a:lumOff val="40000"/>
                      </a:schemeClr>
                    </a:solidFill>
                  </a:tcPr>
                </a:tc>
                <a:tc>
                  <a:txBody>
                    <a:bodyPr/>
                    <a:lstStyle/>
                    <a:p>
                      <a:pPr algn="ctr"/>
                      <a:endParaRPr lang="en-US" sz="1800" dirty="0"/>
                    </a:p>
                  </a:txBody>
                  <a:tcPr>
                    <a:solidFill>
                      <a:schemeClr val="accent2">
                        <a:lumMod val="60000"/>
                        <a:lumOff val="40000"/>
                      </a:schemeClr>
                    </a:solidFill>
                  </a:tcPr>
                </a:tc>
                <a:tc>
                  <a:txBody>
                    <a:bodyPr/>
                    <a:lstStyle/>
                    <a:p>
                      <a:pPr algn="ctr"/>
                      <a:endParaRPr lang="en-US" sz="1800" dirty="0"/>
                    </a:p>
                  </a:txBody>
                  <a:tcPr>
                    <a:solidFill>
                      <a:schemeClr val="accent2">
                        <a:lumMod val="60000"/>
                        <a:lumOff val="40000"/>
                      </a:schemeClr>
                    </a:solidFill>
                  </a:tcPr>
                </a:tc>
                <a:tc>
                  <a:txBody>
                    <a:bodyPr/>
                    <a:lstStyle/>
                    <a:p>
                      <a:pPr algn="ctr"/>
                      <a:r>
                        <a:rPr lang="en-US" sz="1800" dirty="0"/>
                        <a:t>X</a:t>
                      </a:r>
                    </a:p>
                  </a:txBody>
                  <a:tcPr>
                    <a:solidFill>
                      <a:schemeClr val="accent2">
                        <a:lumMod val="60000"/>
                        <a:lumOff val="40000"/>
                      </a:schemeClr>
                    </a:solidFill>
                  </a:tcPr>
                </a:tc>
                <a:tc>
                  <a:txBody>
                    <a:bodyPr/>
                    <a:lstStyle/>
                    <a:p>
                      <a:pPr algn="ctr"/>
                      <a:endParaRPr lang="en-US" sz="1800" dirty="0"/>
                    </a:p>
                  </a:txBody>
                  <a:tcPr>
                    <a:solidFill>
                      <a:schemeClr val="accent2">
                        <a:lumMod val="60000"/>
                        <a:lumOff val="40000"/>
                      </a:schemeClr>
                    </a:solidFill>
                  </a:tcPr>
                </a:tc>
                <a:extLst>
                  <a:ext uri="{0D108BD9-81ED-4DB2-BD59-A6C34878D82A}">
                    <a16:rowId xmlns:a16="http://schemas.microsoft.com/office/drawing/2014/main" val="10004"/>
                  </a:ext>
                </a:extLst>
              </a:tr>
              <a:tr h="370840">
                <a:tc>
                  <a:txBody>
                    <a:bodyPr/>
                    <a:lstStyle/>
                    <a:p>
                      <a:r>
                        <a:rPr lang="en-US" sz="1800" b="0" dirty="0"/>
                        <a:t>MN</a:t>
                      </a:r>
                    </a:p>
                  </a:txBody>
                  <a:tcPr>
                    <a:solidFill>
                      <a:schemeClr val="accent2">
                        <a:lumMod val="20000"/>
                        <a:lumOff val="80000"/>
                      </a:schemeClr>
                    </a:solidFill>
                  </a:tcPr>
                </a:tc>
                <a:tc>
                  <a:txBody>
                    <a:bodyPr/>
                    <a:lstStyle/>
                    <a:p>
                      <a:pPr algn="ctr"/>
                      <a:r>
                        <a:rPr lang="en-US" sz="1800" dirty="0"/>
                        <a:t>X</a:t>
                      </a:r>
                    </a:p>
                  </a:txBody>
                  <a:tcPr>
                    <a:solidFill>
                      <a:schemeClr val="accent2">
                        <a:lumMod val="20000"/>
                        <a:lumOff val="80000"/>
                      </a:schemeClr>
                    </a:solidFill>
                  </a:tcPr>
                </a:tc>
                <a:tc>
                  <a:txBody>
                    <a:bodyPr/>
                    <a:lstStyle/>
                    <a:p>
                      <a:pPr algn="ctr"/>
                      <a:r>
                        <a:rPr lang="en-US" sz="1800" dirty="0"/>
                        <a:t>X</a:t>
                      </a:r>
                    </a:p>
                  </a:txBody>
                  <a:tcPr>
                    <a:solidFill>
                      <a:schemeClr val="accent2">
                        <a:lumMod val="20000"/>
                        <a:lumOff val="80000"/>
                      </a:schemeClr>
                    </a:solidFill>
                  </a:tcPr>
                </a:tc>
                <a:tc>
                  <a:txBody>
                    <a:bodyPr/>
                    <a:lstStyle/>
                    <a:p>
                      <a:pPr algn="ctr"/>
                      <a:r>
                        <a:rPr lang="en-US" sz="1800" dirty="0"/>
                        <a:t>X</a:t>
                      </a:r>
                    </a:p>
                  </a:txBody>
                  <a:tcPr>
                    <a:solidFill>
                      <a:schemeClr val="accent2">
                        <a:lumMod val="20000"/>
                        <a:lumOff val="80000"/>
                      </a:schemeClr>
                    </a:solidFill>
                  </a:tcPr>
                </a:tc>
                <a:tc>
                  <a:txBody>
                    <a:bodyPr/>
                    <a:lstStyle/>
                    <a:p>
                      <a:pPr algn="ctr"/>
                      <a:r>
                        <a:rPr lang="en-US" sz="1800" dirty="0"/>
                        <a:t>X</a:t>
                      </a:r>
                    </a:p>
                  </a:txBody>
                  <a:tcPr>
                    <a:solidFill>
                      <a:schemeClr val="accent2">
                        <a:lumMod val="20000"/>
                        <a:lumOff val="80000"/>
                      </a:schemeClr>
                    </a:solidFill>
                  </a:tcPr>
                </a:tc>
                <a:tc>
                  <a:txBody>
                    <a:bodyPr/>
                    <a:lstStyle/>
                    <a:p>
                      <a:pPr algn="ctr"/>
                      <a:r>
                        <a:rPr lang="en-US" sz="1800" dirty="0"/>
                        <a:t>X</a:t>
                      </a:r>
                    </a:p>
                  </a:txBody>
                  <a:tcPr>
                    <a:solidFill>
                      <a:schemeClr val="accent2">
                        <a:lumMod val="20000"/>
                        <a:lumOff val="80000"/>
                      </a:schemeClr>
                    </a:solidFill>
                  </a:tcPr>
                </a:tc>
                <a:tc>
                  <a:txBody>
                    <a:bodyPr/>
                    <a:lstStyle/>
                    <a:p>
                      <a:pPr algn="ctr"/>
                      <a:r>
                        <a:rPr lang="en-US" sz="1800" dirty="0"/>
                        <a:t>X</a:t>
                      </a:r>
                    </a:p>
                  </a:txBody>
                  <a:tcPr>
                    <a:solidFill>
                      <a:schemeClr val="accent2">
                        <a:lumMod val="20000"/>
                        <a:lumOff val="80000"/>
                      </a:schemeClr>
                    </a:solidFill>
                  </a:tcPr>
                </a:tc>
                <a:tc>
                  <a:txBody>
                    <a:bodyPr/>
                    <a:lstStyle/>
                    <a:p>
                      <a:pPr algn="ctr"/>
                      <a:endParaRPr lang="en-US" sz="1800" dirty="0"/>
                    </a:p>
                  </a:txBody>
                  <a:tcPr>
                    <a:solidFill>
                      <a:schemeClr val="accent2">
                        <a:lumMod val="20000"/>
                        <a:lumOff val="80000"/>
                      </a:schemeClr>
                    </a:solidFill>
                  </a:tcPr>
                </a:tc>
                <a:extLst>
                  <a:ext uri="{0D108BD9-81ED-4DB2-BD59-A6C34878D82A}">
                    <a16:rowId xmlns:a16="http://schemas.microsoft.com/office/drawing/2014/main" val="10005"/>
                  </a:ext>
                </a:extLst>
              </a:tr>
              <a:tr h="370840">
                <a:tc>
                  <a:txBody>
                    <a:bodyPr/>
                    <a:lstStyle/>
                    <a:p>
                      <a:r>
                        <a:rPr lang="en-US" sz="1800" b="1" dirty="0">
                          <a:solidFill>
                            <a:schemeClr val="tx2"/>
                          </a:solidFill>
                        </a:rPr>
                        <a:t>IN</a:t>
                      </a:r>
                    </a:p>
                  </a:txBody>
                  <a:tcPr>
                    <a:solidFill>
                      <a:schemeClr val="accent2">
                        <a:lumMod val="60000"/>
                        <a:lumOff val="40000"/>
                      </a:schemeClr>
                    </a:solidFill>
                  </a:tcPr>
                </a:tc>
                <a:tc>
                  <a:txBody>
                    <a:bodyPr/>
                    <a:lstStyle/>
                    <a:p>
                      <a:pPr algn="ctr"/>
                      <a:r>
                        <a:rPr lang="en-US" sz="1800" b="1" dirty="0">
                          <a:solidFill>
                            <a:schemeClr val="tx2"/>
                          </a:solidFill>
                        </a:rPr>
                        <a:t>X</a:t>
                      </a:r>
                    </a:p>
                  </a:txBody>
                  <a:tcPr>
                    <a:solidFill>
                      <a:schemeClr val="accent2">
                        <a:lumMod val="60000"/>
                        <a:lumOff val="40000"/>
                      </a:schemeClr>
                    </a:solidFill>
                  </a:tcPr>
                </a:tc>
                <a:tc>
                  <a:txBody>
                    <a:bodyPr/>
                    <a:lstStyle/>
                    <a:p>
                      <a:pPr algn="ctr"/>
                      <a:endParaRPr lang="en-US" sz="1800" b="1" dirty="0">
                        <a:solidFill>
                          <a:schemeClr val="accent6">
                            <a:lumMod val="75000"/>
                          </a:schemeClr>
                        </a:solidFill>
                      </a:endParaRPr>
                    </a:p>
                  </a:txBody>
                  <a:tcPr>
                    <a:solidFill>
                      <a:schemeClr val="accent2">
                        <a:lumMod val="60000"/>
                        <a:lumOff val="40000"/>
                      </a:schemeClr>
                    </a:solidFill>
                  </a:tcPr>
                </a:tc>
                <a:tc>
                  <a:txBody>
                    <a:bodyPr/>
                    <a:lstStyle/>
                    <a:p>
                      <a:endParaRPr lang="en-US" sz="1800" b="1" dirty="0">
                        <a:solidFill>
                          <a:schemeClr val="accent6">
                            <a:lumMod val="75000"/>
                          </a:schemeClr>
                        </a:solidFill>
                      </a:endParaRPr>
                    </a:p>
                  </a:txBody>
                  <a:tcPr>
                    <a:solidFill>
                      <a:schemeClr val="accent2">
                        <a:lumMod val="60000"/>
                        <a:lumOff val="40000"/>
                      </a:schemeClr>
                    </a:solidFill>
                  </a:tcPr>
                </a:tc>
                <a:tc>
                  <a:txBody>
                    <a:bodyPr/>
                    <a:lstStyle/>
                    <a:p>
                      <a:pPr algn="ctr"/>
                      <a:r>
                        <a:rPr lang="en-US" sz="1800" b="1" dirty="0">
                          <a:solidFill>
                            <a:schemeClr val="tx2"/>
                          </a:solidFill>
                        </a:rPr>
                        <a:t>X</a:t>
                      </a:r>
                    </a:p>
                  </a:txBody>
                  <a:tcPr>
                    <a:solidFill>
                      <a:schemeClr val="accent2">
                        <a:lumMod val="60000"/>
                        <a:lumOff val="40000"/>
                      </a:schemeClr>
                    </a:solidFill>
                  </a:tcPr>
                </a:tc>
                <a:tc>
                  <a:txBody>
                    <a:bodyPr/>
                    <a:lstStyle/>
                    <a:p>
                      <a:pPr algn="ctr"/>
                      <a:r>
                        <a:rPr lang="en-US" sz="1800" b="1" dirty="0">
                          <a:solidFill>
                            <a:schemeClr val="tx2"/>
                          </a:solidFill>
                        </a:rPr>
                        <a:t>X</a:t>
                      </a:r>
                    </a:p>
                  </a:txBody>
                  <a:tcPr>
                    <a:solidFill>
                      <a:schemeClr val="accent2">
                        <a:lumMod val="60000"/>
                        <a:lumOff val="40000"/>
                      </a:schemeClr>
                    </a:solidFill>
                  </a:tcPr>
                </a:tc>
                <a:tc>
                  <a:txBody>
                    <a:bodyPr/>
                    <a:lstStyle/>
                    <a:p>
                      <a:pPr algn="ctr"/>
                      <a:endParaRPr lang="en-US" sz="1800" b="1" dirty="0">
                        <a:solidFill>
                          <a:schemeClr val="accent6">
                            <a:lumMod val="75000"/>
                          </a:schemeClr>
                        </a:solidFill>
                      </a:endParaRPr>
                    </a:p>
                  </a:txBody>
                  <a:tcPr>
                    <a:solidFill>
                      <a:schemeClr val="accent2">
                        <a:lumMod val="60000"/>
                        <a:lumOff val="40000"/>
                      </a:schemeClr>
                    </a:solidFill>
                  </a:tcPr>
                </a:tc>
                <a:tc>
                  <a:txBody>
                    <a:bodyPr/>
                    <a:lstStyle/>
                    <a:p>
                      <a:pPr algn="ctr"/>
                      <a:endParaRPr lang="en-US" sz="1800" b="1" dirty="0">
                        <a:solidFill>
                          <a:schemeClr val="accent6">
                            <a:lumMod val="75000"/>
                          </a:schemeClr>
                        </a:solidFill>
                      </a:endParaRPr>
                    </a:p>
                  </a:txBody>
                  <a:tcPr>
                    <a:solidFill>
                      <a:schemeClr val="accent2">
                        <a:lumMod val="60000"/>
                        <a:lumOff val="40000"/>
                      </a:schemeClr>
                    </a:solidFill>
                  </a:tcPr>
                </a:tc>
                <a:extLst>
                  <a:ext uri="{0D108BD9-81ED-4DB2-BD59-A6C34878D82A}">
                    <a16:rowId xmlns:a16="http://schemas.microsoft.com/office/drawing/2014/main" val="10006"/>
                  </a:ext>
                </a:extLst>
              </a:tr>
            </a:tbl>
          </a:graphicData>
        </a:graphic>
      </p:graphicFrame>
      <p:sp>
        <p:nvSpPr>
          <p:cNvPr id="40963" name="TextBox 4">
            <a:extLst>
              <a:ext uri="{FF2B5EF4-FFF2-40B4-BE49-F238E27FC236}">
                <a16:creationId xmlns:a16="http://schemas.microsoft.com/office/drawing/2014/main" id="{A66BDCFD-9659-40F6-984A-0FF67BB10953}"/>
              </a:ext>
            </a:extLst>
          </p:cNvPr>
          <p:cNvSpPr txBox="1">
            <a:spLocks noChangeArrowheads="1"/>
          </p:cNvSpPr>
          <p:nvPr/>
        </p:nvSpPr>
        <p:spPr bwMode="auto">
          <a:xfrm>
            <a:off x="5195888" y="5881688"/>
            <a:ext cx="13462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r>
              <a:rPr lang="en-US" altLang="en-US" sz="1000">
                <a:solidFill>
                  <a:srgbClr val="333333"/>
                </a:solidFill>
              </a:rPr>
              <a:t>www.guttmacher.org</a:t>
            </a:r>
          </a:p>
        </p:txBody>
      </p:sp>
      <p:pic>
        <p:nvPicPr>
          <p:cNvPr id="40964" name="Picture 5" descr="RileyHz4c">
            <a:extLst>
              <a:ext uri="{FF2B5EF4-FFF2-40B4-BE49-F238E27FC236}">
                <a16:creationId xmlns:a16="http://schemas.microsoft.com/office/drawing/2014/main" id="{B7CF92AF-41F9-4EFE-8EC0-9FE2FD7490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6264276"/>
            <a:ext cx="2713038"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5" name="Picture 4" descr="SOM">
            <a:extLst>
              <a:ext uri="{FF2B5EF4-FFF2-40B4-BE49-F238E27FC236}">
                <a16:creationId xmlns:a16="http://schemas.microsoft.com/office/drawing/2014/main" id="{565ED078-E6D7-43EE-A0E1-A37B0BEAD8D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00989" y="6421438"/>
            <a:ext cx="2624137" cy="43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81576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F6EFC2"/>
        </a:solidFill>
        <a:effectLst/>
      </p:bgPr>
    </p:bg>
    <p:spTree>
      <p:nvGrpSpPr>
        <p:cNvPr id="1" name=""/>
        <p:cNvGrpSpPr/>
        <p:nvPr/>
      </p:nvGrpSpPr>
      <p:grpSpPr>
        <a:xfrm>
          <a:off x="0" y="0"/>
          <a:ext cx="0" cy="0"/>
          <a:chOff x="0" y="0"/>
          <a:chExt cx="0" cy="0"/>
        </a:xfrm>
      </p:grpSpPr>
      <p:sp>
        <p:nvSpPr>
          <p:cNvPr id="41986" name="Slide Number Placeholder 5">
            <a:extLst>
              <a:ext uri="{FF2B5EF4-FFF2-40B4-BE49-F238E27FC236}">
                <a16:creationId xmlns:a16="http://schemas.microsoft.com/office/drawing/2014/main" id="{C299598B-8762-41E7-81BD-6E921B43224B}"/>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fld id="{AA365B4A-AF96-45BD-B548-E8646244B2C6}" type="slidenum">
              <a:rPr lang="en-US" altLang="en-US" sz="700">
                <a:solidFill>
                  <a:srgbClr val="333333"/>
                </a:solidFill>
                <a:latin typeface="Franklin Gothic Book" panose="020B0503020102020204" pitchFamily="34" charset="0"/>
              </a:rPr>
              <a:pPr fontAlgn="base">
                <a:spcBef>
                  <a:spcPct val="0"/>
                </a:spcBef>
                <a:spcAft>
                  <a:spcPct val="0"/>
                </a:spcAft>
              </a:pPr>
              <a:t>32</a:t>
            </a:fld>
            <a:endParaRPr lang="en-US" altLang="en-US" sz="700">
              <a:solidFill>
                <a:srgbClr val="333333"/>
              </a:solidFill>
              <a:latin typeface="Franklin Gothic Book" panose="020B0503020102020204" pitchFamily="34" charset="0"/>
            </a:endParaRPr>
          </a:p>
        </p:txBody>
      </p:sp>
      <p:sp>
        <p:nvSpPr>
          <p:cNvPr id="41987" name="Rectangle 2">
            <a:extLst>
              <a:ext uri="{FF2B5EF4-FFF2-40B4-BE49-F238E27FC236}">
                <a16:creationId xmlns:a16="http://schemas.microsoft.com/office/drawing/2014/main" id="{38E7B684-BA34-4D4A-84DC-307DCD27CFA5}"/>
              </a:ext>
            </a:extLst>
          </p:cNvPr>
          <p:cNvSpPr>
            <a:spLocks noGrp="1" noChangeArrowheads="1"/>
          </p:cNvSpPr>
          <p:nvPr>
            <p:ph type="title"/>
          </p:nvPr>
        </p:nvSpPr>
        <p:spPr>
          <a:xfrm>
            <a:off x="1524000" y="-11113"/>
            <a:ext cx="9144000" cy="1204913"/>
          </a:xfrm>
          <a:solidFill>
            <a:schemeClr val="tx2"/>
          </a:solidFill>
        </p:spPr>
        <p:txBody>
          <a:bodyPr/>
          <a:lstStyle/>
          <a:p>
            <a:pPr eaLnBrk="1" hangingPunct="1"/>
            <a:br>
              <a:rPr lang="en-US" altLang="en-US" sz="3600"/>
            </a:br>
            <a:r>
              <a:rPr lang="en-US" altLang="en-US" sz="3600"/>
              <a:t>Title</a:t>
            </a:r>
          </a:p>
        </p:txBody>
      </p:sp>
      <p:sp useBgFill="1">
        <p:nvSpPr>
          <p:cNvPr id="7171" name="Rectangle 3">
            <a:extLst>
              <a:ext uri="{FF2B5EF4-FFF2-40B4-BE49-F238E27FC236}">
                <a16:creationId xmlns:a16="http://schemas.microsoft.com/office/drawing/2014/main" id="{65FF471C-59CE-4682-A86D-F86D07C28BFA}"/>
              </a:ext>
            </a:extLst>
          </p:cNvPr>
          <p:cNvSpPr>
            <a:spLocks noGrp="1" noChangeArrowheads="1"/>
          </p:cNvSpPr>
          <p:nvPr>
            <p:ph type="body" idx="1"/>
          </p:nvPr>
        </p:nvSpPr>
        <p:spPr>
          <a:xfrm>
            <a:off x="1981200" y="1312863"/>
            <a:ext cx="8229600" cy="4525962"/>
          </a:xfrm>
        </p:spPr>
        <p:txBody>
          <a:bodyPr/>
          <a:lstStyle/>
          <a:p>
            <a:pPr marL="0" indent="0" algn="ctr">
              <a:buNone/>
              <a:defRPr/>
            </a:pPr>
            <a:endParaRPr lang="en-US" sz="4000" dirty="0">
              <a:solidFill>
                <a:schemeClr val="tx2"/>
              </a:solidFill>
              <a:latin typeface="+mj-lt"/>
              <a:cs typeface="+mn-cs"/>
            </a:endParaRPr>
          </a:p>
          <a:p>
            <a:pPr marL="0" indent="0" algn="ctr">
              <a:buNone/>
              <a:defRPr/>
            </a:pPr>
            <a:r>
              <a:rPr lang="en-US" sz="4000" dirty="0">
                <a:solidFill>
                  <a:schemeClr val="tx2"/>
                </a:solidFill>
                <a:latin typeface="+mj-lt"/>
                <a:cs typeface="+mn-cs"/>
              </a:rPr>
              <a:t>How should obstetric care be modified for patients with Opioid Use Disorder?</a:t>
            </a:r>
            <a:endParaRPr lang="en-US" sz="4000" dirty="0">
              <a:cs typeface="+mn-cs"/>
            </a:endParaRPr>
          </a:p>
          <a:p>
            <a:pPr marL="0" indent="0" algn="ctr">
              <a:buNone/>
              <a:defRPr/>
            </a:pPr>
            <a:endParaRPr lang="en-US" sz="4000" dirty="0">
              <a:solidFill>
                <a:schemeClr val="tx2"/>
              </a:solidFill>
              <a:latin typeface="+mj-lt"/>
              <a:cs typeface="+mn-cs"/>
            </a:endParaRPr>
          </a:p>
          <a:p>
            <a:pPr marL="0" indent="0" algn="ctr" eaLnBrk="1" hangingPunct="1">
              <a:buNone/>
              <a:defRPr/>
            </a:pPr>
            <a:br>
              <a:rPr lang="en-US" dirty="0">
                <a:cs typeface="+mn-cs"/>
              </a:rPr>
            </a:br>
            <a:endParaRPr lang="en-US" dirty="0">
              <a:solidFill>
                <a:srgbClr val="333333"/>
              </a:solidFill>
              <a:ea typeface="+mn-ea"/>
              <a:cs typeface="+mn-cs"/>
            </a:endParaRPr>
          </a:p>
        </p:txBody>
      </p:sp>
      <p:pic>
        <p:nvPicPr>
          <p:cNvPr id="41989" name="Picture 4" descr="SOM">
            <a:extLst>
              <a:ext uri="{FF2B5EF4-FFF2-40B4-BE49-F238E27FC236}">
                <a16:creationId xmlns:a16="http://schemas.microsoft.com/office/drawing/2014/main" id="{1B59713A-427B-418B-A059-E6BA465F89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85100" y="6329363"/>
            <a:ext cx="2624138" cy="43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90" name="Picture 5" descr="RileyHz4c">
            <a:extLst>
              <a:ext uri="{FF2B5EF4-FFF2-40B4-BE49-F238E27FC236}">
                <a16:creationId xmlns:a16="http://schemas.microsoft.com/office/drawing/2014/main" id="{674334B6-788B-4E89-A830-C1667A39612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63700" y="6246814"/>
            <a:ext cx="2713038"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085429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a:extLst>
              <a:ext uri="{FF2B5EF4-FFF2-40B4-BE49-F238E27FC236}">
                <a16:creationId xmlns:a16="http://schemas.microsoft.com/office/drawing/2014/main" id="{BB6583E3-AB60-4F15-8C3E-F88D3FE1BD2C}"/>
              </a:ext>
            </a:extLst>
          </p:cNvPr>
          <p:cNvSpPr>
            <a:spLocks noGrp="1"/>
          </p:cNvSpPr>
          <p:nvPr>
            <p:ph type="title"/>
          </p:nvPr>
        </p:nvSpPr>
        <p:spPr/>
        <p:txBody>
          <a:bodyPr/>
          <a:lstStyle/>
          <a:p>
            <a:r>
              <a:rPr lang="en-US" altLang="en-US"/>
              <a:t>Uncomplicated Prenatal Care</a:t>
            </a:r>
          </a:p>
        </p:txBody>
      </p:sp>
      <p:sp>
        <p:nvSpPr>
          <p:cNvPr id="64514" name="Slide Number Placeholder 3">
            <a:extLst>
              <a:ext uri="{FF2B5EF4-FFF2-40B4-BE49-F238E27FC236}">
                <a16:creationId xmlns:a16="http://schemas.microsoft.com/office/drawing/2014/main" id="{CC06346C-5CB0-4252-B07E-4D7C76FD4FB8}"/>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fld id="{EE40F105-E5C6-434A-82DC-2D72F8CD8F16}" type="slidenum">
              <a:rPr lang="en-US" altLang="en-US" sz="700">
                <a:solidFill>
                  <a:srgbClr val="333333"/>
                </a:solidFill>
                <a:latin typeface="Franklin Gothic Book" panose="020B0503020102020204" pitchFamily="34" charset="0"/>
              </a:rPr>
              <a:pPr fontAlgn="base">
                <a:spcBef>
                  <a:spcPct val="0"/>
                </a:spcBef>
                <a:spcAft>
                  <a:spcPct val="0"/>
                </a:spcAft>
              </a:pPr>
              <a:t>33</a:t>
            </a:fld>
            <a:endParaRPr lang="en-US" altLang="en-US" sz="700">
              <a:solidFill>
                <a:srgbClr val="333333"/>
              </a:solidFill>
              <a:latin typeface="Franklin Gothic Book" panose="020B0503020102020204" pitchFamily="34" charset="0"/>
            </a:endParaRPr>
          </a:p>
        </p:txBody>
      </p:sp>
      <p:graphicFrame>
        <p:nvGraphicFramePr>
          <p:cNvPr id="5" name="Content Placeholder 8">
            <a:extLst>
              <a:ext uri="{FF2B5EF4-FFF2-40B4-BE49-F238E27FC236}">
                <a16:creationId xmlns:a16="http://schemas.microsoft.com/office/drawing/2014/main" id="{A19AF87D-E18C-4DC3-B48D-7636B06FD6D2}"/>
              </a:ext>
            </a:extLst>
          </p:cNvPr>
          <p:cNvGraphicFramePr>
            <a:graphicFrameLocks/>
          </p:cNvGraphicFramePr>
          <p:nvPr/>
        </p:nvGraphicFramePr>
        <p:xfrm>
          <a:off x="1957388" y="1336676"/>
          <a:ext cx="8229600" cy="5033963"/>
        </p:xfrm>
        <a:graphic>
          <a:graphicData uri="http://schemas.openxmlformats.org/drawingml/2006/table">
            <a:tbl>
              <a:tblPr firstRow="1" bandRow="1">
                <a:tableStyleId>{72833802-FEF1-4C79-8D5D-14CF1EAF98D9}</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70817">
                <a:tc>
                  <a:txBody>
                    <a:bodyPr/>
                    <a:lstStyle/>
                    <a:p>
                      <a:pPr algn="ctr"/>
                      <a:r>
                        <a:rPr lang="en-US" sz="1800" dirty="0">
                          <a:solidFill>
                            <a:srgbClr val="333333"/>
                          </a:solidFill>
                        </a:rPr>
                        <a:t>First Trimester</a:t>
                      </a:r>
                    </a:p>
                  </a:txBody>
                  <a:tcPr marT="45717" marB="45717">
                    <a:solidFill>
                      <a:schemeClr val="accent2">
                        <a:lumMod val="60000"/>
                        <a:lumOff val="40000"/>
                      </a:schemeClr>
                    </a:solidFill>
                  </a:tcPr>
                </a:tc>
                <a:tc>
                  <a:txBody>
                    <a:bodyPr/>
                    <a:lstStyle/>
                    <a:p>
                      <a:pPr algn="ctr"/>
                      <a:r>
                        <a:rPr lang="en-US" sz="1800" dirty="0">
                          <a:solidFill>
                            <a:srgbClr val="333333"/>
                          </a:solidFill>
                        </a:rPr>
                        <a:t>Second Trimester</a:t>
                      </a:r>
                    </a:p>
                  </a:txBody>
                  <a:tcPr marT="45717" marB="45717">
                    <a:solidFill>
                      <a:schemeClr val="accent2">
                        <a:lumMod val="60000"/>
                        <a:lumOff val="40000"/>
                      </a:schemeClr>
                    </a:solidFill>
                  </a:tcPr>
                </a:tc>
                <a:tc>
                  <a:txBody>
                    <a:bodyPr/>
                    <a:lstStyle/>
                    <a:p>
                      <a:pPr algn="ctr"/>
                      <a:r>
                        <a:rPr lang="en-US" sz="1800" dirty="0">
                          <a:solidFill>
                            <a:schemeClr val="tx1"/>
                          </a:solidFill>
                        </a:rPr>
                        <a:t>Third Trimester</a:t>
                      </a:r>
                    </a:p>
                  </a:txBody>
                  <a:tcPr marT="45717" marB="45717">
                    <a:solidFill>
                      <a:schemeClr val="accent2">
                        <a:lumMod val="60000"/>
                        <a:lumOff val="40000"/>
                      </a:schemeClr>
                    </a:solidFill>
                  </a:tcPr>
                </a:tc>
                <a:extLst>
                  <a:ext uri="{0D108BD9-81ED-4DB2-BD59-A6C34878D82A}">
                    <a16:rowId xmlns:a16="http://schemas.microsoft.com/office/drawing/2014/main" val="10000"/>
                  </a:ext>
                </a:extLst>
              </a:tr>
              <a:tr h="370817">
                <a:tc>
                  <a:txBody>
                    <a:bodyPr/>
                    <a:lstStyle/>
                    <a:p>
                      <a:r>
                        <a:rPr lang="en-US" sz="1800" dirty="0"/>
                        <a:t>History</a:t>
                      </a:r>
                    </a:p>
                  </a:txBody>
                  <a:tcPr marT="45717" marB="45717"/>
                </a:tc>
                <a:tc>
                  <a:txBody>
                    <a:bodyPr/>
                    <a:lstStyle/>
                    <a:p>
                      <a:r>
                        <a:rPr lang="en-US" sz="1800" dirty="0"/>
                        <a:t>At 18-22</a:t>
                      </a:r>
                      <a:r>
                        <a:rPr lang="en-US" sz="1800" baseline="0" dirty="0"/>
                        <a:t> weeks US</a:t>
                      </a:r>
                      <a:endParaRPr lang="en-US" sz="1800" dirty="0"/>
                    </a:p>
                  </a:txBody>
                  <a:tcPr marT="45717" marB="45717"/>
                </a:tc>
                <a:tc rowSpan="4">
                  <a:txBody>
                    <a:bodyPr/>
                    <a:lstStyle/>
                    <a:p>
                      <a:r>
                        <a:rPr lang="en-US" sz="1800" dirty="0"/>
                        <a:t>At 24-28 weeks (3</a:t>
                      </a:r>
                      <a:r>
                        <a:rPr lang="en-US" sz="1800" baseline="30000" dirty="0"/>
                        <a:t>rd</a:t>
                      </a:r>
                      <a:r>
                        <a:rPr lang="en-US" sz="1800" dirty="0"/>
                        <a:t> tri labs)</a:t>
                      </a:r>
                    </a:p>
                    <a:p>
                      <a:r>
                        <a:rPr lang="en-US" sz="1800" dirty="0"/>
                        <a:t>-Glucose tolerance screen</a:t>
                      </a:r>
                    </a:p>
                    <a:p>
                      <a:r>
                        <a:rPr lang="en-US" sz="1800" dirty="0"/>
                        <a:t>-Complete</a:t>
                      </a:r>
                      <a:r>
                        <a:rPr lang="en-US" sz="1800" baseline="0" dirty="0"/>
                        <a:t> blood count</a:t>
                      </a:r>
                      <a:endParaRPr lang="en-US" sz="1800" dirty="0"/>
                    </a:p>
                    <a:p>
                      <a:r>
                        <a:rPr lang="en-US" sz="1800" dirty="0"/>
                        <a:t>-</a:t>
                      </a:r>
                      <a:r>
                        <a:rPr lang="en-US" sz="1800" dirty="0" err="1"/>
                        <a:t>HBsAg</a:t>
                      </a:r>
                      <a:r>
                        <a:rPr lang="en-US" sz="1800" dirty="0"/>
                        <a:t>,</a:t>
                      </a:r>
                      <a:r>
                        <a:rPr lang="en-US" sz="1800" baseline="0" dirty="0"/>
                        <a:t> </a:t>
                      </a:r>
                      <a:r>
                        <a:rPr lang="en-US" sz="1800" baseline="0" dirty="0" err="1"/>
                        <a:t>Syphillis</a:t>
                      </a:r>
                      <a:r>
                        <a:rPr lang="en-US" sz="1800" baseline="0" dirty="0"/>
                        <a:t>, HIV</a:t>
                      </a:r>
                    </a:p>
                    <a:p>
                      <a:r>
                        <a:rPr lang="en-US" sz="1800" baseline="0" dirty="0"/>
                        <a:t>-Gonorrhea/</a:t>
                      </a:r>
                      <a:r>
                        <a:rPr lang="en-US" sz="1800" baseline="0" dirty="0" err="1"/>
                        <a:t>Chalamydia</a:t>
                      </a:r>
                      <a:endParaRPr lang="en-US" sz="1800" baseline="0" dirty="0"/>
                    </a:p>
                    <a:p>
                      <a:r>
                        <a:rPr lang="en-US" sz="1800" dirty="0"/>
                        <a:t>-Pertussis vaccine</a:t>
                      </a:r>
                    </a:p>
                  </a:txBody>
                  <a:tcPr marT="45717" marB="45717"/>
                </a:tc>
                <a:extLst>
                  <a:ext uri="{0D108BD9-81ED-4DB2-BD59-A6C34878D82A}">
                    <a16:rowId xmlns:a16="http://schemas.microsoft.com/office/drawing/2014/main" val="10001"/>
                  </a:ext>
                </a:extLst>
              </a:tr>
              <a:tr h="370817">
                <a:tc>
                  <a:txBody>
                    <a:bodyPr/>
                    <a:lstStyle/>
                    <a:p>
                      <a:r>
                        <a:rPr lang="en-US" sz="1800" dirty="0"/>
                        <a:t>Establish dating</a:t>
                      </a:r>
                    </a:p>
                  </a:txBody>
                  <a:tcPr marT="45717" marB="45717"/>
                </a:tc>
                <a:tc>
                  <a:txBody>
                    <a:bodyPr/>
                    <a:lstStyle/>
                    <a:p>
                      <a:endParaRPr lang="en-US" sz="1800"/>
                    </a:p>
                  </a:txBody>
                  <a:tcPr marT="45717" marB="45717"/>
                </a:tc>
                <a:tc vMerge="1">
                  <a:txBody>
                    <a:bodyPr/>
                    <a:lstStyle/>
                    <a:p>
                      <a:endParaRPr lang="en-US" dirty="0"/>
                    </a:p>
                  </a:txBody>
                  <a:tcPr/>
                </a:tc>
                <a:extLst>
                  <a:ext uri="{0D108BD9-81ED-4DB2-BD59-A6C34878D82A}">
                    <a16:rowId xmlns:a16="http://schemas.microsoft.com/office/drawing/2014/main" val="10002"/>
                  </a:ext>
                </a:extLst>
              </a:tr>
              <a:tr h="370817">
                <a:tc>
                  <a:txBody>
                    <a:bodyPr/>
                    <a:lstStyle/>
                    <a:p>
                      <a:r>
                        <a:rPr lang="en-US" sz="1800" dirty="0"/>
                        <a:t>Physical exam</a:t>
                      </a:r>
                    </a:p>
                  </a:txBody>
                  <a:tcPr marT="45717" marB="45717"/>
                </a:tc>
                <a:tc>
                  <a:txBody>
                    <a:bodyPr/>
                    <a:lstStyle/>
                    <a:p>
                      <a:endParaRPr lang="en-US" sz="1800"/>
                    </a:p>
                  </a:txBody>
                  <a:tcPr marT="45717" marB="45717"/>
                </a:tc>
                <a:tc vMerge="1">
                  <a:txBody>
                    <a:bodyPr/>
                    <a:lstStyle/>
                    <a:p>
                      <a:endParaRPr lang="en-US" dirty="0"/>
                    </a:p>
                  </a:txBody>
                  <a:tcPr/>
                </a:tc>
                <a:extLst>
                  <a:ext uri="{0D108BD9-81ED-4DB2-BD59-A6C34878D82A}">
                    <a16:rowId xmlns:a16="http://schemas.microsoft.com/office/drawing/2014/main" val="10003"/>
                  </a:ext>
                </a:extLst>
              </a:tr>
              <a:tr h="899103">
                <a:tc rowSpan="7">
                  <a:txBody>
                    <a:bodyPr/>
                    <a:lstStyle/>
                    <a:p>
                      <a:r>
                        <a:rPr lang="en-US" sz="1800" dirty="0"/>
                        <a:t>-Rh factor</a:t>
                      </a:r>
                    </a:p>
                    <a:p>
                      <a:r>
                        <a:rPr lang="en-US" sz="1800" dirty="0"/>
                        <a:t>-Antibody screen </a:t>
                      </a:r>
                    </a:p>
                    <a:p>
                      <a:r>
                        <a:rPr lang="en-US" sz="1800" dirty="0"/>
                        <a:t>-Complete blood count</a:t>
                      </a:r>
                      <a:endParaRPr lang="en-US" sz="1800" baseline="0" dirty="0"/>
                    </a:p>
                    <a:p>
                      <a:r>
                        <a:rPr lang="en-US" sz="1800" baseline="0" dirty="0"/>
                        <a:t>-</a:t>
                      </a:r>
                      <a:r>
                        <a:rPr lang="en-US" sz="1800" dirty="0"/>
                        <a:t>HIV, </a:t>
                      </a:r>
                      <a:r>
                        <a:rPr lang="en-US" sz="1800" dirty="0" err="1"/>
                        <a:t>HepBsAg</a:t>
                      </a:r>
                      <a:r>
                        <a:rPr lang="en-US" sz="1800" dirty="0"/>
                        <a:t>, </a:t>
                      </a:r>
                      <a:r>
                        <a:rPr lang="en-US" sz="1800" dirty="0" err="1"/>
                        <a:t>syphillis</a:t>
                      </a:r>
                      <a:r>
                        <a:rPr lang="en-US" sz="1800" baseline="0" dirty="0"/>
                        <a:t> </a:t>
                      </a:r>
                    </a:p>
                    <a:p>
                      <a:r>
                        <a:rPr lang="en-US" sz="1800" baseline="0" dirty="0"/>
                        <a:t>-G</a:t>
                      </a:r>
                      <a:r>
                        <a:rPr lang="en-US" sz="1800" dirty="0"/>
                        <a:t>onorrhea,</a:t>
                      </a:r>
                      <a:r>
                        <a:rPr lang="en-US" sz="1800" baseline="0" dirty="0"/>
                        <a:t> c</a:t>
                      </a:r>
                      <a:r>
                        <a:rPr lang="en-US" sz="1800" dirty="0"/>
                        <a:t>hlamydia</a:t>
                      </a:r>
                      <a:r>
                        <a:rPr lang="en-US" sz="1800" baseline="0" dirty="0"/>
                        <a:t> </a:t>
                      </a:r>
                    </a:p>
                    <a:p>
                      <a:r>
                        <a:rPr lang="en-US" sz="1800" baseline="0" dirty="0"/>
                        <a:t>-R</a:t>
                      </a:r>
                      <a:r>
                        <a:rPr lang="en-US" sz="1800" dirty="0"/>
                        <a:t>ubella antibody</a:t>
                      </a:r>
                    </a:p>
                    <a:p>
                      <a:endParaRPr lang="en-US" sz="1800" dirty="0"/>
                    </a:p>
                    <a:p>
                      <a:r>
                        <a:rPr lang="en-US" sz="1800" dirty="0"/>
                        <a:t>+/-Pap,</a:t>
                      </a:r>
                      <a:r>
                        <a:rPr lang="en-US" sz="1800" baseline="0" dirty="0"/>
                        <a:t> </a:t>
                      </a:r>
                      <a:r>
                        <a:rPr lang="en-US" sz="1800" baseline="0" dirty="0" err="1"/>
                        <a:t>gtt</a:t>
                      </a:r>
                      <a:r>
                        <a:rPr lang="en-US" sz="1800" baseline="0" dirty="0"/>
                        <a:t>, urine culture, aneuploidy screen, carrier screen</a:t>
                      </a:r>
                      <a:endParaRPr lang="en-US" sz="1800" dirty="0"/>
                    </a:p>
                  </a:txBody>
                  <a:tcPr marT="45717" marB="45717"/>
                </a:tc>
                <a:tc rowSpan="4">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b="1" dirty="0"/>
                        <a:t>Every appointment</a:t>
                      </a:r>
                      <a:r>
                        <a:rPr lang="en-US" sz="1800" dirty="0"/>
                        <a:t>- weight, vitals, urine</a:t>
                      </a:r>
                      <a:r>
                        <a:rPr lang="en-US" sz="1800" baseline="0" dirty="0"/>
                        <a:t> dip</a:t>
                      </a:r>
                      <a:r>
                        <a:rPr lang="en-US" sz="1800" dirty="0"/>
                        <a:t>, fetal</a:t>
                      </a:r>
                      <a:r>
                        <a:rPr lang="en-US" sz="1800" baseline="0" dirty="0"/>
                        <a:t> heart tones, fundal height.  Assess for </a:t>
                      </a:r>
                      <a:r>
                        <a:rPr lang="en-US" sz="1800" baseline="0" dirty="0" err="1"/>
                        <a:t>vag</a:t>
                      </a:r>
                      <a:r>
                        <a:rPr lang="en-US" sz="1800" baseline="0" dirty="0"/>
                        <a:t> bleeding, contractions, fetal mvmt, leakage of fluid</a:t>
                      </a:r>
                      <a:endParaRPr lang="en-US" sz="1800" dirty="0"/>
                    </a:p>
                  </a:txBody>
                  <a:tcPr marT="45717" marB="45717"/>
                </a:tc>
                <a:tc vMerge="1">
                  <a:txBody>
                    <a:bodyPr/>
                    <a:lstStyle/>
                    <a:p>
                      <a:endParaRPr lang="en-US" dirty="0"/>
                    </a:p>
                  </a:txBody>
                  <a:tcPr/>
                </a:tc>
                <a:extLst>
                  <a:ext uri="{0D108BD9-81ED-4DB2-BD59-A6C34878D82A}">
                    <a16:rowId xmlns:a16="http://schemas.microsoft.com/office/drawing/2014/main" val="10004"/>
                  </a:ext>
                </a:extLst>
              </a:tr>
              <a:tr h="370817">
                <a:tc vMerge="1">
                  <a:txBody>
                    <a:bodyPr/>
                    <a:lstStyle/>
                    <a:p>
                      <a:endParaRPr lang="en-US" dirty="0"/>
                    </a:p>
                  </a:txBody>
                  <a:tcPr/>
                </a:tc>
                <a:tc vMerge="1">
                  <a:txBody>
                    <a:bodyPr/>
                    <a:lstStyle/>
                    <a:p>
                      <a:endParaRPr lang="en-US" dirty="0"/>
                    </a:p>
                  </a:txBody>
                  <a:tcPr/>
                </a:tc>
                <a:tc>
                  <a:txBody>
                    <a:bodyPr/>
                    <a:lstStyle/>
                    <a:p>
                      <a:r>
                        <a:rPr lang="en-US" sz="1800" dirty="0"/>
                        <a:t>Contraception</a:t>
                      </a:r>
                    </a:p>
                  </a:txBody>
                  <a:tcPr marT="45717" marB="45717"/>
                </a:tc>
                <a:extLst>
                  <a:ext uri="{0D108BD9-81ED-4DB2-BD59-A6C34878D82A}">
                    <a16:rowId xmlns:a16="http://schemas.microsoft.com/office/drawing/2014/main" val="10005"/>
                  </a:ext>
                </a:extLst>
              </a:tr>
              <a:tr h="370817">
                <a:tc vMerge="1">
                  <a:txBody>
                    <a:bodyPr/>
                    <a:lstStyle/>
                    <a:p>
                      <a:endParaRPr lang="en-US" dirty="0"/>
                    </a:p>
                  </a:txBody>
                  <a:tcPr/>
                </a:tc>
                <a:tc vMerge="1">
                  <a:txBody>
                    <a:bodyPr/>
                    <a:lstStyle/>
                    <a:p>
                      <a:endParaRPr lang="en-US" dirty="0"/>
                    </a:p>
                  </a:txBody>
                  <a:tcPr/>
                </a:tc>
                <a:tc>
                  <a:txBody>
                    <a:bodyPr/>
                    <a:lstStyle/>
                    <a:p>
                      <a:r>
                        <a:rPr lang="en-US" sz="1800" dirty="0"/>
                        <a:t>Breastfeeding</a:t>
                      </a:r>
                    </a:p>
                  </a:txBody>
                  <a:tcPr marT="45717" marB="45717"/>
                </a:tc>
                <a:extLst>
                  <a:ext uri="{0D108BD9-81ED-4DB2-BD59-A6C34878D82A}">
                    <a16:rowId xmlns:a16="http://schemas.microsoft.com/office/drawing/2014/main" val="10006"/>
                  </a:ext>
                </a:extLst>
              </a:tr>
              <a:tr h="370817">
                <a:tc vMerge="1">
                  <a:txBody>
                    <a:bodyPr/>
                    <a:lstStyle/>
                    <a:p>
                      <a:endParaRPr lang="en-US" dirty="0"/>
                    </a:p>
                  </a:txBody>
                  <a:tcPr/>
                </a:tc>
                <a:tc vMerge="1">
                  <a:txBody>
                    <a:bodyPr/>
                    <a:lstStyle/>
                    <a:p>
                      <a:endParaRPr lang="en-US" dirty="0"/>
                    </a:p>
                  </a:txBody>
                  <a:tcPr/>
                </a:tc>
                <a:tc>
                  <a:txBody>
                    <a:bodyPr/>
                    <a:lstStyle/>
                    <a:p>
                      <a:r>
                        <a:rPr lang="en-US" sz="1800" dirty="0"/>
                        <a:t>Pain control during labor</a:t>
                      </a:r>
                    </a:p>
                  </a:txBody>
                  <a:tcPr marT="45717" marB="45717"/>
                </a:tc>
                <a:extLst>
                  <a:ext uri="{0D108BD9-81ED-4DB2-BD59-A6C34878D82A}">
                    <a16:rowId xmlns:a16="http://schemas.microsoft.com/office/drawing/2014/main" val="10007"/>
                  </a:ext>
                </a:extLst>
              </a:tr>
              <a:tr h="370817">
                <a:tc vMerge="1">
                  <a:txBody>
                    <a:bodyPr/>
                    <a:lstStyle/>
                    <a:p>
                      <a:endParaRPr lang="en-US" dirty="0"/>
                    </a:p>
                  </a:txBody>
                  <a:tcPr/>
                </a:tc>
                <a:tc>
                  <a:txBody>
                    <a:bodyPr/>
                    <a:lstStyle/>
                    <a:p>
                      <a:endParaRPr lang="en-US" sz="1800" dirty="0"/>
                    </a:p>
                  </a:txBody>
                  <a:tcPr marT="45717" marB="45717"/>
                </a:tc>
                <a:tc>
                  <a:txBody>
                    <a:bodyPr/>
                    <a:lstStyle/>
                    <a:p>
                      <a:r>
                        <a:rPr lang="en-US" sz="1800" dirty="0"/>
                        <a:t>+/-Growth</a:t>
                      </a:r>
                      <a:r>
                        <a:rPr lang="en-US" sz="1800" baseline="0" dirty="0"/>
                        <a:t> US, NSTs</a:t>
                      </a:r>
                      <a:endParaRPr lang="en-US" sz="1800" dirty="0"/>
                    </a:p>
                  </a:txBody>
                  <a:tcPr marT="45717" marB="45717"/>
                </a:tc>
                <a:extLst>
                  <a:ext uri="{0D108BD9-81ED-4DB2-BD59-A6C34878D82A}">
                    <a16:rowId xmlns:a16="http://schemas.microsoft.com/office/drawing/2014/main" val="10008"/>
                  </a:ext>
                </a:extLst>
              </a:tr>
              <a:tr h="370817">
                <a:tc vMerge="1">
                  <a:txBody>
                    <a:bodyPr/>
                    <a:lstStyle/>
                    <a:p>
                      <a:endParaRPr lang="en-US" dirty="0"/>
                    </a:p>
                  </a:txBody>
                  <a:tcPr/>
                </a:tc>
                <a:tc>
                  <a:txBody>
                    <a:bodyPr/>
                    <a:lstStyle/>
                    <a:p>
                      <a:endParaRPr lang="en-US" sz="1800" dirty="0"/>
                    </a:p>
                  </a:txBody>
                  <a:tcPr marT="45717" marB="45717"/>
                </a:tc>
                <a:tc>
                  <a:txBody>
                    <a:bodyPr/>
                    <a:lstStyle/>
                    <a:p>
                      <a:r>
                        <a:rPr lang="en-US" sz="1800" dirty="0"/>
                        <a:t>36 weeks- GBS</a:t>
                      </a:r>
                    </a:p>
                  </a:txBody>
                  <a:tcPr marT="45717" marB="45717"/>
                </a:tc>
                <a:extLst>
                  <a:ext uri="{0D108BD9-81ED-4DB2-BD59-A6C34878D82A}">
                    <a16:rowId xmlns:a16="http://schemas.microsoft.com/office/drawing/2014/main" val="10009"/>
                  </a:ext>
                </a:extLst>
              </a:tr>
              <a:tr h="370817">
                <a:tc vMerge="1">
                  <a:txBody>
                    <a:bodyPr/>
                    <a:lstStyle/>
                    <a:p>
                      <a:endParaRPr lang="en-US" dirty="0"/>
                    </a:p>
                  </a:txBody>
                  <a:tcPr/>
                </a:tc>
                <a:tc>
                  <a:txBody>
                    <a:bodyPr/>
                    <a:lstStyle/>
                    <a:p>
                      <a:endParaRPr lang="en-US" sz="1800" dirty="0"/>
                    </a:p>
                  </a:txBody>
                  <a:tcPr marT="45717" marB="45717"/>
                </a:tc>
                <a:tc>
                  <a:txBody>
                    <a:bodyPr/>
                    <a:lstStyle/>
                    <a:p>
                      <a:endParaRPr lang="en-US" sz="1800" dirty="0"/>
                    </a:p>
                  </a:txBody>
                  <a:tcPr marT="45717" marB="45717"/>
                </a:tc>
                <a:extLst>
                  <a:ext uri="{0D108BD9-81ED-4DB2-BD59-A6C34878D82A}">
                    <a16:rowId xmlns:a16="http://schemas.microsoft.com/office/drawing/2014/main" val="10010"/>
                  </a:ext>
                </a:extLst>
              </a:tr>
              <a:tr h="426693">
                <a:tc>
                  <a:txBody>
                    <a:bodyPr/>
                    <a:lstStyle/>
                    <a:p>
                      <a:r>
                        <a:rPr lang="en-US" sz="1800" dirty="0"/>
                        <a:t>Flu vaccine (if season)</a:t>
                      </a:r>
                    </a:p>
                  </a:txBody>
                  <a:tcPr marT="45717" marB="45717"/>
                </a:tc>
                <a:tc>
                  <a:txBody>
                    <a:bodyPr/>
                    <a:lstStyle/>
                    <a:p>
                      <a:endParaRPr lang="en-US" sz="1800" dirty="0"/>
                    </a:p>
                  </a:txBody>
                  <a:tcPr marT="45717" marB="45717"/>
                </a:tc>
                <a:tc>
                  <a:txBody>
                    <a:bodyPr/>
                    <a:lstStyle/>
                    <a:p>
                      <a:r>
                        <a:rPr lang="en-US" sz="1100" dirty="0"/>
                        <a:t>US= ultrasound,   NST= </a:t>
                      </a:r>
                      <a:r>
                        <a:rPr lang="en-US" sz="1100" dirty="0" err="1"/>
                        <a:t>Nonstress</a:t>
                      </a:r>
                      <a:r>
                        <a:rPr lang="en-US" sz="1100" dirty="0"/>
                        <a:t> test,  </a:t>
                      </a:r>
                    </a:p>
                    <a:p>
                      <a:r>
                        <a:rPr lang="en-US" sz="1100" dirty="0"/>
                        <a:t>GBS=group B streptococcus</a:t>
                      </a:r>
                    </a:p>
                  </a:txBody>
                  <a:tcPr marT="45717" marB="45717"/>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23222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
            <a:extLst>
              <a:ext uri="{FF2B5EF4-FFF2-40B4-BE49-F238E27FC236}">
                <a16:creationId xmlns:a16="http://schemas.microsoft.com/office/drawing/2014/main" id="{58F7268B-72DE-45FE-A1D1-ACB5D01BED13}"/>
              </a:ext>
            </a:extLst>
          </p:cNvPr>
          <p:cNvSpPr>
            <a:spLocks noGrp="1"/>
          </p:cNvSpPr>
          <p:nvPr>
            <p:ph type="title"/>
          </p:nvPr>
        </p:nvSpPr>
        <p:spPr/>
        <p:txBody>
          <a:bodyPr/>
          <a:lstStyle/>
          <a:p>
            <a:r>
              <a:rPr lang="en-US" altLang="en-US"/>
              <a:t>Modifications to Prenatal Care</a:t>
            </a:r>
          </a:p>
        </p:txBody>
      </p:sp>
      <p:sp>
        <p:nvSpPr>
          <p:cNvPr id="65538" name="Slide Number Placeholder 3">
            <a:extLst>
              <a:ext uri="{FF2B5EF4-FFF2-40B4-BE49-F238E27FC236}">
                <a16:creationId xmlns:a16="http://schemas.microsoft.com/office/drawing/2014/main" id="{2FF433B6-F166-4231-8325-8F46E9682594}"/>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fld id="{8D8EE34E-BE2C-4939-82F1-41A2CE4768F9}" type="slidenum">
              <a:rPr lang="en-US" altLang="en-US" sz="700">
                <a:solidFill>
                  <a:srgbClr val="333333"/>
                </a:solidFill>
                <a:latin typeface="Franklin Gothic Book" panose="020B0503020102020204" pitchFamily="34" charset="0"/>
              </a:rPr>
              <a:pPr fontAlgn="base">
                <a:spcBef>
                  <a:spcPct val="0"/>
                </a:spcBef>
                <a:spcAft>
                  <a:spcPct val="0"/>
                </a:spcAft>
              </a:pPr>
              <a:t>34</a:t>
            </a:fld>
            <a:endParaRPr lang="en-US" altLang="en-US" sz="700">
              <a:solidFill>
                <a:srgbClr val="333333"/>
              </a:solidFill>
              <a:latin typeface="Franklin Gothic Book" panose="020B0503020102020204" pitchFamily="34" charset="0"/>
            </a:endParaRPr>
          </a:p>
        </p:txBody>
      </p:sp>
      <p:graphicFrame>
        <p:nvGraphicFramePr>
          <p:cNvPr id="5" name="Content Placeholder 8">
            <a:extLst>
              <a:ext uri="{FF2B5EF4-FFF2-40B4-BE49-F238E27FC236}">
                <a16:creationId xmlns:a16="http://schemas.microsoft.com/office/drawing/2014/main" id="{CE82EADD-B4B3-4359-91F0-FA88708D9B9C}"/>
              </a:ext>
            </a:extLst>
          </p:cNvPr>
          <p:cNvGraphicFramePr>
            <a:graphicFrameLocks noGrp="1"/>
          </p:cNvGraphicFramePr>
          <p:nvPr>
            <p:ph idx="1"/>
          </p:nvPr>
        </p:nvGraphicFramePr>
        <p:xfrm>
          <a:off x="1865313" y="1284289"/>
          <a:ext cx="8229600" cy="5043487"/>
        </p:xfrm>
        <a:graphic>
          <a:graphicData uri="http://schemas.openxmlformats.org/drawingml/2006/table">
            <a:tbl>
              <a:tblPr firstRow="1" bandRow="1">
                <a:tableStyleId>{72833802-FEF1-4C79-8D5D-14CF1EAF98D9}</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70770">
                <a:tc>
                  <a:txBody>
                    <a:bodyPr/>
                    <a:lstStyle/>
                    <a:p>
                      <a:pPr algn="ctr"/>
                      <a:r>
                        <a:rPr lang="en-US" sz="1800" dirty="0">
                          <a:solidFill>
                            <a:srgbClr val="333333"/>
                          </a:solidFill>
                        </a:rPr>
                        <a:t>First Trimester</a:t>
                      </a:r>
                    </a:p>
                  </a:txBody>
                  <a:tcPr marT="45711" marB="45711">
                    <a:solidFill>
                      <a:schemeClr val="accent2">
                        <a:lumMod val="60000"/>
                        <a:lumOff val="40000"/>
                      </a:schemeClr>
                    </a:solidFill>
                  </a:tcPr>
                </a:tc>
                <a:tc>
                  <a:txBody>
                    <a:bodyPr/>
                    <a:lstStyle/>
                    <a:p>
                      <a:pPr algn="ctr"/>
                      <a:r>
                        <a:rPr lang="en-US" sz="1800" dirty="0">
                          <a:solidFill>
                            <a:srgbClr val="333333"/>
                          </a:solidFill>
                        </a:rPr>
                        <a:t>Second Trimester</a:t>
                      </a:r>
                    </a:p>
                  </a:txBody>
                  <a:tcPr marT="45711" marB="45711">
                    <a:solidFill>
                      <a:schemeClr val="accent2">
                        <a:lumMod val="60000"/>
                        <a:lumOff val="40000"/>
                      </a:schemeClr>
                    </a:solidFill>
                  </a:tcPr>
                </a:tc>
                <a:tc>
                  <a:txBody>
                    <a:bodyPr/>
                    <a:lstStyle/>
                    <a:p>
                      <a:pPr algn="ctr"/>
                      <a:r>
                        <a:rPr lang="en-US" sz="1800" dirty="0">
                          <a:solidFill>
                            <a:srgbClr val="333333"/>
                          </a:solidFill>
                        </a:rPr>
                        <a:t>Third Trimester</a:t>
                      </a:r>
                    </a:p>
                  </a:txBody>
                  <a:tcPr marT="45711" marB="45711">
                    <a:solidFill>
                      <a:schemeClr val="accent2">
                        <a:lumMod val="60000"/>
                        <a:lumOff val="40000"/>
                      </a:schemeClr>
                    </a:solidFill>
                  </a:tcPr>
                </a:tc>
                <a:extLst>
                  <a:ext uri="{0D108BD9-81ED-4DB2-BD59-A6C34878D82A}">
                    <a16:rowId xmlns:a16="http://schemas.microsoft.com/office/drawing/2014/main" val="10000"/>
                  </a:ext>
                </a:extLst>
              </a:tr>
              <a:tr h="518062">
                <a:tc>
                  <a:txBody>
                    <a:bodyPr/>
                    <a:lstStyle/>
                    <a:p>
                      <a:r>
                        <a:rPr lang="en-US" sz="1600" dirty="0"/>
                        <a:t>History- </a:t>
                      </a:r>
                      <a:r>
                        <a:rPr lang="en-US" sz="1200" b="1" dirty="0">
                          <a:solidFill>
                            <a:srgbClr val="C00000"/>
                          </a:solidFill>
                        </a:rPr>
                        <a:t>detailed</a:t>
                      </a:r>
                      <a:r>
                        <a:rPr lang="en-US" sz="1200" b="1" baseline="0" dirty="0">
                          <a:solidFill>
                            <a:srgbClr val="C00000"/>
                          </a:solidFill>
                        </a:rPr>
                        <a:t> psychosocial and substance use history</a:t>
                      </a:r>
                      <a:endParaRPr lang="en-US" sz="1200" b="1" dirty="0">
                        <a:solidFill>
                          <a:srgbClr val="C00000"/>
                        </a:solidFill>
                      </a:endParaRPr>
                    </a:p>
                  </a:txBody>
                  <a:tcPr marT="45711" marB="45711"/>
                </a:tc>
                <a:tc>
                  <a:txBody>
                    <a:bodyPr/>
                    <a:lstStyle/>
                    <a:p>
                      <a:r>
                        <a:rPr lang="en-US" sz="1600" dirty="0"/>
                        <a:t>At 18-22</a:t>
                      </a:r>
                      <a:r>
                        <a:rPr lang="en-US" sz="1600" baseline="0" dirty="0"/>
                        <a:t> weeks US</a:t>
                      </a:r>
                      <a:endParaRPr lang="en-US" sz="1600" dirty="0"/>
                    </a:p>
                  </a:txBody>
                  <a:tcPr marT="45711" marB="45711"/>
                </a:tc>
                <a:tc rowSpan="4">
                  <a:txBody>
                    <a:bodyPr/>
                    <a:lstStyle/>
                    <a:p>
                      <a:r>
                        <a:rPr lang="en-US" sz="1600" dirty="0"/>
                        <a:t>At 24-28 weeks (3</a:t>
                      </a:r>
                      <a:r>
                        <a:rPr lang="en-US" sz="1600" baseline="30000" dirty="0"/>
                        <a:t>rd</a:t>
                      </a:r>
                      <a:r>
                        <a:rPr lang="en-US" sz="1600" dirty="0"/>
                        <a:t> tri labs)</a:t>
                      </a:r>
                    </a:p>
                    <a:p>
                      <a:r>
                        <a:rPr lang="en-US" sz="1600" b="1" dirty="0">
                          <a:solidFill>
                            <a:srgbClr val="C00000"/>
                          </a:solidFill>
                        </a:rPr>
                        <a:t>-AST/ALT if elevated</a:t>
                      </a:r>
                    </a:p>
                    <a:p>
                      <a:r>
                        <a:rPr lang="en-US" sz="1600" b="1" dirty="0">
                          <a:solidFill>
                            <a:srgbClr val="C00000"/>
                          </a:solidFill>
                        </a:rPr>
                        <a:t>-Hepatitis C Ab</a:t>
                      </a:r>
                    </a:p>
                    <a:p>
                      <a:r>
                        <a:rPr lang="en-US" sz="1600" dirty="0"/>
                        <a:t>-Glucose tolerance screen</a:t>
                      </a:r>
                    </a:p>
                    <a:p>
                      <a:r>
                        <a:rPr lang="en-US" sz="1600" dirty="0"/>
                        <a:t>-Complete</a:t>
                      </a:r>
                      <a:r>
                        <a:rPr lang="en-US" sz="1600" baseline="0" dirty="0"/>
                        <a:t> blood count</a:t>
                      </a:r>
                      <a:endParaRPr lang="en-US" sz="1600" dirty="0"/>
                    </a:p>
                    <a:p>
                      <a:r>
                        <a:rPr lang="en-US" sz="1600" dirty="0"/>
                        <a:t>-</a:t>
                      </a:r>
                      <a:r>
                        <a:rPr lang="en-US" sz="1600" dirty="0" err="1"/>
                        <a:t>HBsAg</a:t>
                      </a:r>
                      <a:r>
                        <a:rPr lang="en-US" sz="1600" dirty="0"/>
                        <a:t>,</a:t>
                      </a:r>
                      <a:r>
                        <a:rPr lang="en-US" sz="1600" baseline="0" dirty="0"/>
                        <a:t> </a:t>
                      </a:r>
                      <a:r>
                        <a:rPr lang="en-US" sz="1600" baseline="0" dirty="0" err="1"/>
                        <a:t>Syphillis</a:t>
                      </a:r>
                      <a:r>
                        <a:rPr lang="en-US" sz="1600" baseline="0" dirty="0"/>
                        <a:t>, HIV</a:t>
                      </a:r>
                    </a:p>
                    <a:p>
                      <a:r>
                        <a:rPr lang="en-US" sz="1600" baseline="0" dirty="0"/>
                        <a:t>-Gonorrhea/</a:t>
                      </a:r>
                      <a:r>
                        <a:rPr lang="en-US" sz="1600" baseline="0" dirty="0" err="1"/>
                        <a:t>Chalamydia</a:t>
                      </a:r>
                      <a:endParaRPr lang="en-US" sz="1600" baseline="0" dirty="0"/>
                    </a:p>
                    <a:p>
                      <a:r>
                        <a:rPr lang="en-US" sz="1600" dirty="0"/>
                        <a:t>-Pertussis vaccine</a:t>
                      </a:r>
                    </a:p>
                  </a:txBody>
                  <a:tcPr marT="45711" marB="45711"/>
                </a:tc>
                <a:extLst>
                  <a:ext uri="{0D108BD9-81ED-4DB2-BD59-A6C34878D82A}">
                    <a16:rowId xmlns:a16="http://schemas.microsoft.com/office/drawing/2014/main" val="10001"/>
                  </a:ext>
                </a:extLst>
              </a:tr>
              <a:tr h="370770">
                <a:tc>
                  <a:txBody>
                    <a:bodyPr/>
                    <a:lstStyle/>
                    <a:p>
                      <a:r>
                        <a:rPr lang="en-US" sz="1600" dirty="0"/>
                        <a:t>Establish dating</a:t>
                      </a:r>
                    </a:p>
                  </a:txBody>
                  <a:tcPr marT="45711" marB="45711"/>
                </a:tc>
                <a:tc>
                  <a:txBody>
                    <a:bodyPr/>
                    <a:lstStyle/>
                    <a:p>
                      <a:r>
                        <a:rPr lang="en-US" sz="1600" dirty="0">
                          <a:solidFill>
                            <a:srgbClr val="C00000"/>
                          </a:solidFill>
                        </a:rPr>
                        <a:t>-</a:t>
                      </a:r>
                      <a:r>
                        <a:rPr lang="en-US" sz="1600" b="1" dirty="0">
                          <a:solidFill>
                            <a:srgbClr val="C00000"/>
                          </a:solidFill>
                        </a:rPr>
                        <a:t>AST/ALT if elevated 1</a:t>
                      </a:r>
                      <a:r>
                        <a:rPr lang="en-US" sz="1600" b="1" baseline="30000" dirty="0">
                          <a:solidFill>
                            <a:srgbClr val="C00000"/>
                          </a:solidFill>
                        </a:rPr>
                        <a:t>st</a:t>
                      </a:r>
                      <a:r>
                        <a:rPr lang="en-US" sz="1600" b="1" dirty="0">
                          <a:solidFill>
                            <a:srgbClr val="C00000"/>
                          </a:solidFill>
                        </a:rPr>
                        <a:t> tri</a:t>
                      </a:r>
                    </a:p>
                  </a:txBody>
                  <a:tcPr marT="45711" marB="45711"/>
                </a:tc>
                <a:tc vMerge="1">
                  <a:txBody>
                    <a:bodyPr/>
                    <a:lstStyle/>
                    <a:p>
                      <a:endParaRPr lang="en-US" dirty="0"/>
                    </a:p>
                  </a:txBody>
                  <a:tcPr/>
                </a:tc>
                <a:extLst>
                  <a:ext uri="{0D108BD9-81ED-4DB2-BD59-A6C34878D82A}">
                    <a16:rowId xmlns:a16="http://schemas.microsoft.com/office/drawing/2014/main" val="10002"/>
                  </a:ext>
                </a:extLst>
              </a:tr>
              <a:tr h="370770">
                <a:tc>
                  <a:txBody>
                    <a:bodyPr/>
                    <a:lstStyle/>
                    <a:p>
                      <a:r>
                        <a:rPr lang="en-US" sz="1600" dirty="0"/>
                        <a:t>Physical exam</a:t>
                      </a:r>
                    </a:p>
                  </a:txBody>
                  <a:tcPr marT="45711" marB="45711"/>
                </a:tc>
                <a:tc>
                  <a:txBody>
                    <a:bodyPr/>
                    <a:lstStyle/>
                    <a:p>
                      <a:endParaRPr lang="en-US" sz="1600" dirty="0"/>
                    </a:p>
                  </a:txBody>
                  <a:tcPr marT="45711" marB="45711"/>
                </a:tc>
                <a:tc vMerge="1">
                  <a:txBody>
                    <a:bodyPr/>
                    <a:lstStyle/>
                    <a:p>
                      <a:endParaRPr lang="en-US" dirty="0"/>
                    </a:p>
                  </a:txBody>
                  <a:tcPr/>
                </a:tc>
                <a:extLst>
                  <a:ext uri="{0D108BD9-81ED-4DB2-BD59-A6C34878D82A}">
                    <a16:rowId xmlns:a16="http://schemas.microsoft.com/office/drawing/2014/main" val="10003"/>
                  </a:ext>
                </a:extLst>
              </a:tr>
              <a:tr h="782172">
                <a:tc rowSpan="7">
                  <a:txBody>
                    <a:bodyPr/>
                    <a:lstStyle/>
                    <a:p>
                      <a:r>
                        <a:rPr lang="en-US" sz="1600" b="1" dirty="0">
                          <a:solidFill>
                            <a:srgbClr val="C00000"/>
                          </a:solidFill>
                        </a:rPr>
                        <a:t>-Hepatitis C Ab</a:t>
                      </a:r>
                    </a:p>
                    <a:p>
                      <a:r>
                        <a:rPr lang="en-US" sz="1600" b="1" dirty="0">
                          <a:solidFill>
                            <a:srgbClr val="C00000"/>
                          </a:solidFill>
                        </a:rPr>
                        <a:t>-TB skin test</a:t>
                      </a:r>
                    </a:p>
                    <a:p>
                      <a:r>
                        <a:rPr lang="en-US" sz="1600" b="1" dirty="0">
                          <a:solidFill>
                            <a:srgbClr val="C00000"/>
                          </a:solidFill>
                        </a:rPr>
                        <a:t>-AST/ALT</a:t>
                      </a:r>
                    </a:p>
                    <a:p>
                      <a:r>
                        <a:rPr lang="en-US" sz="1600" dirty="0"/>
                        <a:t>-Rh factor</a:t>
                      </a:r>
                    </a:p>
                    <a:p>
                      <a:r>
                        <a:rPr lang="en-US" sz="1600" dirty="0"/>
                        <a:t>-Antibody screen </a:t>
                      </a:r>
                    </a:p>
                    <a:p>
                      <a:r>
                        <a:rPr lang="en-US" sz="1600" dirty="0"/>
                        <a:t>-Complete blood count</a:t>
                      </a:r>
                      <a:endParaRPr lang="en-US" sz="1600" baseline="0" dirty="0"/>
                    </a:p>
                    <a:p>
                      <a:r>
                        <a:rPr lang="en-US" sz="1600" baseline="0" dirty="0"/>
                        <a:t>-</a:t>
                      </a:r>
                      <a:r>
                        <a:rPr lang="en-US" sz="1600" dirty="0"/>
                        <a:t>HIV, </a:t>
                      </a:r>
                      <a:r>
                        <a:rPr lang="en-US" sz="1600" dirty="0" err="1"/>
                        <a:t>HepBsAg</a:t>
                      </a:r>
                      <a:r>
                        <a:rPr lang="en-US" sz="1600" dirty="0"/>
                        <a:t>, </a:t>
                      </a:r>
                      <a:r>
                        <a:rPr lang="en-US" sz="1600" dirty="0" err="1"/>
                        <a:t>syphilli</a:t>
                      </a:r>
                      <a:r>
                        <a:rPr lang="en-US" sz="1600" dirty="0"/>
                        <a:t>,</a:t>
                      </a:r>
                      <a:r>
                        <a:rPr lang="en-US" sz="1600" baseline="0" dirty="0"/>
                        <a:t> </a:t>
                      </a:r>
                    </a:p>
                    <a:p>
                      <a:r>
                        <a:rPr lang="en-US" sz="1600" baseline="0" dirty="0"/>
                        <a:t>-G</a:t>
                      </a:r>
                      <a:r>
                        <a:rPr lang="en-US" sz="1600" dirty="0"/>
                        <a:t>onorrhea,</a:t>
                      </a:r>
                      <a:r>
                        <a:rPr lang="en-US" sz="1600" baseline="0" dirty="0"/>
                        <a:t> c</a:t>
                      </a:r>
                      <a:r>
                        <a:rPr lang="en-US" sz="1600" dirty="0"/>
                        <a:t>hlamydia</a:t>
                      </a:r>
                      <a:r>
                        <a:rPr lang="en-US" sz="1600" baseline="0" dirty="0"/>
                        <a:t> </a:t>
                      </a:r>
                    </a:p>
                    <a:p>
                      <a:r>
                        <a:rPr lang="en-US" sz="1600" baseline="0" dirty="0"/>
                        <a:t>-R</a:t>
                      </a:r>
                      <a:r>
                        <a:rPr lang="en-US" sz="1600" dirty="0"/>
                        <a:t>ubella antibody</a:t>
                      </a:r>
                    </a:p>
                    <a:p>
                      <a:r>
                        <a:rPr lang="en-US" sz="1600" dirty="0"/>
                        <a:t>+/-Pap,</a:t>
                      </a:r>
                      <a:r>
                        <a:rPr lang="en-US" sz="1600" baseline="0" dirty="0"/>
                        <a:t> </a:t>
                      </a:r>
                      <a:r>
                        <a:rPr lang="en-US" sz="1600" baseline="0" dirty="0" err="1"/>
                        <a:t>gtt</a:t>
                      </a:r>
                      <a:r>
                        <a:rPr lang="en-US" sz="1600" baseline="0" dirty="0"/>
                        <a:t>, urine culture, aneuploidy screen, carrier screen</a:t>
                      </a:r>
                      <a:endParaRPr lang="en-US" sz="1600" dirty="0"/>
                    </a:p>
                  </a:txBody>
                  <a:tcPr marT="45711" marB="45711"/>
                </a:tc>
                <a:tc rowSpan="4">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dirty="0"/>
                        <a:t>Every appointment</a:t>
                      </a:r>
                      <a:r>
                        <a:rPr lang="en-US" sz="1600" dirty="0"/>
                        <a:t>- weight, vitals, urine</a:t>
                      </a:r>
                      <a:r>
                        <a:rPr lang="en-US" sz="1600" baseline="0" dirty="0"/>
                        <a:t> dip</a:t>
                      </a:r>
                      <a:r>
                        <a:rPr lang="en-US" sz="1600" dirty="0"/>
                        <a:t>, fetal</a:t>
                      </a:r>
                      <a:r>
                        <a:rPr lang="en-US" sz="1600" baseline="0" dirty="0"/>
                        <a:t> heart tones, fundal height.  Assess for </a:t>
                      </a:r>
                      <a:r>
                        <a:rPr lang="en-US" sz="1600" baseline="0" dirty="0" err="1"/>
                        <a:t>vag</a:t>
                      </a:r>
                      <a:r>
                        <a:rPr lang="en-US" sz="1600" baseline="0" dirty="0"/>
                        <a:t> bleeding, contractions, fetal mvmt, leakage of fluid</a:t>
                      </a:r>
                      <a:endParaRPr lang="en-US" sz="1600" dirty="0"/>
                    </a:p>
                  </a:txBody>
                  <a:tcPr marT="45711" marB="45711"/>
                </a:tc>
                <a:tc vMerge="1">
                  <a:txBody>
                    <a:bodyPr/>
                    <a:lstStyle/>
                    <a:p>
                      <a:endParaRPr lang="en-US" dirty="0"/>
                    </a:p>
                  </a:txBody>
                  <a:tcPr/>
                </a:tc>
                <a:extLst>
                  <a:ext uri="{0D108BD9-81ED-4DB2-BD59-A6C34878D82A}">
                    <a16:rowId xmlns:a16="http://schemas.microsoft.com/office/drawing/2014/main" val="10004"/>
                  </a:ext>
                </a:extLst>
              </a:tr>
              <a:tr h="370770">
                <a:tc vMerge="1">
                  <a:txBody>
                    <a:bodyPr/>
                    <a:lstStyle/>
                    <a:p>
                      <a:endParaRPr lang="en-US" dirty="0"/>
                    </a:p>
                  </a:txBody>
                  <a:tcPr/>
                </a:tc>
                <a:tc vMerge="1">
                  <a:txBody>
                    <a:bodyPr/>
                    <a:lstStyle/>
                    <a:p>
                      <a:endParaRPr lang="en-US" dirty="0"/>
                    </a:p>
                  </a:txBody>
                  <a:tcPr/>
                </a:tc>
                <a:tc>
                  <a:txBody>
                    <a:bodyPr/>
                    <a:lstStyle/>
                    <a:p>
                      <a:r>
                        <a:rPr lang="en-US" sz="1600" dirty="0"/>
                        <a:t>Contraception</a:t>
                      </a:r>
                    </a:p>
                  </a:txBody>
                  <a:tcPr marT="45711" marB="45711"/>
                </a:tc>
                <a:extLst>
                  <a:ext uri="{0D108BD9-81ED-4DB2-BD59-A6C34878D82A}">
                    <a16:rowId xmlns:a16="http://schemas.microsoft.com/office/drawing/2014/main" val="10005"/>
                  </a:ext>
                </a:extLst>
              </a:tr>
              <a:tr h="370770">
                <a:tc vMerge="1">
                  <a:txBody>
                    <a:bodyPr/>
                    <a:lstStyle/>
                    <a:p>
                      <a:endParaRPr lang="en-US" dirty="0"/>
                    </a:p>
                  </a:txBody>
                  <a:tcPr/>
                </a:tc>
                <a:tc vMerge="1">
                  <a:txBody>
                    <a:bodyPr/>
                    <a:lstStyle/>
                    <a:p>
                      <a:endParaRPr lang="en-US" dirty="0"/>
                    </a:p>
                  </a:txBody>
                  <a:tcPr/>
                </a:tc>
                <a:tc>
                  <a:txBody>
                    <a:bodyPr/>
                    <a:lstStyle/>
                    <a:p>
                      <a:r>
                        <a:rPr lang="en-US" sz="1600" b="1" dirty="0">
                          <a:solidFill>
                            <a:srgbClr val="C00000"/>
                          </a:solidFill>
                        </a:rPr>
                        <a:t>Breastfeeding</a:t>
                      </a:r>
                    </a:p>
                  </a:txBody>
                  <a:tcPr marT="45711" marB="45711"/>
                </a:tc>
                <a:extLst>
                  <a:ext uri="{0D108BD9-81ED-4DB2-BD59-A6C34878D82A}">
                    <a16:rowId xmlns:a16="http://schemas.microsoft.com/office/drawing/2014/main" val="10006"/>
                  </a:ext>
                </a:extLst>
              </a:tr>
              <a:tr h="370770">
                <a:tc vMerge="1">
                  <a:txBody>
                    <a:bodyPr/>
                    <a:lstStyle/>
                    <a:p>
                      <a:endParaRPr lang="en-US" dirty="0"/>
                    </a:p>
                  </a:txBody>
                  <a:tcPr/>
                </a:tc>
                <a:tc vMerge="1">
                  <a:txBody>
                    <a:bodyPr/>
                    <a:lstStyle/>
                    <a:p>
                      <a:endParaRPr lang="en-US" dirty="0"/>
                    </a:p>
                  </a:txBody>
                  <a:tcPr/>
                </a:tc>
                <a:tc>
                  <a:txBody>
                    <a:bodyPr/>
                    <a:lstStyle/>
                    <a:p>
                      <a:r>
                        <a:rPr lang="en-US" sz="1600" b="1" dirty="0">
                          <a:solidFill>
                            <a:srgbClr val="C00000"/>
                          </a:solidFill>
                        </a:rPr>
                        <a:t>Pain control during labor</a:t>
                      </a:r>
                    </a:p>
                  </a:txBody>
                  <a:tcPr marT="45711" marB="45711"/>
                </a:tc>
                <a:extLst>
                  <a:ext uri="{0D108BD9-81ED-4DB2-BD59-A6C34878D82A}">
                    <a16:rowId xmlns:a16="http://schemas.microsoft.com/office/drawing/2014/main" val="10007"/>
                  </a:ext>
                </a:extLst>
              </a:tr>
              <a:tr h="370770">
                <a:tc vMerge="1">
                  <a:txBody>
                    <a:bodyPr/>
                    <a:lstStyle/>
                    <a:p>
                      <a:endParaRPr lang="en-US" dirty="0"/>
                    </a:p>
                  </a:txBody>
                  <a:tcPr/>
                </a:tc>
                <a:tc>
                  <a:txBody>
                    <a:bodyPr/>
                    <a:lstStyle/>
                    <a:p>
                      <a:endParaRPr lang="en-US" sz="1600" dirty="0"/>
                    </a:p>
                  </a:txBody>
                  <a:tcPr marT="45711" marB="45711"/>
                </a:tc>
                <a:tc>
                  <a:txBody>
                    <a:bodyPr/>
                    <a:lstStyle/>
                    <a:p>
                      <a:r>
                        <a:rPr lang="en-US" sz="1600" dirty="0"/>
                        <a:t>+/-Growth</a:t>
                      </a:r>
                      <a:r>
                        <a:rPr lang="en-US" sz="1600" baseline="0" dirty="0"/>
                        <a:t> US, NSTs</a:t>
                      </a:r>
                      <a:endParaRPr lang="en-US" sz="1600" dirty="0"/>
                    </a:p>
                  </a:txBody>
                  <a:tcPr marT="45711" marB="45711"/>
                </a:tc>
                <a:extLst>
                  <a:ext uri="{0D108BD9-81ED-4DB2-BD59-A6C34878D82A}">
                    <a16:rowId xmlns:a16="http://schemas.microsoft.com/office/drawing/2014/main" val="10008"/>
                  </a:ext>
                </a:extLst>
              </a:tr>
              <a:tr h="370770">
                <a:tc vMerge="1">
                  <a:txBody>
                    <a:bodyPr/>
                    <a:lstStyle/>
                    <a:p>
                      <a:endParaRPr lang="en-US" dirty="0"/>
                    </a:p>
                  </a:txBody>
                  <a:tcPr/>
                </a:tc>
                <a:tc rowSpan="3">
                  <a:txBody>
                    <a:bodyPr/>
                    <a:lstStyle/>
                    <a:p>
                      <a:r>
                        <a:rPr lang="en-US" sz="1600" b="1" dirty="0">
                          <a:solidFill>
                            <a:srgbClr val="C00000"/>
                          </a:solidFill>
                        </a:rPr>
                        <a:t>If </a:t>
                      </a:r>
                      <a:r>
                        <a:rPr lang="en-US" sz="1600" b="1" dirty="0" err="1">
                          <a:solidFill>
                            <a:srgbClr val="C00000"/>
                          </a:solidFill>
                        </a:rPr>
                        <a:t>Hep</a:t>
                      </a:r>
                      <a:r>
                        <a:rPr lang="en-US" sz="1600" b="1" dirty="0">
                          <a:solidFill>
                            <a:srgbClr val="C00000"/>
                          </a:solidFill>
                        </a:rPr>
                        <a:t> C positive- no invasive</a:t>
                      </a:r>
                      <a:r>
                        <a:rPr lang="en-US" sz="1600" b="1" baseline="0" dirty="0">
                          <a:solidFill>
                            <a:srgbClr val="C00000"/>
                          </a:solidFill>
                        </a:rPr>
                        <a:t> monitoring intrapartum, breastfeeding OK, postpartum GI referral</a:t>
                      </a:r>
                      <a:endParaRPr lang="en-US" sz="1600" b="1" dirty="0">
                        <a:solidFill>
                          <a:srgbClr val="C00000"/>
                        </a:solidFill>
                      </a:endParaRPr>
                    </a:p>
                  </a:txBody>
                  <a:tcPr marT="45711" marB="45711"/>
                </a:tc>
                <a:tc>
                  <a:txBody>
                    <a:bodyPr/>
                    <a:lstStyle/>
                    <a:p>
                      <a:r>
                        <a:rPr lang="en-US" sz="1600" dirty="0"/>
                        <a:t>36 weeks- GBS</a:t>
                      </a:r>
                    </a:p>
                  </a:txBody>
                  <a:tcPr marT="45711" marB="45711"/>
                </a:tc>
                <a:extLst>
                  <a:ext uri="{0D108BD9-81ED-4DB2-BD59-A6C34878D82A}">
                    <a16:rowId xmlns:a16="http://schemas.microsoft.com/office/drawing/2014/main" val="10009"/>
                  </a:ext>
                </a:extLst>
              </a:tr>
              <a:tr h="380928">
                <a:tc vMerge="1">
                  <a:txBody>
                    <a:bodyPr/>
                    <a:lstStyle/>
                    <a:p>
                      <a:endParaRPr lang="en-US" dirty="0"/>
                    </a:p>
                  </a:txBody>
                  <a:tcPr/>
                </a:tc>
                <a:tc vMerge="1">
                  <a:txBody>
                    <a:bodyPr/>
                    <a:lstStyle/>
                    <a:p>
                      <a:endParaRPr lang="en-US" sz="1600" dirty="0"/>
                    </a:p>
                  </a:txBody>
                  <a:tcPr/>
                </a:tc>
                <a:tc>
                  <a:txBody>
                    <a:bodyPr/>
                    <a:lstStyle/>
                    <a:p>
                      <a:r>
                        <a:rPr lang="en-US" sz="1600" b="1" dirty="0">
                          <a:solidFill>
                            <a:srgbClr val="C00000"/>
                          </a:solidFill>
                        </a:rPr>
                        <a:t>-NAS, </a:t>
                      </a:r>
                      <a:r>
                        <a:rPr lang="en-US" sz="1600" b="1" baseline="0" dirty="0">
                          <a:solidFill>
                            <a:srgbClr val="C00000"/>
                          </a:solidFill>
                        </a:rPr>
                        <a:t>depression, relapse</a:t>
                      </a:r>
                      <a:endParaRPr lang="en-US" sz="1600" b="1" dirty="0">
                        <a:solidFill>
                          <a:srgbClr val="C00000"/>
                        </a:solidFill>
                      </a:endParaRPr>
                    </a:p>
                  </a:txBody>
                  <a:tcPr marT="45711" marB="45711"/>
                </a:tc>
                <a:extLst>
                  <a:ext uri="{0D108BD9-81ED-4DB2-BD59-A6C34878D82A}">
                    <a16:rowId xmlns:a16="http://schemas.microsoft.com/office/drawing/2014/main" val="10010"/>
                  </a:ext>
                </a:extLst>
              </a:tr>
              <a:tr h="396165">
                <a:tc>
                  <a:txBody>
                    <a:bodyPr/>
                    <a:lstStyle/>
                    <a:p>
                      <a:r>
                        <a:rPr lang="en-US" sz="1600" dirty="0"/>
                        <a:t>Flu vaccine (if season)</a:t>
                      </a:r>
                    </a:p>
                  </a:txBody>
                  <a:tcPr marT="45711" marB="45711"/>
                </a:tc>
                <a:tc vMerge="1">
                  <a:txBody>
                    <a:bodyPr/>
                    <a:lstStyle/>
                    <a:p>
                      <a:endParaRPr lang="en-US" sz="1600" dirty="0"/>
                    </a:p>
                  </a:txBody>
                  <a:tcPr/>
                </a:tc>
                <a:tc>
                  <a:txBody>
                    <a:bodyPr/>
                    <a:lstStyle/>
                    <a:p>
                      <a:r>
                        <a:rPr lang="en-US" sz="1000" dirty="0"/>
                        <a:t>US= ultrasound,   NST= </a:t>
                      </a:r>
                      <a:r>
                        <a:rPr lang="en-US" sz="1000" dirty="0" err="1"/>
                        <a:t>Nonstress</a:t>
                      </a:r>
                      <a:r>
                        <a:rPr lang="en-US" sz="1000" dirty="0"/>
                        <a:t> test,  </a:t>
                      </a:r>
                    </a:p>
                    <a:p>
                      <a:r>
                        <a:rPr lang="en-US" sz="1000" dirty="0"/>
                        <a:t>GBS=group B streptococcus</a:t>
                      </a:r>
                    </a:p>
                  </a:txBody>
                  <a:tcPr marT="45711" marB="45711"/>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5342021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F6EFC2">
            <a:alpha val="74901"/>
          </a:srgbClr>
        </a:solidFill>
        <a:effectLst/>
      </p:bgPr>
    </p:bg>
    <p:spTree>
      <p:nvGrpSpPr>
        <p:cNvPr id="1" name=""/>
        <p:cNvGrpSpPr/>
        <p:nvPr/>
      </p:nvGrpSpPr>
      <p:grpSpPr>
        <a:xfrm>
          <a:off x="0" y="0"/>
          <a:ext cx="0" cy="0"/>
          <a:chOff x="0" y="0"/>
          <a:chExt cx="0" cy="0"/>
        </a:xfrm>
      </p:grpSpPr>
      <p:sp>
        <p:nvSpPr>
          <p:cNvPr id="43010" name="Slide Number Placeholder 5">
            <a:extLst>
              <a:ext uri="{FF2B5EF4-FFF2-40B4-BE49-F238E27FC236}">
                <a16:creationId xmlns:a16="http://schemas.microsoft.com/office/drawing/2014/main" id="{591A48E7-B7C2-4B9E-B015-6FA999351E01}"/>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fld id="{859CAFAF-33CC-4FEF-984E-28382D7FB217}" type="slidenum">
              <a:rPr lang="en-US" altLang="en-US" sz="700">
                <a:solidFill>
                  <a:srgbClr val="333333"/>
                </a:solidFill>
                <a:latin typeface="Franklin Gothic Book" panose="020B0503020102020204" pitchFamily="34" charset="0"/>
              </a:rPr>
              <a:pPr fontAlgn="base">
                <a:spcBef>
                  <a:spcPct val="0"/>
                </a:spcBef>
                <a:spcAft>
                  <a:spcPct val="0"/>
                </a:spcAft>
              </a:pPr>
              <a:t>35</a:t>
            </a:fld>
            <a:endParaRPr lang="en-US" altLang="en-US" sz="700">
              <a:solidFill>
                <a:srgbClr val="333333"/>
              </a:solidFill>
              <a:latin typeface="Franklin Gothic Book" panose="020B0503020102020204" pitchFamily="34" charset="0"/>
            </a:endParaRPr>
          </a:p>
        </p:txBody>
      </p:sp>
      <p:sp>
        <p:nvSpPr>
          <p:cNvPr id="43011" name="Rectangle 2">
            <a:extLst>
              <a:ext uri="{FF2B5EF4-FFF2-40B4-BE49-F238E27FC236}">
                <a16:creationId xmlns:a16="http://schemas.microsoft.com/office/drawing/2014/main" id="{D9BC247F-C1A9-42F4-9158-0F8EE6D393CA}"/>
              </a:ext>
            </a:extLst>
          </p:cNvPr>
          <p:cNvSpPr>
            <a:spLocks noGrp="1" noChangeArrowheads="1"/>
          </p:cNvSpPr>
          <p:nvPr>
            <p:ph type="title"/>
          </p:nvPr>
        </p:nvSpPr>
        <p:spPr>
          <a:xfrm>
            <a:off x="1524000" y="-11113"/>
            <a:ext cx="9144000" cy="1204913"/>
          </a:xfrm>
          <a:solidFill>
            <a:schemeClr val="tx2"/>
          </a:solidFill>
        </p:spPr>
        <p:txBody>
          <a:bodyPr/>
          <a:lstStyle/>
          <a:p>
            <a:pPr eaLnBrk="1" hangingPunct="1"/>
            <a:br>
              <a:rPr lang="en-US" altLang="en-US" sz="3600"/>
            </a:br>
            <a:r>
              <a:rPr lang="en-US" altLang="en-US" sz="3600"/>
              <a:t>Title</a:t>
            </a:r>
          </a:p>
        </p:txBody>
      </p:sp>
      <p:sp useBgFill="1">
        <p:nvSpPr>
          <p:cNvPr id="43012" name="Rectangle 3">
            <a:extLst>
              <a:ext uri="{FF2B5EF4-FFF2-40B4-BE49-F238E27FC236}">
                <a16:creationId xmlns:a16="http://schemas.microsoft.com/office/drawing/2014/main" id="{984FE0B1-17BB-4739-BA20-D8E5E60D2924}"/>
              </a:ext>
            </a:extLst>
          </p:cNvPr>
          <p:cNvSpPr>
            <a:spLocks noGrp="1" noChangeArrowheads="1"/>
          </p:cNvSpPr>
          <p:nvPr>
            <p:ph type="body" idx="1"/>
          </p:nvPr>
        </p:nvSpPr>
        <p:spPr>
          <a:xfrm>
            <a:off x="1981200" y="1312863"/>
            <a:ext cx="8229600" cy="4525962"/>
          </a:xfrm>
        </p:spPr>
        <p:txBody>
          <a:bodyPr/>
          <a:lstStyle/>
          <a:p>
            <a:pPr marL="0" indent="0" algn="ctr">
              <a:buNone/>
            </a:pPr>
            <a:r>
              <a:rPr lang="en-US" altLang="en-US" sz="4000">
                <a:solidFill>
                  <a:schemeClr val="tx2"/>
                </a:solidFill>
                <a:latin typeface="Times New Roman" panose="02020603050405020304" pitchFamily="18" charset="0"/>
              </a:rPr>
              <a:t>Why don’t we just </a:t>
            </a:r>
            <a:r>
              <a:rPr lang="ja-JP" altLang="en-US" sz="4000">
                <a:solidFill>
                  <a:schemeClr val="tx2"/>
                </a:solidFill>
                <a:latin typeface="Times New Roman" panose="02020603050405020304" pitchFamily="18" charset="0"/>
              </a:rPr>
              <a:t>“</a:t>
            </a:r>
            <a:r>
              <a:rPr lang="en-US" altLang="ja-JP" sz="4000">
                <a:solidFill>
                  <a:schemeClr val="tx2"/>
                </a:solidFill>
                <a:latin typeface="Times New Roman" panose="02020603050405020304" pitchFamily="18" charset="0"/>
              </a:rPr>
              <a:t>detox</a:t>
            </a:r>
            <a:r>
              <a:rPr lang="ja-JP" altLang="en-US" sz="4000">
                <a:solidFill>
                  <a:schemeClr val="tx2"/>
                </a:solidFill>
                <a:latin typeface="Times New Roman" panose="02020603050405020304" pitchFamily="18" charset="0"/>
              </a:rPr>
              <a:t>”</a:t>
            </a:r>
            <a:r>
              <a:rPr lang="en-US" altLang="ja-JP" sz="4000">
                <a:solidFill>
                  <a:schemeClr val="tx2"/>
                </a:solidFill>
                <a:latin typeface="Times New Roman" panose="02020603050405020304" pitchFamily="18" charset="0"/>
              </a:rPr>
              <a:t> every pregnant patient who has opioid use disorder?</a:t>
            </a:r>
          </a:p>
          <a:p>
            <a:pPr marL="0" indent="0" algn="ctr">
              <a:buNone/>
            </a:pPr>
            <a:endParaRPr lang="en-US" altLang="en-US" sz="4000">
              <a:solidFill>
                <a:schemeClr val="tx2"/>
              </a:solidFill>
              <a:latin typeface="Times New Roman" panose="02020603050405020304" pitchFamily="18" charset="0"/>
            </a:endParaRPr>
          </a:p>
          <a:p>
            <a:pPr marL="0" indent="0" algn="ctr">
              <a:buNone/>
            </a:pPr>
            <a:r>
              <a:rPr lang="en-US" altLang="en-US" sz="4000">
                <a:solidFill>
                  <a:schemeClr val="tx2"/>
                </a:solidFill>
                <a:latin typeface="Times New Roman" panose="02020603050405020304" pitchFamily="18" charset="0"/>
              </a:rPr>
              <a:t>Wouldn’t it be better for the patient and the baby?</a:t>
            </a:r>
            <a:endParaRPr lang="en-US" altLang="en-US" sz="4000"/>
          </a:p>
          <a:p>
            <a:pPr marL="0" indent="0" algn="ctr">
              <a:buNone/>
            </a:pPr>
            <a:endParaRPr lang="en-US" altLang="en-US" sz="4000">
              <a:solidFill>
                <a:schemeClr val="tx2"/>
              </a:solidFill>
              <a:latin typeface="Times New Roman" panose="02020603050405020304" pitchFamily="18" charset="0"/>
            </a:endParaRPr>
          </a:p>
          <a:p>
            <a:pPr marL="0" indent="0" algn="ctr" eaLnBrk="1" hangingPunct="1">
              <a:buNone/>
            </a:pPr>
            <a:br>
              <a:rPr lang="en-US" altLang="en-US"/>
            </a:br>
            <a:endParaRPr lang="en-US" altLang="en-US">
              <a:solidFill>
                <a:srgbClr val="333333"/>
              </a:solidFill>
            </a:endParaRPr>
          </a:p>
        </p:txBody>
      </p:sp>
      <p:pic>
        <p:nvPicPr>
          <p:cNvPr id="43013" name="Picture 4" descr="SOM">
            <a:extLst>
              <a:ext uri="{FF2B5EF4-FFF2-40B4-BE49-F238E27FC236}">
                <a16:creationId xmlns:a16="http://schemas.microsoft.com/office/drawing/2014/main" id="{040CA739-0AF3-45B0-A1DC-BB1BB7FC09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85100" y="6329363"/>
            <a:ext cx="2624138" cy="43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14" name="Picture 5" descr="RileyHz4c">
            <a:extLst>
              <a:ext uri="{FF2B5EF4-FFF2-40B4-BE49-F238E27FC236}">
                <a16:creationId xmlns:a16="http://schemas.microsoft.com/office/drawing/2014/main" id="{D0DABD0D-A3EF-40E2-B111-8B05771AE47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63700" y="6246814"/>
            <a:ext cx="2713038"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373969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a:extLst>
              <a:ext uri="{FF2B5EF4-FFF2-40B4-BE49-F238E27FC236}">
                <a16:creationId xmlns:a16="http://schemas.microsoft.com/office/drawing/2014/main" id="{A341343F-E932-4209-8F2B-450301F9C68F}"/>
              </a:ext>
            </a:extLst>
          </p:cNvPr>
          <p:cNvSpPr>
            <a:spLocks noGrp="1"/>
          </p:cNvSpPr>
          <p:nvPr>
            <p:ph type="title"/>
          </p:nvPr>
        </p:nvSpPr>
        <p:spPr>
          <a:xfrm>
            <a:off x="1524000" y="28576"/>
            <a:ext cx="9391650" cy="1116013"/>
          </a:xfrm>
        </p:spPr>
        <p:txBody>
          <a:bodyPr/>
          <a:lstStyle/>
          <a:p>
            <a:r>
              <a:rPr lang="en-US" altLang="en-US" sz="3600"/>
              <a:t>Safety Outcomes for </a:t>
            </a:r>
            <a:r>
              <a:rPr lang="ja-JP" altLang="en-US" sz="3600"/>
              <a:t>“</a:t>
            </a:r>
            <a:r>
              <a:rPr lang="en-US" altLang="ja-JP" sz="3600"/>
              <a:t>Detox</a:t>
            </a:r>
            <a:r>
              <a:rPr lang="ja-JP" altLang="en-US" sz="3600"/>
              <a:t>”</a:t>
            </a:r>
            <a:r>
              <a:rPr lang="en-US" altLang="ja-JP" sz="3600"/>
              <a:t> in Pregnancy</a:t>
            </a:r>
            <a:endParaRPr lang="en-US" altLang="en-US" sz="3600"/>
          </a:p>
        </p:txBody>
      </p:sp>
      <p:graphicFrame>
        <p:nvGraphicFramePr>
          <p:cNvPr id="4" name="Content Placeholder 3">
            <a:extLst>
              <a:ext uri="{FF2B5EF4-FFF2-40B4-BE49-F238E27FC236}">
                <a16:creationId xmlns:a16="http://schemas.microsoft.com/office/drawing/2014/main" id="{E7B031F8-41F4-4B9E-887C-740B05BD5925}"/>
              </a:ext>
            </a:extLst>
          </p:cNvPr>
          <p:cNvGraphicFramePr>
            <a:graphicFrameLocks noGrp="1"/>
          </p:cNvGraphicFramePr>
          <p:nvPr>
            <p:ph idx="1"/>
          </p:nvPr>
        </p:nvGraphicFramePr>
        <p:xfrm>
          <a:off x="2222116" y="1367855"/>
          <a:ext cx="7770778" cy="5181600"/>
        </p:xfrm>
        <a:graphic>
          <a:graphicData uri="http://schemas.openxmlformats.org/drawingml/2006/table">
            <a:tbl>
              <a:tblPr firstRow="1" bandRow="1">
                <a:tableStyleId>{3C2FFA5D-87B4-456A-9821-1D502468CF0F}</a:tableStyleId>
              </a:tblPr>
              <a:tblGrid>
                <a:gridCol w="1447646">
                  <a:extLst>
                    <a:ext uri="{9D8B030D-6E8A-4147-A177-3AD203B41FA5}">
                      <a16:colId xmlns:a16="http://schemas.microsoft.com/office/drawing/2014/main" val="20000"/>
                    </a:ext>
                  </a:extLst>
                </a:gridCol>
                <a:gridCol w="1066330">
                  <a:extLst>
                    <a:ext uri="{9D8B030D-6E8A-4147-A177-3AD203B41FA5}">
                      <a16:colId xmlns:a16="http://schemas.microsoft.com/office/drawing/2014/main" val="20001"/>
                    </a:ext>
                  </a:extLst>
                </a:gridCol>
                <a:gridCol w="5256802">
                  <a:extLst>
                    <a:ext uri="{9D8B030D-6E8A-4147-A177-3AD203B41FA5}">
                      <a16:colId xmlns:a16="http://schemas.microsoft.com/office/drawing/2014/main" val="20002"/>
                    </a:ext>
                  </a:extLst>
                </a:gridCol>
              </a:tblGrid>
              <a:tr h="370840">
                <a:tc>
                  <a:txBody>
                    <a:bodyPr/>
                    <a:lstStyle/>
                    <a:p>
                      <a:r>
                        <a:rPr lang="en-US" sz="2800" dirty="0"/>
                        <a:t>Authors</a:t>
                      </a:r>
                    </a:p>
                  </a:txBody>
                  <a:tcPr/>
                </a:tc>
                <a:tc>
                  <a:txBody>
                    <a:bodyPr/>
                    <a:lstStyle/>
                    <a:p>
                      <a:r>
                        <a:rPr lang="en-US" dirty="0"/>
                        <a:t>#</a:t>
                      </a:r>
                      <a:r>
                        <a:rPr lang="en-US" baseline="0" dirty="0"/>
                        <a:t> </a:t>
                      </a:r>
                      <a:r>
                        <a:rPr lang="en-US" baseline="0" dirty="0" err="1"/>
                        <a:t>pts</a:t>
                      </a:r>
                      <a:r>
                        <a:rPr lang="en-US" baseline="0" dirty="0"/>
                        <a:t> </a:t>
                      </a:r>
                      <a:r>
                        <a:rPr lang="en-US" dirty="0"/>
                        <a:t>/       #</a:t>
                      </a:r>
                      <a:r>
                        <a:rPr lang="en-US" baseline="0" dirty="0"/>
                        <a:t> </a:t>
                      </a:r>
                      <a:r>
                        <a:rPr lang="en-US" baseline="0" dirty="0" err="1"/>
                        <a:t>yrs</a:t>
                      </a:r>
                      <a:endParaRPr lang="en-US" dirty="0"/>
                    </a:p>
                  </a:txBody>
                  <a:tcPr/>
                </a:tc>
                <a:tc>
                  <a:txBody>
                    <a:bodyPr/>
                    <a:lstStyle/>
                    <a:p>
                      <a:r>
                        <a:rPr lang="en-US" sz="3200" dirty="0"/>
                        <a:t>Outcomes</a:t>
                      </a:r>
                      <a:r>
                        <a:rPr lang="en-US" sz="3200" baseline="0" dirty="0"/>
                        <a:t>: Methadone Detoxification in Pregnancy</a:t>
                      </a:r>
                      <a:endParaRPr lang="en-US" sz="3200" dirty="0"/>
                    </a:p>
                  </a:txBody>
                  <a:tcPr/>
                </a:tc>
                <a:extLst>
                  <a:ext uri="{0D108BD9-81ED-4DB2-BD59-A6C34878D82A}">
                    <a16:rowId xmlns:a16="http://schemas.microsoft.com/office/drawing/2014/main" val="10000"/>
                  </a:ext>
                </a:extLst>
              </a:tr>
              <a:tr h="370840">
                <a:tc>
                  <a:txBody>
                    <a:bodyPr/>
                    <a:lstStyle/>
                    <a:p>
                      <a:r>
                        <a:rPr lang="en-US" dirty="0"/>
                        <a:t>Maas</a:t>
                      </a:r>
                      <a:r>
                        <a:rPr lang="en-US" baseline="0" dirty="0"/>
                        <a:t> et al</a:t>
                      </a:r>
                      <a:r>
                        <a:rPr lang="en-US" dirty="0"/>
                        <a:t>,</a:t>
                      </a:r>
                      <a:r>
                        <a:rPr lang="en-US" baseline="0" dirty="0"/>
                        <a:t> 1990</a:t>
                      </a:r>
                      <a:endParaRPr lang="en-US" dirty="0"/>
                    </a:p>
                  </a:txBody>
                  <a:tcPr>
                    <a:solidFill>
                      <a:schemeClr val="accent2">
                        <a:lumMod val="20000"/>
                        <a:lumOff val="80000"/>
                      </a:schemeClr>
                    </a:solidFill>
                  </a:tcPr>
                </a:tc>
                <a:tc>
                  <a:txBody>
                    <a:bodyPr/>
                    <a:lstStyle/>
                    <a:p>
                      <a:r>
                        <a:rPr lang="en-US" dirty="0"/>
                        <a:t>57</a:t>
                      </a:r>
                      <a:r>
                        <a:rPr lang="en-US" baseline="0" dirty="0"/>
                        <a:t> / 7</a:t>
                      </a:r>
                      <a:endParaRPr lang="en-US" dirty="0"/>
                    </a:p>
                  </a:txBody>
                  <a:tcPr>
                    <a:solidFill>
                      <a:schemeClr val="accent2">
                        <a:lumMod val="20000"/>
                        <a:lumOff val="80000"/>
                      </a:schemeClr>
                    </a:solidFill>
                  </a:tcPr>
                </a:tc>
                <a:tc>
                  <a:txBody>
                    <a:bodyPr/>
                    <a:lstStyle/>
                    <a:p>
                      <a:r>
                        <a:rPr lang="en-US" dirty="0"/>
                        <a:t>17 (30%) became</a:t>
                      </a:r>
                      <a:r>
                        <a:rPr lang="en-US" baseline="0" dirty="0"/>
                        <a:t> drug free</a:t>
                      </a:r>
                      <a:r>
                        <a:rPr lang="en-US" dirty="0"/>
                        <a:t>. </a:t>
                      </a:r>
                      <a:r>
                        <a:rPr lang="en-US" baseline="0" dirty="0"/>
                        <a:t>No adverse outcomes due to detox reported.</a:t>
                      </a:r>
                      <a:endParaRPr lang="en-US" dirty="0"/>
                    </a:p>
                  </a:txBody>
                  <a:tcPr>
                    <a:solidFill>
                      <a:schemeClr val="accent2">
                        <a:lumMod val="20000"/>
                        <a:lumOff val="80000"/>
                      </a:schemeClr>
                    </a:solidFill>
                  </a:tcPr>
                </a:tc>
                <a:extLst>
                  <a:ext uri="{0D108BD9-81ED-4DB2-BD59-A6C34878D82A}">
                    <a16:rowId xmlns:a16="http://schemas.microsoft.com/office/drawing/2014/main" val="10001"/>
                  </a:ext>
                </a:extLst>
              </a:tr>
              <a:tr h="370840">
                <a:tc>
                  <a:txBody>
                    <a:bodyPr/>
                    <a:lstStyle/>
                    <a:p>
                      <a:r>
                        <a:rPr lang="en-US" baseline="0" dirty="0" err="1"/>
                        <a:t>Dashe</a:t>
                      </a:r>
                      <a:r>
                        <a:rPr lang="en-US" baseline="0" dirty="0"/>
                        <a:t> et al</a:t>
                      </a:r>
                      <a:r>
                        <a:rPr lang="en-US" dirty="0"/>
                        <a:t>, 1998</a:t>
                      </a:r>
                    </a:p>
                  </a:txBody>
                  <a:tcPr>
                    <a:solidFill>
                      <a:schemeClr val="accent2">
                        <a:lumMod val="60000"/>
                        <a:lumOff val="40000"/>
                      </a:schemeClr>
                    </a:solidFill>
                  </a:tcPr>
                </a:tc>
                <a:tc>
                  <a:txBody>
                    <a:bodyPr/>
                    <a:lstStyle/>
                    <a:p>
                      <a:r>
                        <a:rPr lang="en-US" dirty="0"/>
                        <a:t>34 / 7 </a:t>
                      </a:r>
                    </a:p>
                  </a:txBody>
                  <a:tcPr>
                    <a:solidFill>
                      <a:schemeClr val="accent2">
                        <a:lumMod val="60000"/>
                        <a:lumOff val="40000"/>
                      </a:schemeClr>
                    </a:solidFill>
                  </a:tcPr>
                </a:tc>
                <a:tc>
                  <a:txBody>
                    <a:bodyPr/>
                    <a:lstStyle/>
                    <a:p>
                      <a:r>
                        <a:rPr lang="en-US" dirty="0"/>
                        <a:t>20 (59%) successful. No</a:t>
                      </a:r>
                      <a:r>
                        <a:rPr lang="en-US" baseline="0" dirty="0"/>
                        <a:t> fetal distress or demise. 4 went into labor (3 at 36wks, 1 at 37wks).</a:t>
                      </a:r>
                      <a:endParaRPr lang="en-US" dirty="0"/>
                    </a:p>
                  </a:txBody>
                  <a:tcPr>
                    <a:solidFill>
                      <a:schemeClr val="accent2">
                        <a:lumMod val="60000"/>
                        <a:lumOff val="40000"/>
                      </a:schemeClr>
                    </a:solidFill>
                  </a:tcPr>
                </a:tc>
                <a:extLst>
                  <a:ext uri="{0D108BD9-81ED-4DB2-BD59-A6C34878D82A}">
                    <a16:rowId xmlns:a16="http://schemas.microsoft.com/office/drawing/2014/main" val="10002"/>
                  </a:ext>
                </a:extLst>
              </a:tr>
              <a:tr h="370840">
                <a:tc>
                  <a:txBody>
                    <a:bodyPr/>
                    <a:lstStyle/>
                    <a:p>
                      <a:r>
                        <a:rPr lang="en-US" dirty="0" err="1"/>
                        <a:t>Luty</a:t>
                      </a:r>
                      <a:r>
                        <a:rPr lang="en-US" baseline="0" dirty="0"/>
                        <a:t> et al, 2003</a:t>
                      </a:r>
                      <a:endParaRPr lang="en-US" dirty="0"/>
                    </a:p>
                  </a:txBody>
                  <a:tcPr>
                    <a:solidFill>
                      <a:schemeClr val="accent2">
                        <a:lumMod val="20000"/>
                        <a:lumOff val="80000"/>
                      </a:schemeClr>
                    </a:solidFill>
                  </a:tcPr>
                </a:tc>
                <a:tc>
                  <a:txBody>
                    <a:bodyPr/>
                    <a:lstStyle/>
                    <a:p>
                      <a:r>
                        <a:rPr lang="en-US" dirty="0"/>
                        <a:t>101 /12 </a:t>
                      </a:r>
                    </a:p>
                  </a:txBody>
                  <a:tcPr>
                    <a:solidFill>
                      <a:schemeClr val="accent2">
                        <a:lumMod val="20000"/>
                        <a:lumOff val="80000"/>
                      </a:schemeClr>
                    </a:solidFill>
                  </a:tcPr>
                </a:tc>
                <a:tc>
                  <a:txBody>
                    <a:bodyPr/>
                    <a:lstStyle/>
                    <a:p>
                      <a:r>
                        <a:rPr lang="en-US" dirty="0"/>
                        <a:t>One 1</a:t>
                      </a:r>
                      <a:r>
                        <a:rPr lang="en-US" baseline="30000" dirty="0"/>
                        <a:t>st</a:t>
                      </a:r>
                      <a:r>
                        <a:rPr lang="en-US" baseline="0" dirty="0"/>
                        <a:t> trim</a:t>
                      </a:r>
                      <a:r>
                        <a:rPr lang="en-US" dirty="0"/>
                        <a:t> SAB. 2</a:t>
                      </a:r>
                      <a:r>
                        <a:rPr lang="en-US" baseline="0" dirty="0"/>
                        <a:t> perinatal deaths. 34 neonates &lt;2500g. One delivery &lt;37wks.  (50% of </a:t>
                      </a:r>
                      <a:r>
                        <a:rPr lang="en-US" baseline="0" dirty="0" err="1"/>
                        <a:t>pts</a:t>
                      </a:r>
                      <a:r>
                        <a:rPr lang="en-US" baseline="0" dirty="0"/>
                        <a:t> were actively using heroin.)</a:t>
                      </a:r>
                      <a:endParaRPr lang="en-US" b="1" dirty="0"/>
                    </a:p>
                  </a:txBody>
                  <a:tcPr>
                    <a:solidFill>
                      <a:schemeClr val="accent2">
                        <a:lumMod val="20000"/>
                        <a:lumOff val="80000"/>
                      </a:schemeClr>
                    </a:solidFill>
                  </a:tcPr>
                </a:tc>
                <a:extLst>
                  <a:ext uri="{0D108BD9-81ED-4DB2-BD59-A6C34878D82A}">
                    <a16:rowId xmlns:a16="http://schemas.microsoft.com/office/drawing/2014/main" val="10003"/>
                  </a:ext>
                </a:extLst>
              </a:tr>
              <a:tr h="370840">
                <a:tc>
                  <a:txBody>
                    <a:bodyPr/>
                    <a:lstStyle/>
                    <a:p>
                      <a:r>
                        <a:rPr lang="en-US" dirty="0"/>
                        <a:t>Jones</a:t>
                      </a:r>
                      <a:r>
                        <a:rPr lang="en-US" baseline="0" dirty="0"/>
                        <a:t> </a:t>
                      </a:r>
                      <a:r>
                        <a:rPr lang="en-US" dirty="0"/>
                        <a:t>et al. 2008</a:t>
                      </a:r>
                    </a:p>
                  </a:txBody>
                  <a:tcPr>
                    <a:solidFill>
                      <a:schemeClr val="accent2">
                        <a:lumMod val="60000"/>
                        <a:lumOff val="40000"/>
                      </a:schemeClr>
                    </a:solidFill>
                  </a:tcPr>
                </a:tc>
                <a:tc>
                  <a:txBody>
                    <a:bodyPr/>
                    <a:lstStyle/>
                    <a:p>
                      <a:r>
                        <a:rPr lang="en-US" dirty="0"/>
                        <a:t>175 / 4</a:t>
                      </a:r>
                    </a:p>
                  </a:txBody>
                  <a:tcPr>
                    <a:solidFill>
                      <a:schemeClr val="accent2">
                        <a:lumMod val="60000"/>
                        <a:lumOff val="40000"/>
                      </a:schemeClr>
                    </a:solidFill>
                  </a:tcPr>
                </a:tc>
                <a:tc>
                  <a:txBody>
                    <a:bodyPr/>
                    <a:lstStyle/>
                    <a:p>
                      <a:r>
                        <a:rPr lang="en-US" dirty="0"/>
                        <a:t>No</a:t>
                      </a:r>
                      <a:r>
                        <a:rPr lang="en-US" baseline="0" dirty="0"/>
                        <a:t> increased risk in preterm birth or fetal loss.</a:t>
                      </a:r>
                      <a:endParaRPr lang="en-US" dirty="0"/>
                    </a:p>
                  </a:txBody>
                  <a:tcPr>
                    <a:solidFill>
                      <a:schemeClr val="accent2">
                        <a:lumMod val="60000"/>
                        <a:lumOff val="40000"/>
                      </a:schemeClr>
                    </a:solidFill>
                  </a:tcPr>
                </a:tc>
                <a:extLst>
                  <a:ext uri="{0D108BD9-81ED-4DB2-BD59-A6C34878D82A}">
                    <a16:rowId xmlns:a16="http://schemas.microsoft.com/office/drawing/2014/main" val="10004"/>
                  </a:ext>
                </a:extLst>
              </a:tr>
              <a:tr h="370840">
                <a:tc>
                  <a:txBody>
                    <a:bodyPr/>
                    <a:lstStyle/>
                    <a:p>
                      <a:r>
                        <a:rPr lang="en-US" dirty="0"/>
                        <a:t>Stewart</a:t>
                      </a:r>
                      <a:r>
                        <a:rPr lang="en-US" baseline="0" dirty="0"/>
                        <a:t> et al, 2013</a:t>
                      </a:r>
                      <a:endParaRPr lang="en-US" dirty="0"/>
                    </a:p>
                  </a:txBody>
                  <a:tcPr>
                    <a:solidFill>
                      <a:schemeClr val="accent2">
                        <a:lumMod val="20000"/>
                        <a:lumOff val="80000"/>
                      </a:schemeClr>
                    </a:solidFill>
                  </a:tcPr>
                </a:tc>
                <a:tc>
                  <a:txBody>
                    <a:bodyPr/>
                    <a:lstStyle/>
                    <a:p>
                      <a:r>
                        <a:rPr lang="en-US" dirty="0"/>
                        <a:t>95/ 6</a:t>
                      </a:r>
                    </a:p>
                  </a:txBody>
                  <a:tcPr>
                    <a:solidFill>
                      <a:schemeClr val="accent2">
                        <a:lumMod val="20000"/>
                        <a:lumOff val="80000"/>
                      </a:schemeClr>
                    </a:solidFill>
                  </a:tcPr>
                </a:tc>
                <a:tc>
                  <a:txBody>
                    <a:bodyPr/>
                    <a:lstStyle/>
                    <a:p>
                      <a:r>
                        <a:rPr lang="en-US" dirty="0"/>
                        <a:t>53 (56%) successful. No fetal distress</a:t>
                      </a:r>
                      <a:r>
                        <a:rPr lang="en-US" baseline="0" dirty="0"/>
                        <a:t> or demise.</a:t>
                      </a:r>
                      <a:endParaRPr lang="en-US" b="1" dirty="0"/>
                    </a:p>
                  </a:txBody>
                  <a:tcPr>
                    <a:solidFill>
                      <a:schemeClr val="accent2">
                        <a:lumMod val="20000"/>
                        <a:lumOff val="80000"/>
                      </a:schemeClr>
                    </a:solidFill>
                  </a:tcPr>
                </a:tc>
                <a:extLst>
                  <a:ext uri="{0D108BD9-81ED-4DB2-BD59-A6C34878D82A}">
                    <a16:rowId xmlns:a16="http://schemas.microsoft.com/office/drawing/2014/main" val="10005"/>
                  </a:ext>
                </a:extLst>
              </a:tr>
              <a:tr h="370840">
                <a:tc>
                  <a:txBody>
                    <a:bodyPr/>
                    <a:lstStyle/>
                    <a:p>
                      <a:r>
                        <a:rPr lang="en-US" dirty="0"/>
                        <a:t>Bell</a:t>
                      </a:r>
                      <a:r>
                        <a:rPr lang="en-US" baseline="0" dirty="0"/>
                        <a:t> et al, </a:t>
                      </a:r>
                      <a:r>
                        <a:rPr lang="en-US" dirty="0"/>
                        <a:t>2016</a:t>
                      </a:r>
                    </a:p>
                  </a:txBody>
                  <a:tcPr>
                    <a:solidFill>
                      <a:schemeClr val="accent2">
                        <a:lumMod val="60000"/>
                        <a:lumOff val="40000"/>
                      </a:schemeClr>
                    </a:solidFill>
                  </a:tcPr>
                </a:tc>
                <a:tc>
                  <a:txBody>
                    <a:bodyPr/>
                    <a:lstStyle/>
                    <a:p>
                      <a:r>
                        <a:rPr lang="en-US" dirty="0"/>
                        <a:t>301</a:t>
                      </a:r>
                    </a:p>
                  </a:txBody>
                  <a:tcPr>
                    <a:solidFill>
                      <a:schemeClr val="accent2">
                        <a:lumMod val="60000"/>
                        <a:lumOff val="40000"/>
                      </a:schemeClr>
                    </a:solidFill>
                  </a:tcPr>
                </a:tc>
                <a:tc>
                  <a:txBody>
                    <a:bodyPr/>
                    <a:lstStyle/>
                    <a:p>
                      <a:r>
                        <a:rPr lang="en-US" dirty="0"/>
                        <a:t>53 (17.6%) prior to 37 weeks. No adverse outcomes.</a:t>
                      </a:r>
                      <a:endParaRPr lang="en-US" b="1" dirty="0"/>
                    </a:p>
                  </a:txBody>
                  <a:tcPr>
                    <a:solidFill>
                      <a:schemeClr val="accent2">
                        <a:lumMod val="60000"/>
                        <a:lumOff val="40000"/>
                      </a:schemeClr>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1999753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B923A30-C2CD-4AF4-93EE-2AA14BDDF54A}"/>
              </a:ext>
            </a:extLst>
          </p:cNvPr>
          <p:cNvSpPr>
            <a:spLocks noGrp="1"/>
          </p:cNvSpPr>
          <p:nvPr>
            <p:ph idx="1"/>
          </p:nvPr>
        </p:nvSpPr>
        <p:spPr/>
        <p:txBody>
          <a:bodyPr/>
          <a:lstStyle/>
          <a:p>
            <a:pPr>
              <a:defRPr/>
            </a:pPr>
            <a:r>
              <a:rPr lang="en-US" dirty="0">
                <a:cs typeface="+mn-cs"/>
              </a:rPr>
              <a:t>Low rates of treatment retention.</a:t>
            </a:r>
          </a:p>
          <a:p>
            <a:pPr>
              <a:defRPr/>
            </a:pPr>
            <a:r>
              <a:rPr lang="en-US" dirty="0">
                <a:cs typeface="+mn-cs"/>
              </a:rPr>
              <a:t>High rates of post-treatment relapse.</a:t>
            </a:r>
          </a:p>
          <a:p>
            <a:pPr marL="457200" lvl="1" indent="0">
              <a:buNone/>
              <a:defRPr/>
            </a:pPr>
            <a:r>
              <a:rPr lang="en-US" dirty="0"/>
              <a:t>&lt; 50% abstinent at 6 months</a:t>
            </a:r>
          </a:p>
          <a:p>
            <a:pPr marL="457200" lvl="1" indent="0">
              <a:buNone/>
              <a:defRPr/>
            </a:pPr>
            <a:r>
              <a:rPr lang="en-US" dirty="0"/>
              <a:t>&lt; 15% abstinent at 12 months</a:t>
            </a:r>
          </a:p>
          <a:p>
            <a:pPr marL="0" indent="0">
              <a:buNone/>
              <a:defRPr/>
            </a:pPr>
            <a:endParaRPr lang="en-US" dirty="0">
              <a:cs typeface="+mn-cs"/>
            </a:endParaRPr>
          </a:p>
        </p:txBody>
      </p:sp>
      <p:sp>
        <p:nvSpPr>
          <p:cNvPr id="46082" name="TextBox 4">
            <a:extLst>
              <a:ext uri="{FF2B5EF4-FFF2-40B4-BE49-F238E27FC236}">
                <a16:creationId xmlns:a16="http://schemas.microsoft.com/office/drawing/2014/main" id="{C1FFBB31-A63F-4EF1-88A1-5ECCCC2F6BDB}"/>
              </a:ext>
            </a:extLst>
          </p:cNvPr>
          <p:cNvSpPr txBox="1">
            <a:spLocks noChangeArrowheads="1"/>
          </p:cNvSpPr>
          <p:nvPr/>
        </p:nvSpPr>
        <p:spPr bwMode="auto">
          <a:xfrm>
            <a:off x="4603751" y="6062663"/>
            <a:ext cx="33940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0" fontAlgn="base" hangingPunct="0">
              <a:spcBef>
                <a:spcPct val="0"/>
              </a:spcBef>
              <a:spcAft>
                <a:spcPct val="0"/>
              </a:spcAft>
            </a:pPr>
            <a:r>
              <a:rPr lang="en-US" altLang="en-US" sz="1000">
                <a:solidFill>
                  <a:srgbClr val="333333"/>
                </a:solidFill>
              </a:rPr>
              <a:t>Wright, T.  ACOG &amp; ASAM Buprenorphine Course. 2016.</a:t>
            </a:r>
          </a:p>
        </p:txBody>
      </p:sp>
      <p:sp>
        <p:nvSpPr>
          <p:cNvPr id="46083" name="Title 1">
            <a:extLst>
              <a:ext uri="{FF2B5EF4-FFF2-40B4-BE49-F238E27FC236}">
                <a16:creationId xmlns:a16="http://schemas.microsoft.com/office/drawing/2014/main" id="{C4B159E8-7424-45EC-9FE1-6B09ADE7EA6B}"/>
              </a:ext>
            </a:extLst>
          </p:cNvPr>
          <p:cNvSpPr>
            <a:spLocks noGrp="1"/>
          </p:cNvSpPr>
          <p:nvPr>
            <p:ph type="title"/>
          </p:nvPr>
        </p:nvSpPr>
        <p:spPr>
          <a:xfrm>
            <a:off x="1814514" y="28576"/>
            <a:ext cx="8993187" cy="1116013"/>
          </a:xfrm>
        </p:spPr>
        <p:txBody>
          <a:bodyPr/>
          <a:lstStyle/>
          <a:p>
            <a:r>
              <a:rPr lang="en-US" altLang="en-US" sz="3600"/>
              <a:t>Treatment Outcomes for </a:t>
            </a:r>
            <a:r>
              <a:rPr lang="ja-JP" altLang="en-US" sz="3600"/>
              <a:t>“</a:t>
            </a:r>
            <a:r>
              <a:rPr lang="en-US" altLang="ja-JP" sz="3600"/>
              <a:t>Detox</a:t>
            </a:r>
            <a:r>
              <a:rPr lang="ja-JP" altLang="en-US" sz="3600"/>
              <a:t>”</a:t>
            </a:r>
            <a:r>
              <a:rPr lang="en-US" altLang="ja-JP" sz="3600"/>
              <a:t> in Pregnancy</a:t>
            </a:r>
            <a:endParaRPr lang="en-US" altLang="en-US" sz="3600"/>
          </a:p>
        </p:txBody>
      </p:sp>
      <p:pic>
        <p:nvPicPr>
          <p:cNvPr id="46084" name="Picture 5" descr="RileyHz4c">
            <a:extLst>
              <a:ext uri="{FF2B5EF4-FFF2-40B4-BE49-F238E27FC236}">
                <a16:creationId xmlns:a16="http://schemas.microsoft.com/office/drawing/2014/main" id="{8FCB5995-9FD6-417F-91EE-D8021BA8AA2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63700" y="6246814"/>
            <a:ext cx="2713038"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085" name="Picture 4" descr="SOM">
            <a:extLst>
              <a:ext uri="{FF2B5EF4-FFF2-40B4-BE49-F238E27FC236}">
                <a16:creationId xmlns:a16="http://schemas.microsoft.com/office/drawing/2014/main" id="{DED0DBED-BF8D-4F0E-917D-50265A6A399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85100" y="6329363"/>
            <a:ext cx="2624138" cy="43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34101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a:extLst>
              <a:ext uri="{FF2B5EF4-FFF2-40B4-BE49-F238E27FC236}">
                <a16:creationId xmlns:a16="http://schemas.microsoft.com/office/drawing/2014/main" id="{2A789204-8BD2-4E22-810F-9E2AE31A5C60}"/>
              </a:ext>
            </a:extLst>
          </p:cNvPr>
          <p:cNvGraphicFramePr/>
          <p:nvPr/>
        </p:nvGraphicFramePr>
        <p:xfrm>
          <a:off x="2138948" y="-596557"/>
          <a:ext cx="8071853" cy="69854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Right Brace 2">
            <a:extLst>
              <a:ext uri="{FF2B5EF4-FFF2-40B4-BE49-F238E27FC236}">
                <a16:creationId xmlns:a16="http://schemas.microsoft.com/office/drawing/2014/main" id="{D38003DA-A26D-4069-856E-DD956B1B5323}"/>
              </a:ext>
            </a:extLst>
          </p:cNvPr>
          <p:cNvSpPr>
            <a:spLocks/>
          </p:cNvSpPr>
          <p:nvPr/>
        </p:nvSpPr>
        <p:spPr bwMode="auto">
          <a:xfrm rot="5400000">
            <a:off x="7366001" y="3476626"/>
            <a:ext cx="1065213" cy="3059113"/>
          </a:xfrm>
          <a:prstGeom prst="rightBrace">
            <a:avLst>
              <a:gd name="adj1" fmla="val 8336"/>
              <a:gd name="adj2" fmla="val 50000"/>
            </a:avLst>
          </a:prstGeom>
          <a:noFill/>
          <a:ln w="25400">
            <a:solidFill>
              <a:schemeClr val="accent1"/>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solidFill>
                  <a:srgbClr val="FFFFFF"/>
                </a:solidFill>
              </a14:hiddenFill>
            </a:ext>
          </a:extLst>
        </p:spPr>
        <p:txBody>
          <a:bodyPr anchor="ctr"/>
          <a:lstStyle/>
          <a:p>
            <a:pPr algn="ctr" eaLnBrk="0" fontAlgn="base" hangingPunct="0">
              <a:spcBef>
                <a:spcPct val="0"/>
              </a:spcBef>
              <a:spcAft>
                <a:spcPct val="0"/>
              </a:spcAft>
              <a:defRPr/>
            </a:pPr>
            <a:endParaRPr lang="en-US">
              <a:solidFill>
                <a:srgbClr val="333333"/>
              </a:solidFill>
              <a:latin typeface="Franklin Gothic Book"/>
              <a:ea typeface="ＭＳ Ｐゴシック"/>
            </a:endParaRPr>
          </a:p>
        </p:txBody>
      </p:sp>
      <p:sp>
        <p:nvSpPr>
          <p:cNvPr id="48131" name="TextBox 3">
            <a:extLst>
              <a:ext uri="{FF2B5EF4-FFF2-40B4-BE49-F238E27FC236}">
                <a16:creationId xmlns:a16="http://schemas.microsoft.com/office/drawing/2014/main" id="{C5052992-A5CE-46E8-B77B-AEF591F0E5C3}"/>
              </a:ext>
            </a:extLst>
          </p:cNvPr>
          <p:cNvSpPr>
            <a:spLocks noChangeArrowheads="1"/>
          </p:cNvSpPr>
          <p:nvPr/>
        </p:nvSpPr>
        <p:spPr bwMode="auto">
          <a:xfrm>
            <a:off x="7142164" y="5673725"/>
            <a:ext cx="1685077" cy="523220"/>
          </a:xfrm>
          <a:prstGeom prst="wedgeRectCallout">
            <a:avLst>
              <a:gd name="adj1" fmla="val -20833"/>
              <a:gd name="adj2" fmla="val 6250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0" fontAlgn="base" hangingPunct="0">
              <a:spcBef>
                <a:spcPct val="0"/>
              </a:spcBef>
              <a:spcAft>
                <a:spcPct val="0"/>
              </a:spcAft>
            </a:pPr>
            <a:r>
              <a:rPr lang="en-US" altLang="en-US" sz="2800">
                <a:solidFill>
                  <a:srgbClr val="333333"/>
                </a:solidFill>
              </a:rPr>
              <a:t>Preferred</a:t>
            </a:r>
          </a:p>
        </p:txBody>
      </p:sp>
      <p:sp>
        <p:nvSpPr>
          <p:cNvPr id="2" name="Wave 1">
            <a:extLst>
              <a:ext uri="{FF2B5EF4-FFF2-40B4-BE49-F238E27FC236}">
                <a16:creationId xmlns:a16="http://schemas.microsoft.com/office/drawing/2014/main" id="{CD0F74BD-9862-4C7E-86D3-FE751C94C1AB}"/>
              </a:ext>
            </a:extLst>
          </p:cNvPr>
          <p:cNvSpPr>
            <a:spLocks noChangeArrowheads="1"/>
          </p:cNvSpPr>
          <p:nvPr/>
        </p:nvSpPr>
        <p:spPr bwMode="auto">
          <a:xfrm rot="20230627">
            <a:off x="1946275" y="2773363"/>
            <a:ext cx="2692400" cy="1943100"/>
          </a:xfrm>
          <a:prstGeom prst="wave">
            <a:avLst>
              <a:gd name="adj1" fmla="val 12500"/>
              <a:gd name="adj2" fmla="val 0"/>
            </a:avLst>
          </a:prstGeom>
          <a:solidFill>
            <a:schemeClr val="accent1"/>
          </a:solidFill>
          <a:ln w="9525">
            <a:solidFill>
              <a:srgbClr val="9E172F"/>
            </a:solidFill>
            <a:round/>
            <a:headEnd/>
            <a:tailEnd/>
          </a:ln>
          <a:effectLst>
            <a:outerShdw blurRad="40000" dist="23000" dir="5400000" rotWithShape="0">
              <a:srgbClr val="808080">
                <a:alpha val="34998"/>
              </a:srgbClr>
            </a:outerShdw>
          </a:effectLst>
        </p:spPr>
        <p:txBody>
          <a:bodyPr anchor="ctr"/>
          <a:lstStyle/>
          <a:p>
            <a:pPr algn="ctr" eaLnBrk="0" fontAlgn="base" hangingPunct="0">
              <a:spcBef>
                <a:spcPct val="0"/>
              </a:spcBef>
              <a:spcAft>
                <a:spcPct val="0"/>
              </a:spcAft>
              <a:defRPr/>
            </a:pPr>
            <a:r>
              <a:rPr lang="en-US" sz="2000" dirty="0">
                <a:solidFill>
                  <a:srgbClr val="FFFFFF"/>
                </a:solidFill>
                <a:latin typeface="Franklin Gothic Book"/>
                <a:ea typeface="ＭＳ Ｐゴシック"/>
              </a:rPr>
              <a:t>Unacceptable Relapse Rate</a:t>
            </a:r>
          </a:p>
        </p:txBody>
      </p:sp>
      <p:sp>
        <p:nvSpPr>
          <p:cNvPr id="5" name="TextBox 4">
            <a:extLst>
              <a:ext uri="{FF2B5EF4-FFF2-40B4-BE49-F238E27FC236}">
                <a16:creationId xmlns:a16="http://schemas.microsoft.com/office/drawing/2014/main" id="{65ED65E0-8CFC-45EC-863C-702A8A650D30}"/>
              </a:ext>
            </a:extLst>
          </p:cNvPr>
          <p:cNvSpPr txBox="1">
            <a:spLocks noChangeArrowheads="1"/>
          </p:cNvSpPr>
          <p:nvPr/>
        </p:nvSpPr>
        <p:spPr bwMode="auto">
          <a:xfrm>
            <a:off x="2138364" y="4997450"/>
            <a:ext cx="476408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0" fontAlgn="base" hangingPunct="0">
              <a:spcBef>
                <a:spcPct val="0"/>
              </a:spcBef>
              <a:spcAft>
                <a:spcPct val="0"/>
              </a:spcAft>
            </a:pPr>
            <a:r>
              <a:rPr lang="ja-JP" altLang="en-US" sz="1800">
                <a:solidFill>
                  <a:srgbClr val="333333"/>
                </a:solidFill>
              </a:rPr>
              <a:t>“</a:t>
            </a:r>
            <a:r>
              <a:rPr lang="en-US" altLang="ja-JP" sz="1800">
                <a:solidFill>
                  <a:srgbClr val="333333"/>
                </a:solidFill>
              </a:rPr>
              <a:t>If treatment with an opioid agonist is not</a:t>
            </a:r>
          </a:p>
          <a:p>
            <a:pPr eaLnBrk="0" fontAlgn="base" hangingPunct="0">
              <a:spcBef>
                <a:spcPct val="0"/>
              </a:spcBef>
              <a:spcAft>
                <a:spcPct val="0"/>
              </a:spcAft>
            </a:pPr>
            <a:r>
              <a:rPr lang="en-US" altLang="en-US" sz="1800">
                <a:solidFill>
                  <a:srgbClr val="333333"/>
                </a:solidFill>
              </a:rPr>
              <a:t>accepted or unavailable, detox can be </a:t>
            </a:r>
          </a:p>
          <a:p>
            <a:pPr eaLnBrk="0" fontAlgn="base" hangingPunct="0">
              <a:spcBef>
                <a:spcPct val="0"/>
              </a:spcBef>
              <a:spcAft>
                <a:spcPct val="0"/>
              </a:spcAft>
            </a:pPr>
            <a:r>
              <a:rPr lang="en-US" altLang="en-US" sz="1800">
                <a:solidFill>
                  <a:srgbClr val="333333"/>
                </a:solidFill>
              </a:rPr>
              <a:t>considered under the care of an experienced</a:t>
            </a:r>
          </a:p>
          <a:p>
            <a:pPr eaLnBrk="0" fontAlgn="base" hangingPunct="0">
              <a:spcBef>
                <a:spcPct val="0"/>
              </a:spcBef>
              <a:spcAft>
                <a:spcPct val="0"/>
              </a:spcAft>
            </a:pPr>
            <a:r>
              <a:rPr lang="en-US" altLang="en-US" sz="1800">
                <a:solidFill>
                  <a:srgbClr val="333333"/>
                </a:solidFill>
              </a:rPr>
              <a:t>physician and with informed consent.</a:t>
            </a:r>
            <a:r>
              <a:rPr lang="ja-JP" altLang="en-US" sz="1800">
                <a:solidFill>
                  <a:srgbClr val="333333"/>
                </a:solidFill>
              </a:rPr>
              <a:t>”</a:t>
            </a:r>
            <a:endParaRPr lang="en-US" altLang="en-US" sz="1800">
              <a:solidFill>
                <a:srgbClr val="333333"/>
              </a:solidFill>
            </a:endParaRPr>
          </a:p>
        </p:txBody>
      </p:sp>
      <p:pic>
        <p:nvPicPr>
          <p:cNvPr id="48134" name="Content Placeholder 4">
            <a:extLst>
              <a:ext uri="{FF2B5EF4-FFF2-40B4-BE49-F238E27FC236}">
                <a16:creationId xmlns:a16="http://schemas.microsoft.com/office/drawing/2014/main" id="{CB50D576-2BC5-44DF-B015-43C55BBCDF1A}"/>
              </a:ext>
            </a:extLst>
          </p:cNvPr>
          <p:cNvPicPr>
            <a:picLocks noGrp="1" noChangeAspect="1"/>
          </p:cNvPicPr>
          <p:nvPr>
            <p:ph idx="1"/>
          </p:nvPr>
        </p:nvPicPr>
        <p:blipFill>
          <a:blip r:embed="rId8">
            <a:extLst>
              <a:ext uri="{28A0092B-C50C-407E-A947-70E740481C1C}">
                <a14:useLocalDpi xmlns:a14="http://schemas.microsoft.com/office/drawing/2010/main" val="0"/>
              </a:ext>
            </a:extLst>
          </a:blip>
          <a:srcRect/>
          <a:stretch>
            <a:fillRect/>
          </a:stretch>
        </p:blipFill>
        <p:spPr>
          <a:xfrm>
            <a:off x="1524000" y="0"/>
            <a:ext cx="5226050" cy="990600"/>
          </a:xfrm>
        </p:spPr>
      </p:pic>
      <p:sp>
        <p:nvSpPr>
          <p:cNvPr id="48135" name="Rectangle 8">
            <a:extLst>
              <a:ext uri="{FF2B5EF4-FFF2-40B4-BE49-F238E27FC236}">
                <a16:creationId xmlns:a16="http://schemas.microsoft.com/office/drawing/2014/main" id="{425CCF0F-DAE6-4A7B-A9A9-C53821EA6B81}"/>
              </a:ext>
            </a:extLst>
          </p:cNvPr>
          <p:cNvSpPr>
            <a:spLocks noChangeArrowheads="1"/>
          </p:cNvSpPr>
          <p:nvPr/>
        </p:nvSpPr>
        <p:spPr bwMode="auto">
          <a:xfrm>
            <a:off x="1674814" y="962026"/>
            <a:ext cx="55387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0" fontAlgn="base" hangingPunct="0">
              <a:spcBef>
                <a:spcPct val="0"/>
              </a:spcBef>
              <a:spcAft>
                <a:spcPct val="0"/>
              </a:spcAft>
            </a:pPr>
            <a:r>
              <a:rPr lang="en-US" altLang="en-US" sz="1200">
                <a:solidFill>
                  <a:srgbClr val="333333"/>
                </a:solidFill>
              </a:rPr>
              <a:t>Opioid Use and Opioid Use Disorder in Pregnancy   No. 711   August 2017</a:t>
            </a:r>
          </a:p>
        </p:txBody>
      </p:sp>
      <p:pic>
        <p:nvPicPr>
          <p:cNvPr id="48136" name="Picture 5" descr="RileyHz4c">
            <a:extLst>
              <a:ext uri="{FF2B5EF4-FFF2-40B4-BE49-F238E27FC236}">
                <a16:creationId xmlns:a16="http://schemas.microsoft.com/office/drawing/2014/main" id="{34F12BF5-EAEB-432A-B5A0-A13B3A1B47C3}"/>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663700" y="6246814"/>
            <a:ext cx="2713038"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7" name="Picture 4" descr="SOM">
            <a:extLst>
              <a:ext uri="{FF2B5EF4-FFF2-40B4-BE49-F238E27FC236}">
                <a16:creationId xmlns:a16="http://schemas.microsoft.com/office/drawing/2014/main" id="{E7F50A0A-C658-4D44-BEA4-340C538458D0}"/>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785100" y="6329363"/>
            <a:ext cx="2624138" cy="43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208738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Content Placeholder 6">
            <a:extLst>
              <a:ext uri="{FF2B5EF4-FFF2-40B4-BE49-F238E27FC236}">
                <a16:creationId xmlns:a16="http://schemas.microsoft.com/office/drawing/2014/main" id="{80C32CAD-234B-4A33-8EA9-740C2CC6A9AC}"/>
              </a:ext>
            </a:extLst>
          </p:cNvPr>
          <p:cNvSpPr>
            <a:spLocks noGrp="1"/>
          </p:cNvSpPr>
          <p:nvPr>
            <p:ph sz="half" idx="1"/>
          </p:nvPr>
        </p:nvSpPr>
        <p:spPr/>
        <p:txBody>
          <a:bodyPr/>
          <a:lstStyle/>
          <a:p>
            <a:r>
              <a:rPr lang="en-US" altLang="en-US"/>
              <a:t>Hormonal fluctuations</a:t>
            </a:r>
          </a:p>
          <a:p>
            <a:r>
              <a:rPr lang="en-US" altLang="en-US"/>
              <a:t>Sleep deprivation</a:t>
            </a:r>
          </a:p>
          <a:p>
            <a:r>
              <a:rPr lang="en-US" altLang="en-US"/>
              <a:t>Pain</a:t>
            </a:r>
          </a:p>
          <a:p>
            <a:r>
              <a:rPr lang="en-US" altLang="en-US"/>
              <a:t>Breastfeeding</a:t>
            </a:r>
          </a:p>
          <a:p>
            <a:r>
              <a:rPr lang="en-US" altLang="en-US"/>
              <a:t>Parenting demands</a:t>
            </a:r>
          </a:p>
          <a:p>
            <a:r>
              <a:rPr lang="en-US" altLang="en-US"/>
              <a:t>Relationship demands</a:t>
            </a:r>
          </a:p>
          <a:p>
            <a:r>
              <a:rPr lang="en-US" altLang="en-US"/>
              <a:t>Possible depression</a:t>
            </a:r>
          </a:p>
          <a:p>
            <a:endParaRPr lang="en-US" altLang="en-US"/>
          </a:p>
        </p:txBody>
      </p:sp>
      <p:pic>
        <p:nvPicPr>
          <p:cNvPr id="50178" name="Picture 1" descr="stressedMom.png">
            <a:extLst>
              <a:ext uri="{FF2B5EF4-FFF2-40B4-BE49-F238E27FC236}">
                <a16:creationId xmlns:a16="http://schemas.microsoft.com/office/drawing/2014/main" id="{3BB8BC32-E422-493B-9963-3174EC955675}"/>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rcRect t="3305" b="3305"/>
          <a:stretch>
            <a:fillRect/>
          </a:stretch>
        </p:blipFill>
        <p:spPr/>
      </p:pic>
      <p:sp>
        <p:nvSpPr>
          <p:cNvPr id="50179" name="Rectangle 1">
            <a:extLst>
              <a:ext uri="{FF2B5EF4-FFF2-40B4-BE49-F238E27FC236}">
                <a16:creationId xmlns:a16="http://schemas.microsoft.com/office/drawing/2014/main" id="{6B96B00E-58B7-4FF2-A0A5-E486F3C0F2A8}"/>
              </a:ext>
            </a:extLst>
          </p:cNvPr>
          <p:cNvSpPr>
            <a:spLocks noChangeArrowheads="1"/>
          </p:cNvSpPr>
          <p:nvPr/>
        </p:nvSpPr>
        <p:spPr bwMode="auto">
          <a:xfrm>
            <a:off x="2540001" y="5910263"/>
            <a:ext cx="73517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0" fontAlgn="base" hangingPunct="0">
              <a:spcBef>
                <a:spcPct val="0"/>
              </a:spcBef>
              <a:spcAft>
                <a:spcPct val="0"/>
              </a:spcAft>
            </a:pPr>
            <a:r>
              <a:rPr lang="en-US" altLang="en-US" sz="1000">
                <a:solidFill>
                  <a:srgbClr val="333333"/>
                </a:solidFill>
              </a:rPr>
              <a:t>https://publichealth.gwu.edu/sites/default/files/downloads/JIWH/Pregnant_Women_and_Substance_Use_updated.pdf</a:t>
            </a:r>
          </a:p>
        </p:txBody>
      </p:sp>
      <p:sp>
        <p:nvSpPr>
          <p:cNvPr id="50180" name="Title 1">
            <a:extLst>
              <a:ext uri="{FF2B5EF4-FFF2-40B4-BE49-F238E27FC236}">
                <a16:creationId xmlns:a16="http://schemas.microsoft.com/office/drawing/2014/main" id="{192EF9EF-73E5-441C-85DC-ED257EA1E2E2}"/>
              </a:ext>
            </a:extLst>
          </p:cNvPr>
          <p:cNvSpPr>
            <a:spLocks noGrp="1"/>
          </p:cNvSpPr>
          <p:nvPr>
            <p:ph type="title"/>
          </p:nvPr>
        </p:nvSpPr>
        <p:spPr/>
        <p:txBody>
          <a:bodyPr/>
          <a:lstStyle/>
          <a:p>
            <a:r>
              <a:rPr lang="en-US" altLang="en-US" sz="3600"/>
              <a:t>Postpartum…Worst time to wean</a:t>
            </a:r>
          </a:p>
        </p:txBody>
      </p:sp>
      <p:pic>
        <p:nvPicPr>
          <p:cNvPr id="50181" name="Picture 4" descr="SOM">
            <a:extLst>
              <a:ext uri="{FF2B5EF4-FFF2-40B4-BE49-F238E27FC236}">
                <a16:creationId xmlns:a16="http://schemas.microsoft.com/office/drawing/2014/main" id="{CF731A2C-4B02-44B2-94FA-7BD6117ED8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85100" y="6329363"/>
            <a:ext cx="2624138" cy="43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182" name="Picture 5" descr="RileyHz4c">
            <a:extLst>
              <a:ext uri="{FF2B5EF4-FFF2-40B4-BE49-F238E27FC236}">
                <a16:creationId xmlns:a16="http://schemas.microsoft.com/office/drawing/2014/main" id="{E8F7B12F-B1DD-45C0-A273-7AFDAFD5467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63700" y="6246814"/>
            <a:ext cx="2713038"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12465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1AD9B-C611-41D1-B172-4EA46CE83E84}"/>
              </a:ext>
            </a:extLst>
          </p:cNvPr>
          <p:cNvSpPr>
            <a:spLocks noGrp="1"/>
          </p:cNvSpPr>
          <p:nvPr>
            <p:ph type="title"/>
          </p:nvPr>
        </p:nvSpPr>
        <p:spPr/>
        <p:txBody>
          <a:bodyPr/>
          <a:lstStyle/>
          <a:p>
            <a:r>
              <a:rPr lang="en-US" dirty="0"/>
              <a:t>Polling Question #2</a:t>
            </a:r>
          </a:p>
        </p:txBody>
      </p:sp>
      <p:sp>
        <p:nvSpPr>
          <p:cNvPr id="3" name="Content Placeholder 2">
            <a:extLst>
              <a:ext uri="{FF2B5EF4-FFF2-40B4-BE49-F238E27FC236}">
                <a16:creationId xmlns:a16="http://schemas.microsoft.com/office/drawing/2014/main" id="{2598DF61-50C5-4BE0-B302-76E86F084B28}"/>
              </a:ext>
            </a:extLst>
          </p:cNvPr>
          <p:cNvSpPr>
            <a:spLocks noGrp="1"/>
          </p:cNvSpPr>
          <p:nvPr>
            <p:ph idx="1"/>
          </p:nvPr>
        </p:nvSpPr>
        <p:spPr/>
        <p:txBody>
          <a:bodyPr/>
          <a:lstStyle/>
          <a:p>
            <a:pPr marL="0" indent="0">
              <a:buNone/>
            </a:pPr>
            <a:r>
              <a:rPr lang="en-US" b="0" i="0" dirty="0">
                <a:solidFill>
                  <a:schemeClr val="tx1"/>
                </a:solidFill>
              </a:rPr>
              <a:t>Is your organization part of the Perinatal Substance Use Phase 2 Hospital Project?</a:t>
            </a:r>
          </a:p>
          <a:p>
            <a:pPr>
              <a:buFont typeface="Wingdings" panose="05000000000000000000" pitchFamily="2" charset="2"/>
              <a:buChar char="q"/>
            </a:pPr>
            <a:r>
              <a:rPr lang="en-US" b="0" i="0" dirty="0">
                <a:solidFill>
                  <a:schemeClr val="tx1"/>
                </a:solidFill>
              </a:rPr>
              <a:t>Yes</a:t>
            </a:r>
          </a:p>
          <a:p>
            <a:pPr>
              <a:buFont typeface="Wingdings" panose="05000000000000000000" pitchFamily="2" charset="2"/>
              <a:buChar char="q"/>
            </a:pPr>
            <a:r>
              <a:rPr lang="en-US" b="0" i="0" dirty="0">
                <a:solidFill>
                  <a:schemeClr val="tx1"/>
                </a:solidFill>
              </a:rPr>
              <a:t>No</a:t>
            </a:r>
          </a:p>
          <a:p>
            <a:pPr>
              <a:buFont typeface="Wingdings" panose="05000000000000000000" pitchFamily="2" charset="2"/>
              <a:buChar char="q"/>
            </a:pPr>
            <a:r>
              <a:rPr lang="en-US" b="0" i="0" dirty="0">
                <a:solidFill>
                  <a:schemeClr val="tx1"/>
                </a:solidFill>
              </a:rPr>
              <a:t>Unknown</a:t>
            </a:r>
          </a:p>
          <a:p>
            <a:pPr marL="0" indent="0">
              <a:buNone/>
            </a:pPr>
            <a:endParaRPr lang="en-US" b="0" i="0" dirty="0">
              <a:solidFill>
                <a:schemeClr val="tx1"/>
              </a:solidFill>
            </a:endParaRPr>
          </a:p>
          <a:p>
            <a:pPr marL="0" indent="0">
              <a:buNone/>
            </a:pPr>
            <a:endParaRPr lang="en-US" b="0" i="0" dirty="0"/>
          </a:p>
        </p:txBody>
      </p:sp>
      <p:sp>
        <p:nvSpPr>
          <p:cNvPr id="4" name="Slide Number Placeholder 3">
            <a:extLst>
              <a:ext uri="{FF2B5EF4-FFF2-40B4-BE49-F238E27FC236}">
                <a16:creationId xmlns:a16="http://schemas.microsoft.com/office/drawing/2014/main" id="{712612A1-802B-4A11-B28A-BE6D794DA4C4}"/>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1123997-4C51-7B40-AA7B-028107A2DA1D}" type="slidenum">
              <a:rPr kumimoji="0" lang="en-US" sz="1600" b="0" i="0" u="none" strike="noStrike" kern="1200" cap="none" spc="0" normalizeH="0" baseline="0" noProof="0" smtClean="0">
                <a:ln>
                  <a:noFill/>
                </a:ln>
                <a:solidFill>
                  <a:schemeClr val="tx1"/>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a:t>
            </a:fld>
            <a:endParaRPr kumimoji="0" lang="en-US" sz="1600" b="0" i="0" u="none" strike="noStrike" kern="1200" cap="none" spc="0" normalizeH="0" baseline="0" noProof="0" dirty="0">
              <a:ln>
                <a:noFill/>
              </a:ln>
              <a:solidFill>
                <a:schemeClr val="tx1"/>
              </a:solidFill>
              <a:effectLst/>
              <a:uLnTx/>
              <a:uFillTx/>
              <a:latin typeface="Calibri"/>
              <a:ea typeface="+mn-ea"/>
              <a:cs typeface="+mn-cs"/>
            </a:endParaRPr>
          </a:p>
        </p:txBody>
      </p:sp>
    </p:spTree>
    <p:extLst>
      <p:ext uri="{BB962C8B-B14F-4D97-AF65-F5344CB8AC3E}">
        <p14:creationId xmlns:p14="http://schemas.microsoft.com/office/powerpoint/2010/main" val="36172034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F6EFC2"/>
        </a:solidFill>
        <a:effectLst/>
      </p:bgPr>
    </p:bg>
    <p:spTree>
      <p:nvGrpSpPr>
        <p:cNvPr id="1" name=""/>
        <p:cNvGrpSpPr/>
        <p:nvPr/>
      </p:nvGrpSpPr>
      <p:grpSpPr>
        <a:xfrm>
          <a:off x="0" y="0"/>
          <a:ext cx="0" cy="0"/>
          <a:chOff x="0" y="0"/>
          <a:chExt cx="0" cy="0"/>
        </a:xfrm>
      </p:grpSpPr>
      <p:sp>
        <p:nvSpPr>
          <p:cNvPr id="51202" name="Slide Number Placeholder 5">
            <a:extLst>
              <a:ext uri="{FF2B5EF4-FFF2-40B4-BE49-F238E27FC236}">
                <a16:creationId xmlns:a16="http://schemas.microsoft.com/office/drawing/2014/main" id="{31E314D5-AC5A-4112-B71F-7C04AD319603}"/>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fld id="{9B127BF0-BCE1-4483-9F38-F082A7DA03AB}" type="slidenum">
              <a:rPr lang="en-US" altLang="en-US" sz="700">
                <a:solidFill>
                  <a:srgbClr val="333333"/>
                </a:solidFill>
                <a:latin typeface="Franklin Gothic Book" panose="020B0503020102020204" pitchFamily="34" charset="0"/>
              </a:rPr>
              <a:pPr fontAlgn="base">
                <a:spcBef>
                  <a:spcPct val="0"/>
                </a:spcBef>
                <a:spcAft>
                  <a:spcPct val="0"/>
                </a:spcAft>
              </a:pPr>
              <a:t>40</a:t>
            </a:fld>
            <a:endParaRPr lang="en-US" altLang="en-US" sz="700">
              <a:solidFill>
                <a:srgbClr val="333333"/>
              </a:solidFill>
              <a:latin typeface="Franklin Gothic Book" panose="020B0503020102020204" pitchFamily="34" charset="0"/>
            </a:endParaRPr>
          </a:p>
        </p:txBody>
      </p:sp>
      <p:sp>
        <p:nvSpPr>
          <p:cNvPr id="51203" name="Rectangle 2">
            <a:extLst>
              <a:ext uri="{FF2B5EF4-FFF2-40B4-BE49-F238E27FC236}">
                <a16:creationId xmlns:a16="http://schemas.microsoft.com/office/drawing/2014/main" id="{7BBFF033-5EEE-46E1-8150-7DA63736AA71}"/>
              </a:ext>
            </a:extLst>
          </p:cNvPr>
          <p:cNvSpPr>
            <a:spLocks noGrp="1" noChangeArrowheads="1"/>
          </p:cNvSpPr>
          <p:nvPr>
            <p:ph type="title"/>
          </p:nvPr>
        </p:nvSpPr>
        <p:spPr>
          <a:xfrm>
            <a:off x="1524000" y="-11113"/>
            <a:ext cx="9144000" cy="1204913"/>
          </a:xfrm>
          <a:solidFill>
            <a:schemeClr val="tx2"/>
          </a:solidFill>
        </p:spPr>
        <p:txBody>
          <a:bodyPr/>
          <a:lstStyle/>
          <a:p>
            <a:pPr eaLnBrk="1" hangingPunct="1"/>
            <a:br>
              <a:rPr lang="en-US" altLang="en-US" sz="3600"/>
            </a:br>
            <a:r>
              <a:rPr lang="en-US" altLang="en-US" sz="3600"/>
              <a:t>Title</a:t>
            </a:r>
          </a:p>
        </p:txBody>
      </p:sp>
      <p:sp useBgFill="1">
        <p:nvSpPr>
          <p:cNvPr id="51204" name="Rectangle 3">
            <a:extLst>
              <a:ext uri="{FF2B5EF4-FFF2-40B4-BE49-F238E27FC236}">
                <a16:creationId xmlns:a16="http://schemas.microsoft.com/office/drawing/2014/main" id="{DF56D4E0-2B6C-4148-A3A5-D3EB672692B3}"/>
              </a:ext>
            </a:extLst>
          </p:cNvPr>
          <p:cNvSpPr>
            <a:spLocks noGrp="1" noChangeArrowheads="1"/>
          </p:cNvSpPr>
          <p:nvPr>
            <p:ph type="body" idx="1"/>
          </p:nvPr>
        </p:nvSpPr>
        <p:spPr>
          <a:xfrm>
            <a:off x="1981200" y="1312863"/>
            <a:ext cx="8229600" cy="4525962"/>
          </a:xfrm>
        </p:spPr>
        <p:txBody>
          <a:bodyPr/>
          <a:lstStyle/>
          <a:p>
            <a:pPr marL="0" indent="0" algn="ctr">
              <a:buNone/>
            </a:pPr>
            <a:endParaRPr lang="en-US" altLang="en-US" sz="4000">
              <a:solidFill>
                <a:schemeClr val="tx2"/>
              </a:solidFill>
              <a:latin typeface="Times New Roman" panose="02020603050405020304" pitchFamily="18" charset="0"/>
            </a:endParaRPr>
          </a:p>
          <a:p>
            <a:pPr marL="0" indent="0" algn="ctr">
              <a:buNone/>
            </a:pPr>
            <a:r>
              <a:rPr lang="en-US" altLang="en-US" sz="4000">
                <a:solidFill>
                  <a:schemeClr val="tx2"/>
                </a:solidFill>
                <a:latin typeface="Times New Roman" panose="02020603050405020304" pitchFamily="18" charset="0"/>
              </a:rPr>
              <a:t>What is the best way to manage Opioid Use Disorder in pregnancy?</a:t>
            </a:r>
            <a:endParaRPr lang="en-US" altLang="en-US" sz="4000"/>
          </a:p>
          <a:p>
            <a:pPr marL="0" indent="0" algn="ctr">
              <a:buNone/>
            </a:pPr>
            <a:endParaRPr lang="en-US" altLang="en-US" sz="4000">
              <a:solidFill>
                <a:schemeClr val="tx2"/>
              </a:solidFill>
              <a:latin typeface="Times New Roman" panose="02020603050405020304" pitchFamily="18" charset="0"/>
            </a:endParaRPr>
          </a:p>
          <a:p>
            <a:pPr marL="0" indent="0" algn="ctr" eaLnBrk="1" hangingPunct="1">
              <a:buNone/>
            </a:pPr>
            <a:br>
              <a:rPr lang="en-US" altLang="en-US"/>
            </a:br>
            <a:endParaRPr lang="en-US" altLang="en-US">
              <a:solidFill>
                <a:srgbClr val="333333"/>
              </a:solidFill>
            </a:endParaRPr>
          </a:p>
        </p:txBody>
      </p:sp>
      <p:pic>
        <p:nvPicPr>
          <p:cNvPr id="51205" name="Picture 4" descr="SOM">
            <a:extLst>
              <a:ext uri="{FF2B5EF4-FFF2-40B4-BE49-F238E27FC236}">
                <a16:creationId xmlns:a16="http://schemas.microsoft.com/office/drawing/2014/main" id="{390A58C9-0510-4969-83E4-A423A80562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85100" y="6329363"/>
            <a:ext cx="2624138" cy="43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06" name="Picture 5" descr="RileyHz4c">
            <a:extLst>
              <a:ext uri="{FF2B5EF4-FFF2-40B4-BE49-F238E27FC236}">
                <a16:creationId xmlns:a16="http://schemas.microsoft.com/office/drawing/2014/main" id="{10518ABF-FE1A-448D-AA3B-9E4C38688B6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63700" y="6246814"/>
            <a:ext cx="2713038"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0132326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a:extLst>
              <a:ext uri="{FF2B5EF4-FFF2-40B4-BE49-F238E27FC236}">
                <a16:creationId xmlns:a16="http://schemas.microsoft.com/office/drawing/2014/main" id="{6166A08D-A848-479E-8CA6-2B2BCF8B4703}"/>
              </a:ext>
            </a:extLst>
          </p:cNvPr>
          <p:cNvGraphicFramePr/>
          <p:nvPr/>
        </p:nvGraphicFramePr>
        <p:xfrm>
          <a:off x="2179053" y="5022"/>
          <a:ext cx="8071853" cy="69854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2226" name="Picture 4" descr="SOM">
            <a:extLst>
              <a:ext uri="{FF2B5EF4-FFF2-40B4-BE49-F238E27FC236}">
                <a16:creationId xmlns:a16="http://schemas.microsoft.com/office/drawing/2014/main" id="{B87F0441-98C0-40B5-992D-E465FB11287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785100" y="6329363"/>
            <a:ext cx="2624138" cy="43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27" name="Picture 5" descr="RileyHz4c">
            <a:extLst>
              <a:ext uri="{FF2B5EF4-FFF2-40B4-BE49-F238E27FC236}">
                <a16:creationId xmlns:a16="http://schemas.microsoft.com/office/drawing/2014/main" id="{FC6C7072-0F78-4DC7-884C-547FF5CA1EE7}"/>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663700" y="6246814"/>
            <a:ext cx="2713038"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84160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a:extLst>
              <a:ext uri="{FF2B5EF4-FFF2-40B4-BE49-F238E27FC236}">
                <a16:creationId xmlns:a16="http://schemas.microsoft.com/office/drawing/2014/main" id="{0909905D-F007-4786-A760-C3D45152A868}"/>
              </a:ext>
            </a:extLst>
          </p:cNvPr>
          <p:cNvSpPr>
            <a:spLocks noGrp="1"/>
          </p:cNvSpPr>
          <p:nvPr>
            <p:ph type="title"/>
          </p:nvPr>
        </p:nvSpPr>
        <p:spPr/>
        <p:txBody>
          <a:bodyPr/>
          <a:lstStyle/>
          <a:p>
            <a:r>
              <a:rPr lang="en-US" altLang="en-US"/>
              <a:t>Methadone Dosing in Pregnancy </a:t>
            </a:r>
            <a:endParaRPr lang="en-US" altLang="en-US" baseline="30000"/>
          </a:p>
        </p:txBody>
      </p:sp>
      <p:sp>
        <p:nvSpPr>
          <p:cNvPr id="3" name="Content Placeholder 2">
            <a:extLst>
              <a:ext uri="{FF2B5EF4-FFF2-40B4-BE49-F238E27FC236}">
                <a16:creationId xmlns:a16="http://schemas.microsoft.com/office/drawing/2014/main" id="{951AAE26-215F-4ED4-A3D0-61EEBC56918C}"/>
              </a:ext>
            </a:extLst>
          </p:cNvPr>
          <p:cNvSpPr>
            <a:spLocks noGrp="1"/>
          </p:cNvSpPr>
          <p:nvPr>
            <p:ph sz="half" idx="1"/>
          </p:nvPr>
        </p:nvSpPr>
        <p:spPr/>
        <p:txBody>
          <a:bodyPr>
            <a:normAutofit fontScale="77500" lnSpcReduction="20000"/>
          </a:bodyPr>
          <a:lstStyle/>
          <a:p>
            <a:pPr>
              <a:defRPr/>
            </a:pPr>
            <a:r>
              <a:rPr lang="en-US" dirty="0"/>
              <a:t>PO onset of action 30-60 min</a:t>
            </a:r>
          </a:p>
          <a:p>
            <a:pPr>
              <a:defRPr/>
            </a:pPr>
            <a:r>
              <a:rPr lang="en-US" dirty="0"/>
              <a:t>Duration of action</a:t>
            </a:r>
          </a:p>
          <a:p>
            <a:pPr lvl="1">
              <a:defRPr/>
            </a:pPr>
            <a:r>
              <a:rPr lang="en-US" dirty="0"/>
              <a:t>24-36 hours to treat </a:t>
            </a:r>
          </a:p>
          <a:p>
            <a:pPr lvl="1">
              <a:defRPr/>
            </a:pPr>
            <a:r>
              <a:rPr lang="en-US" dirty="0"/>
              <a:t>May be less in pregnancy, so split dosing may be required</a:t>
            </a:r>
          </a:p>
          <a:p>
            <a:pPr lvl="1">
              <a:defRPr/>
            </a:pPr>
            <a:endParaRPr lang="en-US" dirty="0"/>
          </a:p>
          <a:p>
            <a:pPr>
              <a:defRPr/>
            </a:pPr>
            <a:r>
              <a:rPr lang="en-US" dirty="0"/>
              <a:t>Dosing-Acute Withdrawal:</a:t>
            </a:r>
          </a:p>
          <a:p>
            <a:pPr lvl="1">
              <a:defRPr/>
            </a:pPr>
            <a:r>
              <a:rPr lang="en-US" dirty="0"/>
              <a:t>10-30mg then 5 mg q6 </a:t>
            </a:r>
            <a:r>
              <a:rPr lang="en-US" dirty="0" err="1"/>
              <a:t>prn</a:t>
            </a:r>
            <a:r>
              <a:rPr lang="en-US" dirty="0"/>
              <a:t>.</a:t>
            </a:r>
          </a:p>
          <a:p>
            <a:pPr lvl="1">
              <a:defRPr/>
            </a:pPr>
            <a:r>
              <a:rPr lang="en-US" dirty="0"/>
              <a:t>Not to exceed 40mg in first 24hrs.</a:t>
            </a:r>
          </a:p>
          <a:p>
            <a:pPr lvl="1">
              <a:defRPr/>
            </a:pPr>
            <a:r>
              <a:rPr lang="en-US" dirty="0"/>
              <a:t>Administer 24hr requirement as a single dose the next day.</a:t>
            </a:r>
          </a:p>
          <a:p>
            <a:pPr>
              <a:defRPr/>
            </a:pPr>
            <a:r>
              <a:rPr lang="en-US" dirty="0"/>
              <a:t>Dosing-Maintenance:</a:t>
            </a:r>
          </a:p>
          <a:p>
            <a:pPr lvl="1">
              <a:buFontTx/>
              <a:buChar char="-"/>
              <a:defRPr/>
            </a:pPr>
            <a:r>
              <a:rPr lang="en-US" dirty="0"/>
              <a:t>Increase every 2-5 days as needed</a:t>
            </a:r>
          </a:p>
          <a:p>
            <a:pPr lvl="1">
              <a:buFontTx/>
              <a:buChar char="-"/>
              <a:defRPr/>
            </a:pPr>
            <a:r>
              <a:rPr lang="is-IS" dirty="0"/>
              <a:t>Goal of treatment is to reduce cravings and illicit use.</a:t>
            </a:r>
            <a:endParaRPr lang="en-US" dirty="0"/>
          </a:p>
          <a:p>
            <a:pPr lvl="1">
              <a:buFontTx/>
              <a:buChar char="-"/>
              <a:defRPr/>
            </a:pPr>
            <a:endParaRPr lang="en-US" dirty="0"/>
          </a:p>
          <a:p>
            <a:pPr lvl="1">
              <a:defRPr/>
            </a:pPr>
            <a:endParaRPr lang="en-US" dirty="0"/>
          </a:p>
          <a:p>
            <a:pPr lvl="1">
              <a:defRPr/>
            </a:pPr>
            <a:endParaRPr lang="en-US" dirty="0"/>
          </a:p>
          <a:p>
            <a:pPr>
              <a:defRPr/>
            </a:pPr>
            <a:endParaRPr lang="en-US" dirty="0"/>
          </a:p>
        </p:txBody>
      </p:sp>
      <p:sp>
        <p:nvSpPr>
          <p:cNvPr id="4" name="Content Placeholder 3">
            <a:extLst>
              <a:ext uri="{FF2B5EF4-FFF2-40B4-BE49-F238E27FC236}">
                <a16:creationId xmlns:a16="http://schemas.microsoft.com/office/drawing/2014/main" id="{0979FA4C-C10E-4BB8-B3F7-B0E7D9395374}"/>
              </a:ext>
            </a:extLst>
          </p:cNvPr>
          <p:cNvSpPr>
            <a:spLocks noGrp="1"/>
          </p:cNvSpPr>
          <p:nvPr>
            <p:ph sz="half" idx="2"/>
          </p:nvPr>
        </p:nvSpPr>
        <p:spPr/>
        <p:txBody>
          <a:bodyPr>
            <a:normAutofit fontScale="77500" lnSpcReduction="20000"/>
          </a:bodyPr>
          <a:lstStyle/>
          <a:p>
            <a:pPr>
              <a:defRPr/>
            </a:pPr>
            <a:r>
              <a:rPr lang="en-US" dirty="0"/>
              <a:t>Dispensing for OUD limited to licensed facilities.</a:t>
            </a:r>
          </a:p>
          <a:p>
            <a:pPr>
              <a:defRPr/>
            </a:pPr>
            <a:r>
              <a:rPr lang="en-US" dirty="0"/>
              <a:t>Daily nursing assessment, weekly counseling, random supervised drug testing, &amp; psych services available.</a:t>
            </a:r>
          </a:p>
          <a:p>
            <a:pPr>
              <a:defRPr/>
            </a:pPr>
            <a:r>
              <a:rPr lang="en-US" dirty="0"/>
              <a:t>Low overdose risk.</a:t>
            </a:r>
            <a:endParaRPr lang="is-IS" dirty="0"/>
          </a:p>
          <a:p>
            <a:pPr>
              <a:defRPr/>
            </a:pPr>
            <a:r>
              <a:rPr lang="is-IS" dirty="0"/>
              <a:t>Abuse potential with prescriptions for pain.</a:t>
            </a:r>
          </a:p>
          <a:p>
            <a:pPr>
              <a:defRPr/>
            </a:pPr>
            <a:r>
              <a:rPr lang="is-IS" dirty="0"/>
              <a:t>Pregnant women on higher doses are less likely to relapse.</a:t>
            </a:r>
          </a:p>
          <a:p>
            <a:pPr marL="0" indent="0">
              <a:buNone/>
              <a:defRPr/>
            </a:pPr>
            <a:endParaRPr lang="en-US" dirty="0"/>
          </a:p>
        </p:txBody>
      </p:sp>
      <p:sp>
        <p:nvSpPr>
          <p:cNvPr id="53252" name="TextBox 4">
            <a:extLst>
              <a:ext uri="{FF2B5EF4-FFF2-40B4-BE49-F238E27FC236}">
                <a16:creationId xmlns:a16="http://schemas.microsoft.com/office/drawing/2014/main" id="{05C9DCDB-F8A9-45BE-BA38-1131A5C7EA61}"/>
              </a:ext>
            </a:extLst>
          </p:cNvPr>
          <p:cNvSpPr txBox="1">
            <a:spLocks noChangeArrowheads="1"/>
          </p:cNvSpPr>
          <p:nvPr/>
        </p:nvSpPr>
        <p:spPr bwMode="auto">
          <a:xfrm>
            <a:off x="4162426" y="5956301"/>
            <a:ext cx="33940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0" fontAlgn="base" hangingPunct="0">
              <a:spcBef>
                <a:spcPct val="0"/>
              </a:spcBef>
              <a:spcAft>
                <a:spcPct val="0"/>
              </a:spcAft>
            </a:pPr>
            <a:r>
              <a:rPr lang="en-US" altLang="en-US" sz="1000">
                <a:solidFill>
                  <a:srgbClr val="333333"/>
                </a:solidFill>
              </a:rPr>
              <a:t>Wright, T.  ACOG &amp; ASAM Buprenorphine Course. 2016.</a:t>
            </a:r>
          </a:p>
        </p:txBody>
      </p:sp>
      <p:pic>
        <p:nvPicPr>
          <p:cNvPr id="53253" name="Picture 4" descr="SOM">
            <a:extLst>
              <a:ext uri="{FF2B5EF4-FFF2-40B4-BE49-F238E27FC236}">
                <a16:creationId xmlns:a16="http://schemas.microsoft.com/office/drawing/2014/main" id="{845DC7DB-E2B6-4A4C-A1C1-0F6B9FB09C6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85100" y="6329363"/>
            <a:ext cx="2624138" cy="43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254" name="Picture 5" descr="RileyHz4c">
            <a:extLst>
              <a:ext uri="{FF2B5EF4-FFF2-40B4-BE49-F238E27FC236}">
                <a16:creationId xmlns:a16="http://schemas.microsoft.com/office/drawing/2014/main" id="{852AC551-49E7-4D47-BCF4-A0958A5A880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63700" y="6246814"/>
            <a:ext cx="2713038"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9124063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4">
            <a:extLst>
              <a:ext uri="{FF2B5EF4-FFF2-40B4-BE49-F238E27FC236}">
                <a16:creationId xmlns:a16="http://schemas.microsoft.com/office/drawing/2014/main" id="{69761B8F-9695-4E43-A67C-85679B571A12}"/>
              </a:ext>
            </a:extLst>
          </p:cNvPr>
          <p:cNvSpPr>
            <a:spLocks noGrp="1"/>
          </p:cNvSpPr>
          <p:nvPr>
            <p:ph type="title"/>
          </p:nvPr>
        </p:nvSpPr>
        <p:spPr/>
        <p:txBody>
          <a:bodyPr/>
          <a:lstStyle/>
          <a:p>
            <a:r>
              <a:rPr lang="en-US" altLang="en-US"/>
              <a:t>Buprenorphine Dosing in Pregnancy</a:t>
            </a:r>
          </a:p>
        </p:txBody>
      </p:sp>
      <p:sp>
        <p:nvSpPr>
          <p:cNvPr id="54274" name="Text Placeholder 6">
            <a:extLst>
              <a:ext uri="{FF2B5EF4-FFF2-40B4-BE49-F238E27FC236}">
                <a16:creationId xmlns:a16="http://schemas.microsoft.com/office/drawing/2014/main" id="{2F9F728B-3FF4-498F-9E58-B9EBCDD02EDE}"/>
              </a:ext>
            </a:extLst>
          </p:cNvPr>
          <p:cNvSpPr>
            <a:spLocks noGrp="1"/>
          </p:cNvSpPr>
          <p:nvPr>
            <p:ph type="body" idx="1"/>
          </p:nvPr>
        </p:nvSpPr>
        <p:spPr>
          <a:xfrm>
            <a:off x="1981200" y="1098551"/>
            <a:ext cx="4040188" cy="639763"/>
          </a:xfrm>
        </p:spPr>
        <p:txBody>
          <a:bodyPr/>
          <a:lstStyle/>
          <a:p>
            <a:r>
              <a:rPr lang="en-US" altLang="en-US"/>
              <a:t>Inpatient Initiation</a:t>
            </a:r>
          </a:p>
        </p:txBody>
      </p:sp>
      <p:sp>
        <p:nvSpPr>
          <p:cNvPr id="8" name="Content Placeholder 7">
            <a:extLst>
              <a:ext uri="{FF2B5EF4-FFF2-40B4-BE49-F238E27FC236}">
                <a16:creationId xmlns:a16="http://schemas.microsoft.com/office/drawing/2014/main" id="{48A92A00-91DC-44B2-8AFD-DEB99189B4E0}"/>
              </a:ext>
            </a:extLst>
          </p:cNvPr>
          <p:cNvSpPr>
            <a:spLocks noGrp="1"/>
          </p:cNvSpPr>
          <p:nvPr>
            <p:ph sz="half" idx="2"/>
          </p:nvPr>
        </p:nvSpPr>
        <p:spPr>
          <a:xfrm>
            <a:off x="1981200" y="1738313"/>
            <a:ext cx="4040188" cy="4387850"/>
          </a:xfrm>
        </p:spPr>
        <p:txBody>
          <a:bodyPr>
            <a:normAutofit fontScale="92500" lnSpcReduction="20000"/>
          </a:bodyPr>
          <a:lstStyle/>
          <a:p>
            <a:pPr marL="0" indent="0">
              <a:buNone/>
              <a:defRPr/>
            </a:pPr>
            <a:r>
              <a:rPr lang="en-US" u="sng" dirty="0"/>
              <a:t>Day 1</a:t>
            </a:r>
          </a:p>
          <a:p>
            <a:pPr>
              <a:defRPr/>
            </a:pPr>
            <a:r>
              <a:rPr lang="en-US" dirty="0"/>
              <a:t>4mg once COWS &gt;/= 8</a:t>
            </a:r>
          </a:p>
          <a:p>
            <a:pPr>
              <a:defRPr/>
            </a:pPr>
            <a:r>
              <a:rPr lang="en-US" dirty="0"/>
              <a:t>Increase by 2mg q 2-4g as needed.</a:t>
            </a:r>
          </a:p>
          <a:p>
            <a:pPr marL="0" indent="0">
              <a:buNone/>
              <a:defRPr/>
            </a:pPr>
            <a:r>
              <a:rPr lang="en-US" u="sng" dirty="0"/>
              <a:t>Day 2</a:t>
            </a:r>
            <a:endParaRPr lang="en-US" dirty="0"/>
          </a:p>
          <a:p>
            <a:pPr>
              <a:defRPr/>
            </a:pPr>
            <a:r>
              <a:rPr lang="en-US" dirty="0"/>
              <a:t>If day 1 total was 8-12mg, give 8mg. If symptoms, give 12mg.</a:t>
            </a:r>
          </a:p>
          <a:p>
            <a:pPr>
              <a:defRPr/>
            </a:pPr>
            <a:r>
              <a:rPr lang="en-US" dirty="0"/>
              <a:t>If symptoms return later in the day, give 4mg. </a:t>
            </a:r>
          </a:p>
          <a:p>
            <a:pPr>
              <a:defRPr/>
            </a:pPr>
            <a:r>
              <a:rPr lang="en-US" dirty="0"/>
              <a:t>Try not to dose beyond 16mg during induction.</a:t>
            </a:r>
          </a:p>
          <a:p>
            <a:pPr>
              <a:defRPr/>
            </a:pPr>
            <a:r>
              <a:rPr lang="en-US" dirty="0"/>
              <a:t>DC with 1 week f/u</a:t>
            </a:r>
          </a:p>
          <a:p>
            <a:pPr>
              <a:defRPr/>
            </a:pPr>
            <a:endParaRPr lang="en-US" dirty="0"/>
          </a:p>
          <a:p>
            <a:pPr>
              <a:defRPr/>
            </a:pPr>
            <a:endParaRPr lang="en-US" dirty="0"/>
          </a:p>
          <a:p>
            <a:pPr>
              <a:defRPr/>
            </a:pPr>
            <a:endParaRPr lang="en-US" dirty="0"/>
          </a:p>
        </p:txBody>
      </p:sp>
      <p:sp>
        <p:nvSpPr>
          <p:cNvPr id="54276" name="Text Placeholder 8">
            <a:extLst>
              <a:ext uri="{FF2B5EF4-FFF2-40B4-BE49-F238E27FC236}">
                <a16:creationId xmlns:a16="http://schemas.microsoft.com/office/drawing/2014/main" id="{F4D53FDF-CC38-457B-A6A8-2D26C92BCDBD}"/>
              </a:ext>
            </a:extLst>
          </p:cNvPr>
          <p:cNvSpPr>
            <a:spLocks noGrp="1"/>
          </p:cNvSpPr>
          <p:nvPr>
            <p:ph type="body" sz="quarter" idx="3"/>
          </p:nvPr>
        </p:nvSpPr>
        <p:spPr>
          <a:xfrm>
            <a:off x="6021389" y="1098551"/>
            <a:ext cx="4041775" cy="639763"/>
          </a:xfrm>
        </p:spPr>
        <p:txBody>
          <a:bodyPr/>
          <a:lstStyle/>
          <a:p>
            <a:r>
              <a:rPr lang="en-US" altLang="en-US"/>
              <a:t>Outpatient Initiation</a:t>
            </a:r>
          </a:p>
        </p:txBody>
      </p:sp>
      <p:sp>
        <p:nvSpPr>
          <p:cNvPr id="54277" name="Content Placeholder 10">
            <a:extLst>
              <a:ext uri="{FF2B5EF4-FFF2-40B4-BE49-F238E27FC236}">
                <a16:creationId xmlns:a16="http://schemas.microsoft.com/office/drawing/2014/main" id="{DE14514E-CFDA-428D-A1AB-E6BC86517F7A}"/>
              </a:ext>
            </a:extLst>
          </p:cNvPr>
          <p:cNvSpPr>
            <a:spLocks noGrp="1"/>
          </p:cNvSpPr>
          <p:nvPr>
            <p:ph sz="quarter" idx="4"/>
          </p:nvPr>
        </p:nvSpPr>
        <p:spPr>
          <a:xfrm>
            <a:off x="6169026" y="1738313"/>
            <a:ext cx="4041775" cy="4387850"/>
          </a:xfrm>
        </p:spPr>
        <p:txBody>
          <a:bodyPr/>
          <a:lstStyle/>
          <a:p>
            <a:r>
              <a:rPr lang="en-US" altLang="en-US"/>
              <a:t>Ask what previous dose was adequate</a:t>
            </a:r>
          </a:p>
          <a:p>
            <a:r>
              <a:rPr lang="en-US" altLang="en-US"/>
              <a:t>Rx one week at that dose</a:t>
            </a:r>
          </a:p>
          <a:p>
            <a:r>
              <a:rPr lang="en-US" altLang="en-US"/>
              <a:t>Follow-up in 1 week</a:t>
            </a:r>
          </a:p>
          <a:p>
            <a:r>
              <a:rPr lang="en-US" altLang="en-US"/>
              <a:t>Continue titration</a:t>
            </a:r>
          </a:p>
          <a:p>
            <a:r>
              <a:rPr lang="en-US" altLang="en-US"/>
              <a:t>Max dose may exist in some states.</a:t>
            </a:r>
          </a:p>
        </p:txBody>
      </p:sp>
      <p:pic>
        <p:nvPicPr>
          <p:cNvPr id="54278" name="Picture 4" descr="SOM">
            <a:extLst>
              <a:ext uri="{FF2B5EF4-FFF2-40B4-BE49-F238E27FC236}">
                <a16:creationId xmlns:a16="http://schemas.microsoft.com/office/drawing/2014/main" id="{B1B69351-9E1C-46DA-BCAA-C83C1FEC50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85100" y="6329363"/>
            <a:ext cx="2624138" cy="43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279" name="Picture 5" descr="RileyHz4c">
            <a:extLst>
              <a:ext uri="{FF2B5EF4-FFF2-40B4-BE49-F238E27FC236}">
                <a16:creationId xmlns:a16="http://schemas.microsoft.com/office/drawing/2014/main" id="{A38246B2-E6AF-4896-9813-5968B95A3AB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63700" y="6246814"/>
            <a:ext cx="2713038"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280" name="Rectangle 1">
            <a:extLst>
              <a:ext uri="{FF2B5EF4-FFF2-40B4-BE49-F238E27FC236}">
                <a16:creationId xmlns:a16="http://schemas.microsoft.com/office/drawing/2014/main" id="{F244117E-788D-4167-8019-5C6E2AB834C9}"/>
              </a:ext>
            </a:extLst>
          </p:cNvPr>
          <p:cNvSpPr>
            <a:spLocks noChangeArrowheads="1"/>
          </p:cNvSpPr>
          <p:nvPr/>
        </p:nvSpPr>
        <p:spPr bwMode="auto">
          <a:xfrm>
            <a:off x="3890963" y="6073776"/>
            <a:ext cx="4572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0" fontAlgn="base" hangingPunct="0">
              <a:spcBef>
                <a:spcPct val="0"/>
              </a:spcBef>
              <a:spcAft>
                <a:spcPct val="0"/>
              </a:spcAft>
            </a:pPr>
            <a:r>
              <a:rPr lang="en-US" altLang="en-US" sz="1000">
                <a:solidFill>
                  <a:srgbClr val="333333"/>
                </a:solidFill>
              </a:rPr>
              <a:t>Expert Opinion, NICHD Workshop on OUD in Pregnancy, SMFM, 2018</a:t>
            </a:r>
          </a:p>
        </p:txBody>
      </p:sp>
    </p:spTree>
    <p:extLst>
      <p:ext uri="{BB962C8B-B14F-4D97-AF65-F5344CB8AC3E}">
        <p14:creationId xmlns:p14="http://schemas.microsoft.com/office/powerpoint/2010/main" val="409379915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7">
            <a:extLst>
              <a:ext uri="{FF2B5EF4-FFF2-40B4-BE49-F238E27FC236}">
                <a16:creationId xmlns:a16="http://schemas.microsoft.com/office/drawing/2014/main" id="{7314B265-63DD-48DD-994F-B26B24F34A7A}"/>
              </a:ext>
            </a:extLst>
          </p:cNvPr>
          <p:cNvSpPr>
            <a:spLocks noGrp="1"/>
          </p:cNvSpPr>
          <p:nvPr>
            <p:ph type="title"/>
          </p:nvPr>
        </p:nvSpPr>
        <p:spPr>
          <a:xfrm>
            <a:off x="1814514" y="28576"/>
            <a:ext cx="8747125" cy="1116013"/>
          </a:xfrm>
        </p:spPr>
        <p:txBody>
          <a:bodyPr/>
          <a:lstStyle/>
          <a:p>
            <a:r>
              <a:rPr lang="en-US" altLang="en-US"/>
              <a:t>Drug Metabolism Changes in Pregnancy</a:t>
            </a:r>
          </a:p>
        </p:txBody>
      </p:sp>
      <p:sp>
        <p:nvSpPr>
          <p:cNvPr id="55298" name="Slide Number Placeholder 4">
            <a:extLst>
              <a:ext uri="{FF2B5EF4-FFF2-40B4-BE49-F238E27FC236}">
                <a16:creationId xmlns:a16="http://schemas.microsoft.com/office/drawing/2014/main" id="{77E7C1CF-ACFD-477B-B979-7B78C362604F}"/>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fld id="{248A156F-7743-4F8D-AD5B-A84841C503EE}" type="slidenum">
              <a:rPr lang="en-US" altLang="en-US" sz="700">
                <a:solidFill>
                  <a:srgbClr val="333333"/>
                </a:solidFill>
                <a:latin typeface="Franklin Gothic Book" panose="020B0503020102020204" pitchFamily="34" charset="0"/>
              </a:rPr>
              <a:pPr fontAlgn="base">
                <a:spcBef>
                  <a:spcPct val="0"/>
                </a:spcBef>
                <a:spcAft>
                  <a:spcPct val="0"/>
                </a:spcAft>
              </a:pPr>
              <a:t>44</a:t>
            </a:fld>
            <a:endParaRPr lang="en-US" altLang="en-US" sz="700">
              <a:solidFill>
                <a:srgbClr val="333333"/>
              </a:solidFill>
              <a:latin typeface="Franklin Gothic Book" panose="020B0503020102020204" pitchFamily="34" charset="0"/>
            </a:endParaRPr>
          </a:p>
        </p:txBody>
      </p:sp>
      <p:graphicFrame>
        <p:nvGraphicFramePr>
          <p:cNvPr id="9" name="Diagram 8">
            <a:extLst>
              <a:ext uri="{FF2B5EF4-FFF2-40B4-BE49-F238E27FC236}">
                <a16:creationId xmlns:a16="http://schemas.microsoft.com/office/drawing/2014/main" id="{5873B9C5-6647-46EF-8F57-C668C344B15F}"/>
              </a:ext>
            </a:extLst>
          </p:cNvPr>
          <p:cNvGraphicFramePr/>
          <p:nvPr/>
        </p:nvGraphicFramePr>
        <p:xfrm>
          <a:off x="1965159" y="1397000"/>
          <a:ext cx="8047788" cy="50332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5300" name="Picture 4" descr="SOM">
            <a:extLst>
              <a:ext uri="{FF2B5EF4-FFF2-40B4-BE49-F238E27FC236}">
                <a16:creationId xmlns:a16="http://schemas.microsoft.com/office/drawing/2014/main" id="{7588CD07-EAE8-4535-ABFE-2BFE0FBBC54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85100" y="6329363"/>
            <a:ext cx="2624138" cy="43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5301" name="Picture 5" descr="RileyHz4c">
            <a:extLst>
              <a:ext uri="{FF2B5EF4-FFF2-40B4-BE49-F238E27FC236}">
                <a16:creationId xmlns:a16="http://schemas.microsoft.com/office/drawing/2014/main" id="{42DEFC6F-6B38-4CB1-B120-019CCF240B6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63700" y="6246814"/>
            <a:ext cx="2713038"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4443238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a:extLst>
              <a:ext uri="{FF2B5EF4-FFF2-40B4-BE49-F238E27FC236}">
                <a16:creationId xmlns:a16="http://schemas.microsoft.com/office/drawing/2014/main" id="{7042C067-A20C-44B3-81CD-EABAFD5573F2}"/>
              </a:ext>
            </a:extLst>
          </p:cNvPr>
          <p:cNvSpPr>
            <a:spLocks noGrp="1"/>
          </p:cNvSpPr>
          <p:nvPr>
            <p:ph type="title"/>
          </p:nvPr>
        </p:nvSpPr>
        <p:spPr/>
        <p:txBody>
          <a:bodyPr/>
          <a:lstStyle/>
          <a:p>
            <a:r>
              <a:rPr lang="en-US" altLang="en-US"/>
              <a:t>Antepartum Management </a:t>
            </a:r>
          </a:p>
        </p:txBody>
      </p:sp>
      <p:sp>
        <p:nvSpPr>
          <p:cNvPr id="2" name="Content Placeholder 1">
            <a:extLst>
              <a:ext uri="{FF2B5EF4-FFF2-40B4-BE49-F238E27FC236}">
                <a16:creationId xmlns:a16="http://schemas.microsoft.com/office/drawing/2014/main" id="{FA768DF0-8AA5-4210-A66B-5FAD569D11C2}"/>
              </a:ext>
            </a:extLst>
          </p:cNvPr>
          <p:cNvSpPr>
            <a:spLocks noGrp="1"/>
          </p:cNvSpPr>
          <p:nvPr>
            <p:ph sz="half" idx="1"/>
          </p:nvPr>
        </p:nvSpPr>
        <p:spPr>
          <a:xfrm>
            <a:off x="1838325" y="1284288"/>
            <a:ext cx="4038600" cy="4525962"/>
          </a:xfrm>
        </p:spPr>
        <p:txBody>
          <a:bodyPr/>
          <a:lstStyle/>
          <a:p>
            <a:pPr>
              <a:defRPr/>
            </a:pPr>
            <a:r>
              <a:rPr lang="en-US" dirty="0"/>
              <a:t>Coordinated care</a:t>
            </a:r>
          </a:p>
          <a:p>
            <a:pPr>
              <a:defRPr/>
            </a:pPr>
            <a:r>
              <a:rPr lang="en-US" dirty="0"/>
              <a:t> Wrap-around, co-located services ideal.</a:t>
            </a:r>
          </a:p>
          <a:p>
            <a:pPr>
              <a:defRPr/>
            </a:pPr>
            <a:r>
              <a:rPr lang="en-US" dirty="0"/>
              <a:t>Withdrawal may mimic normal discomforts of pregnancy.</a:t>
            </a:r>
          </a:p>
          <a:p>
            <a:pPr>
              <a:defRPr/>
            </a:pPr>
            <a:r>
              <a:rPr lang="en-US" dirty="0"/>
              <a:t>Treat constipation.</a:t>
            </a:r>
          </a:p>
          <a:p>
            <a:pPr>
              <a:defRPr/>
            </a:pPr>
            <a:r>
              <a:rPr lang="en-US" dirty="0"/>
              <a:t>Dental care.</a:t>
            </a:r>
          </a:p>
          <a:p>
            <a:pPr>
              <a:defRPr/>
            </a:pPr>
            <a:r>
              <a:rPr lang="en-US" dirty="0"/>
              <a:t>+/-Anesthesia consult.</a:t>
            </a:r>
          </a:p>
          <a:p>
            <a:pPr marL="0" indent="0">
              <a:buNone/>
              <a:defRPr/>
            </a:pPr>
            <a:endParaRPr lang="en-US" dirty="0"/>
          </a:p>
        </p:txBody>
      </p:sp>
      <p:sp>
        <p:nvSpPr>
          <p:cNvPr id="56323" name="Content Placeholder 2">
            <a:extLst>
              <a:ext uri="{FF2B5EF4-FFF2-40B4-BE49-F238E27FC236}">
                <a16:creationId xmlns:a16="http://schemas.microsoft.com/office/drawing/2014/main" id="{72B1DC3D-4950-4A39-B09F-C2D1E688B138}"/>
              </a:ext>
            </a:extLst>
          </p:cNvPr>
          <p:cNvSpPr>
            <a:spLocks noGrp="1"/>
          </p:cNvSpPr>
          <p:nvPr>
            <p:ph sz="half" idx="2"/>
          </p:nvPr>
        </p:nvSpPr>
        <p:spPr>
          <a:xfrm>
            <a:off x="6029325" y="1296988"/>
            <a:ext cx="4038600" cy="4525962"/>
          </a:xfrm>
        </p:spPr>
        <p:txBody>
          <a:bodyPr/>
          <a:lstStyle/>
          <a:p>
            <a:r>
              <a:rPr lang="en-US" altLang="en-US"/>
              <a:t>+/-Pediatric consult</a:t>
            </a:r>
          </a:p>
          <a:p>
            <a:r>
              <a:rPr lang="en-US" altLang="en-US"/>
              <a:t>NAS reduction strategies</a:t>
            </a:r>
          </a:p>
          <a:p>
            <a:r>
              <a:rPr lang="en-US" altLang="en-US"/>
              <a:t>Postpartum transition</a:t>
            </a:r>
          </a:p>
          <a:p>
            <a:r>
              <a:rPr lang="en-US" altLang="en-US"/>
              <a:t>SIDS prevention</a:t>
            </a:r>
          </a:p>
          <a:p>
            <a:r>
              <a:rPr lang="en-US" altLang="en-US"/>
              <a:t>DCS involvement</a:t>
            </a:r>
          </a:p>
          <a:p>
            <a:r>
              <a:rPr lang="en-US" altLang="en-US"/>
              <a:t>Overdose education &amp; naloxone rx</a:t>
            </a:r>
          </a:p>
          <a:p>
            <a:r>
              <a:rPr lang="en-US" altLang="en-US"/>
              <a:t>Contraception</a:t>
            </a:r>
          </a:p>
        </p:txBody>
      </p:sp>
      <p:sp>
        <p:nvSpPr>
          <p:cNvPr id="56324" name="Slide Number Placeholder 3">
            <a:extLst>
              <a:ext uri="{FF2B5EF4-FFF2-40B4-BE49-F238E27FC236}">
                <a16:creationId xmlns:a16="http://schemas.microsoft.com/office/drawing/2014/main" id="{1E65FE22-BF2B-4766-8278-EC83D9CF0506}"/>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fld id="{F85DF5DE-C75D-464A-9B07-CC36316CA70D}" type="slidenum">
              <a:rPr lang="en-US" altLang="en-US" sz="700">
                <a:solidFill>
                  <a:srgbClr val="333333"/>
                </a:solidFill>
                <a:latin typeface="Franklin Gothic Book" panose="020B0503020102020204" pitchFamily="34" charset="0"/>
              </a:rPr>
              <a:pPr fontAlgn="base">
                <a:spcBef>
                  <a:spcPct val="0"/>
                </a:spcBef>
                <a:spcAft>
                  <a:spcPct val="0"/>
                </a:spcAft>
              </a:pPr>
              <a:t>45</a:t>
            </a:fld>
            <a:endParaRPr lang="en-US" altLang="en-US" sz="700">
              <a:solidFill>
                <a:srgbClr val="333333"/>
              </a:solidFill>
              <a:latin typeface="Franklin Gothic Book" panose="020B0503020102020204" pitchFamily="34" charset="0"/>
            </a:endParaRPr>
          </a:p>
        </p:txBody>
      </p:sp>
      <p:pic>
        <p:nvPicPr>
          <p:cNvPr id="56325" name="Picture 4" descr="SOM">
            <a:extLst>
              <a:ext uri="{FF2B5EF4-FFF2-40B4-BE49-F238E27FC236}">
                <a16:creationId xmlns:a16="http://schemas.microsoft.com/office/drawing/2014/main" id="{4B44AC7E-E2BF-4A3C-88FD-D6B8663D75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85100" y="6329363"/>
            <a:ext cx="2624138" cy="43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26" name="Picture 5" descr="RileyHz4c">
            <a:extLst>
              <a:ext uri="{FF2B5EF4-FFF2-40B4-BE49-F238E27FC236}">
                <a16:creationId xmlns:a16="http://schemas.microsoft.com/office/drawing/2014/main" id="{13507359-80B8-4460-8D7D-ED3363D575C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63700" y="6246814"/>
            <a:ext cx="2713038"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27" name="TextBox 3">
            <a:extLst>
              <a:ext uri="{FF2B5EF4-FFF2-40B4-BE49-F238E27FC236}">
                <a16:creationId xmlns:a16="http://schemas.microsoft.com/office/drawing/2014/main" id="{DDDEB461-1730-41C2-90A1-0CBB2FD36585}"/>
              </a:ext>
            </a:extLst>
          </p:cNvPr>
          <p:cNvSpPr txBox="1">
            <a:spLocks noChangeArrowheads="1"/>
          </p:cNvSpPr>
          <p:nvPr/>
        </p:nvSpPr>
        <p:spPr bwMode="auto">
          <a:xfrm>
            <a:off x="3649664" y="6002339"/>
            <a:ext cx="42640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0" fontAlgn="base" hangingPunct="0">
              <a:spcBef>
                <a:spcPct val="0"/>
              </a:spcBef>
              <a:spcAft>
                <a:spcPct val="0"/>
              </a:spcAft>
            </a:pPr>
            <a:r>
              <a:rPr lang="en-US" altLang="en-US" sz="1000">
                <a:solidFill>
                  <a:srgbClr val="333333"/>
                </a:solidFill>
              </a:rPr>
              <a:t>Expert Opinion, NICHD Workshop on OUD in Pregnancy, SMFM, 2018</a:t>
            </a:r>
            <a:r>
              <a:rPr lang="en-US" altLang="en-US" sz="1800">
                <a:solidFill>
                  <a:srgbClr val="333333"/>
                </a:solidFill>
              </a:rPr>
              <a:t>.</a:t>
            </a:r>
          </a:p>
        </p:txBody>
      </p:sp>
    </p:spTree>
    <p:extLst>
      <p:ext uri="{BB962C8B-B14F-4D97-AF65-F5344CB8AC3E}">
        <p14:creationId xmlns:p14="http://schemas.microsoft.com/office/powerpoint/2010/main" val="69546526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a:extLst>
              <a:ext uri="{FF2B5EF4-FFF2-40B4-BE49-F238E27FC236}">
                <a16:creationId xmlns:a16="http://schemas.microsoft.com/office/drawing/2014/main" id="{FD4296BF-A75A-44BC-8B98-BB8BECEF3B20}"/>
              </a:ext>
            </a:extLst>
          </p:cNvPr>
          <p:cNvSpPr>
            <a:spLocks noGrp="1"/>
          </p:cNvSpPr>
          <p:nvPr>
            <p:ph type="title"/>
          </p:nvPr>
        </p:nvSpPr>
        <p:spPr/>
        <p:txBody>
          <a:bodyPr/>
          <a:lstStyle/>
          <a:p>
            <a:r>
              <a:rPr lang="en-US" altLang="en-US"/>
              <a:t>Intrapartum Management</a:t>
            </a:r>
          </a:p>
        </p:txBody>
      </p:sp>
      <p:sp>
        <p:nvSpPr>
          <p:cNvPr id="57346" name="Content Placeholder 2">
            <a:extLst>
              <a:ext uri="{FF2B5EF4-FFF2-40B4-BE49-F238E27FC236}">
                <a16:creationId xmlns:a16="http://schemas.microsoft.com/office/drawing/2014/main" id="{5E1D4945-7629-4BF9-AC57-507FA7F14998}"/>
              </a:ext>
            </a:extLst>
          </p:cNvPr>
          <p:cNvSpPr>
            <a:spLocks noGrp="1"/>
          </p:cNvSpPr>
          <p:nvPr>
            <p:ph sz="half" idx="1"/>
          </p:nvPr>
        </p:nvSpPr>
        <p:spPr/>
        <p:txBody>
          <a:bodyPr/>
          <a:lstStyle/>
          <a:p>
            <a:r>
              <a:rPr lang="en-US" altLang="en-US"/>
              <a:t>Continue buprenorphine</a:t>
            </a:r>
          </a:p>
          <a:p>
            <a:r>
              <a:rPr lang="en-US" altLang="en-US"/>
              <a:t>Avoid mixed opioid agonist-antagonists</a:t>
            </a:r>
          </a:p>
          <a:p>
            <a:r>
              <a:rPr lang="en-US" altLang="en-US"/>
              <a:t>Avoid family disclosure</a:t>
            </a:r>
          </a:p>
          <a:p>
            <a:r>
              <a:rPr lang="en-US" altLang="en-US"/>
              <a:t>Neuraxial anesthesia</a:t>
            </a:r>
          </a:p>
          <a:p>
            <a:r>
              <a:rPr lang="en-US" altLang="en-US"/>
              <a:t>Awareness of the potential for trauma or re-traumatization</a:t>
            </a:r>
          </a:p>
        </p:txBody>
      </p:sp>
      <p:sp>
        <p:nvSpPr>
          <p:cNvPr id="57347" name="Content Placeholder 3">
            <a:extLst>
              <a:ext uri="{FF2B5EF4-FFF2-40B4-BE49-F238E27FC236}">
                <a16:creationId xmlns:a16="http://schemas.microsoft.com/office/drawing/2014/main" id="{2AFB486C-6F64-4DB4-94F3-158798D0F68D}"/>
              </a:ext>
            </a:extLst>
          </p:cNvPr>
          <p:cNvSpPr>
            <a:spLocks noGrp="1"/>
          </p:cNvSpPr>
          <p:nvPr>
            <p:ph sz="half" idx="2"/>
          </p:nvPr>
        </p:nvSpPr>
        <p:spPr/>
        <p:txBody>
          <a:bodyPr/>
          <a:lstStyle/>
          <a:p>
            <a:r>
              <a:rPr lang="en-US" altLang="en-US"/>
              <a:t>Delivery timing:</a:t>
            </a:r>
          </a:p>
          <a:p>
            <a:r>
              <a:rPr lang="en-US" altLang="en-US"/>
              <a:t>Term for obstetric indications &amp; stable in treatment</a:t>
            </a:r>
          </a:p>
          <a:p>
            <a:r>
              <a:rPr lang="en-US" altLang="en-US"/>
              <a:t>Consider early term delivery for ongoing illicit use &amp; non-adherence</a:t>
            </a:r>
          </a:p>
        </p:txBody>
      </p:sp>
      <p:sp>
        <p:nvSpPr>
          <p:cNvPr id="57348" name="Slide Number Placeholder 4">
            <a:extLst>
              <a:ext uri="{FF2B5EF4-FFF2-40B4-BE49-F238E27FC236}">
                <a16:creationId xmlns:a16="http://schemas.microsoft.com/office/drawing/2014/main" id="{59B2BF3E-5171-41D3-876F-C6D3F7D57C6E}"/>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fld id="{12A88614-6FEC-4569-8E2C-1A712779DD59}" type="slidenum">
              <a:rPr lang="en-US" altLang="en-US" sz="700">
                <a:solidFill>
                  <a:srgbClr val="333333"/>
                </a:solidFill>
                <a:latin typeface="Franklin Gothic Book" panose="020B0503020102020204" pitchFamily="34" charset="0"/>
              </a:rPr>
              <a:pPr fontAlgn="base">
                <a:spcBef>
                  <a:spcPct val="0"/>
                </a:spcBef>
                <a:spcAft>
                  <a:spcPct val="0"/>
                </a:spcAft>
              </a:pPr>
              <a:t>46</a:t>
            </a:fld>
            <a:endParaRPr lang="en-US" altLang="en-US" sz="700">
              <a:solidFill>
                <a:srgbClr val="333333"/>
              </a:solidFill>
              <a:latin typeface="Franklin Gothic Book" panose="020B0503020102020204" pitchFamily="34" charset="0"/>
            </a:endParaRPr>
          </a:p>
        </p:txBody>
      </p:sp>
      <p:pic>
        <p:nvPicPr>
          <p:cNvPr id="57349" name="Picture 4" descr="SOM">
            <a:extLst>
              <a:ext uri="{FF2B5EF4-FFF2-40B4-BE49-F238E27FC236}">
                <a16:creationId xmlns:a16="http://schemas.microsoft.com/office/drawing/2014/main" id="{00778D37-E450-4B49-B1CB-61E9349771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85100" y="6329363"/>
            <a:ext cx="2624138" cy="43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350" name="Picture 5" descr="RileyHz4c">
            <a:extLst>
              <a:ext uri="{FF2B5EF4-FFF2-40B4-BE49-F238E27FC236}">
                <a16:creationId xmlns:a16="http://schemas.microsoft.com/office/drawing/2014/main" id="{CCF86625-7964-45E6-B070-A51DD236CDD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63700" y="6246814"/>
            <a:ext cx="2713038"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51" name="Rectangle 7">
            <a:extLst>
              <a:ext uri="{FF2B5EF4-FFF2-40B4-BE49-F238E27FC236}">
                <a16:creationId xmlns:a16="http://schemas.microsoft.com/office/drawing/2014/main" id="{4B803B8A-E0B6-4040-8943-BA3EF474960F}"/>
              </a:ext>
            </a:extLst>
          </p:cNvPr>
          <p:cNvSpPr>
            <a:spLocks noChangeArrowheads="1"/>
          </p:cNvSpPr>
          <p:nvPr/>
        </p:nvSpPr>
        <p:spPr bwMode="auto">
          <a:xfrm>
            <a:off x="3822701" y="6029326"/>
            <a:ext cx="464026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0" fontAlgn="base" hangingPunct="0">
              <a:spcBef>
                <a:spcPct val="0"/>
              </a:spcBef>
              <a:spcAft>
                <a:spcPct val="0"/>
              </a:spcAft>
            </a:pPr>
            <a:r>
              <a:rPr lang="en-US" altLang="en-US" sz="1000">
                <a:solidFill>
                  <a:srgbClr val="333333"/>
                </a:solidFill>
              </a:rPr>
              <a:t>Expert Opinion, NICHD Workshop on OUD in Pregnancy, SMFM, 2018.</a:t>
            </a:r>
          </a:p>
        </p:txBody>
      </p:sp>
    </p:spTree>
    <p:extLst>
      <p:ext uri="{BB962C8B-B14F-4D97-AF65-F5344CB8AC3E}">
        <p14:creationId xmlns:p14="http://schemas.microsoft.com/office/powerpoint/2010/main" val="23174793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5">
            <a:extLst>
              <a:ext uri="{FF2B5EF4-FFF2-40B4-BE49-F238E27FC236}">
                <a16:creationId xmlns:a16="http://schemas.microsoft.com/office/drawing/2014/main" id="{174AA9DE-12A6-414F-B2DC-87B9E4111163}"/>
              </a:ext>
            </a:extLst>
          </p:cNvPr>
          <p:cNvSpPr>
            <a:spLocks noGrp="1"/>
          </p:cNvSpPr>
          <p:nvPr>
            <p:ph type="title"/>
          </p:nvPr>
        </p:nvSpPr>
        <p:spPr/>
        <p:txBody>
          <a:bodyPr/>
          <a:lstStyle/>
          <a:p>
            <a:r>
              <a:rPr lang="en-US" altLang="en-US"/>
              <a:t>Postpartum Pain Control</a:t>
            </a:r>
          </a:p>
        </p:txBody>
      </p:sp>
      <p:sp>
        <p:nvSpPr>
          <p:cNvPr id="58370" name="Slide Number Placeholder 4">
            <a:extLst>
              <a:ext uri="{FF2B5EF4-FFF2-40B4-BE49-F238E27FC236}">
                <a16:creationId xmlns:a16="http://schemas.microsoft.com/office/drawing/2014/main" id="{B1588432-FBAF-41C5-9A1B-22307F73A7BB}"/>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fld id="{D1178E51-AEED-4B1E-864F-16A23E4ABD01}" type="slidenum">
              <a:rPr lang="en-US" altLang="en-US" sz="700">
                <a:solidFill>
                  <a:srgbClr val="333333"/>
                </a:solidFill>
                <a:latin typeface="Franklin Gothic Book" panose="020B0503020102020204" pitchFamily="34" charset="0"/>
              </a:rPr>
              <a:pPr fontAlgn="base">
                <a:spcBef>
                  <a:spcPct val="0"/>
                </a:spcBef>
                <a:spcAft>
                  <a:spcPct val="0"/>
                </a:spcAft>
              </a:pPr>
              <a:t>47</a:t>
            </a:fld>
            <a:endParaRPr lang="en-US" altLang="en-US" sz="700">
              <a:solidFill>
                <a:srgbClr val="333333"/>
              </a:solidFill>
              <a:latin typeface="Franklin Gothic Book" panose="020B0503020102020204" pitchFamily="34" charset="0"/>
            </a:endParaRPr>
          </a:p>
        </p:txBody>
      </p:sp>
      <p:graphicFrame>
        <p:nvGraphicFramePr>
          <p:cNvPr id="7" name="Diagram 6">
            <a:extLst>
              <a:ext uri="{FF2B5EF4-FFF2-40B4-BE49-F238E27FC236}">
                <a16:creationId xmlns:a16="http://schemas.microsoft.com/office/drawing/2014/main" id="{5C1E1E37-E992-4710-AA57-05029F7E8A28}"/>
              </a:ext>
            </a:extLst>
          </p:cNvPr>
          <p:cNvGraphicFramePr/>
          <p:nvPr/>
        </p:nvGraphicFramePr>
        <p:xfrm>
          <a:off x="2566738" y="1107627"/>
          <a:ext cx="7312525" cy="45472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8372" name="Rectangle 7">
            <a:extLst>
              <a:ext uri="{FF2B5EF4-FFF2-40B4-BE49-F238E27FC236}">
                <a16:creationId xmlns:a16="http://schemas.microsoft.com/office/drawing/2014/main" id="{BC73A3FA-8543-439E-AECF-41AE1468CFC8}"/>
              </a:ext>
            </a:extLst>
          </p:cNvPr>
          <p:cNvSpPr>
            <a:spLocks noChangeArrowheads="1"/>
          </p:cNvSpPr>
          <p:nvPr/>
        </p:nvSpPr>
        <p:spPr bwMode="auto">
          <a:xfrm>
            <a:off x="2259014" y="5592763"/>
            <a:ext cx="79406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0" fontAlgn="base" hangingPunct="0">
              <a:spcBef>
                <a:spcPct val="0"/>
              </a:spcBef>
              <a:spcAft>
                <a:spcPct val="0"/>
              </a:spcAft>
            </a:pPr>
            <a:r>
              <a:rPr lang="en-US" altLang="en-US" sz="1800">
                <a:solidFill>
                  <a:srgbClr val="333333"/>
                </a:solidFill>
              </a:rPr>
              <a:t>*Ibuprofen 600mg every 6h                         ^Acetaminophen 650mg every 6h</a:t>
            </a:r>
          </a:p>
        </p:txBody>
      </p:sp>
      <p:pic>
        <p:nvPicPr>
          <p:cNvPr id="58373" name="Picture 4" descr="SOM">
            <a:extLst>
              <a:ext uri="{FF2B5EF4-FFF2-40B4-BE49-F238E27FC236}">
                <a16:creationId xmlns:a16="http://schemas.microsoft.com/office/drawing/2014/main" id="{E9EEF1E3-5CF2-4357-9DC4-7DC1AB553F4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85100" y="6329363"/>
            <a:ext cx="2624138" cy="43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374" name="Picture 5" descr="RileyHz4c">
            <a:extLst>
              <a:ext uri="{FF2B5EF4-FFF2-40B4-BE49-F238E27FC236}">
                <a16:creationId xmlns:a16="http://schemas.microsoft.com/office/drawing/2014/main" id="{F8A9154B-0F74-44DE-A58E-D5C71D6500C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63700" y="6246814"/>
            <a:ext cx="2713038"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7680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a:extLst>
              <a:ext uri="{FF2B5EF4-FFF2-40B4-BE49-F238E27FC236}">
                <a16:creationId xmlns:a16="http://schemas.microsoft.com/office/drawing/2014/main" id="{44AD5712-660A-411F-A76D-2F1572FBEB91}"/>
              </a:ext>
            </a:extLst>
          </p:cNvPr>
          <p:cNvSpPr>
            <a:spLocks noGrp="1"/>
          </p:cNvSpPr>
          <p:nvPr>
            <p:ph type="title"/>
          </p:nvPr>
        </p:nvSpPr>
        <p:spPr/>
        <p:txBody>
          <a:bodyPr/>
          <a:lstStyle/>
          <a:p>
            <a:r>
              <a:rPr lang="en-US" altLang="en-US"/>
              <a:t>Other Postpartum Considerations</a:t>
            </a:r>
          </a:p>
        </p:txBody>
      </p:sp>
      <p:sp>
        <p:nvSpPr>
          <p:cNvPr id="59394" name="Content Placeholder 3">
            <a:extLst>
              <a:ext uri="{FF2B5EF4-FFF2-40B4-BE49-F238E27FC236}">
                <a16:creationId xmlns:a16="http://schemas.microsoft.com/office/drawing/2014/main" id="{A4F0AFCB-AFA6-4D86-99AB-FC5CF4EBE77F}"/>
              </a:ext>
            </a:extLst>
          </p:cNvPr>
          <p:cNvSpPr>
            <a:spLocks noGrp="1"/>
          </p:cNvSpPr>
          <p:nvPr>
            <p:ph sz="half" idx="1"/>
          </p:nvPr>
        </p:nvSpPr>
        <p:spPr/>
        <p:txBody>
          <a:bodyPr/>
          <a:lstStyle/>
          <a:p>
            <a:r>
              <a:rPr lang="en-US" altLang="en-US"/>
              <a:t>Continue MAT</a:t>
            </a:r>
          </a:p>
          <a:p>
            <a:r>
              <a:rPr lang="en-US" altLang="en-US"/>
              <a:t>Avoid tramadol &amp; codeine</a:t>
            </a:r>
          </a:p>
          <a:p>
            <a:r>
              <a:rPr lang="en-US" altLang="en-US"/>
              <a:t>Encourage breastfeeding</a:t>
            </a:r>
          </a:p>
          <a:p>
            <a:r>
              <a:rPr lang="en-US" altLang="en-US"/>
              <a:t>Close follow-up</a:t>
            </a:r>
          </a:p>
          <a:p>
            <a:r>
              <a:rPr lang="en-US" altLang="en-US"/>
              <a:t>Ensure adequate transition of care</a:t>
            </a:r>
          </a:p>
        </p:txBody>
      </p:sp>
      <p:sp>
        <p:nvSpPr>
          <p:cNvPr id="59395" name="Content Placeholder 4">
            <a:extLst>
              <a:ext uri="{FF2B5EF4-FFF2-40B4-BE49-F238E27FC236}">
                <a16:creationId xmlns:a16="http://schemas.microsoft.com/office/drawing/2014/main" id="{CC123673-4D3C-456C-BD59-41893CF75210}"/>
              </a:ext>
            </a:extLst>
          </p:cNvPr>
          <p:cNvSpPr>
            <a:spLocks noGrp="1"/>
          </p:cNvSpPr>
          <p:nvPr>
            <p:ph sz="half" idx="2"/>
          </p:nvPr>
        </p:nvSpPr>
        <p:spPr/>
        <p:txBody>
          <a:bodyPr/>
          <a:lstStyle/>
          <a:p>
            <a:r>
              <a:rPr lang="en-US" altLang="en-US"/>
              <a:t>Best practices for dosing reduction undetermined</a:t>
            </a:r>
          </a:p>
          <a:p>
            <a:r>
              <a:rPr lang="en-US" altLang="en-US"/>
              <a:t>Support for mother as primary caregiver</a:t>
            </a:r>
          </a:p>
          <a:p>
            <a:r>
              <a:rPr lang="en-US" altLang="en-US"/>
              <a:t>Consider expanding medicaid up to a year post-delivery</a:t>
            </a:r>
          </a:p>
        </p:txBody>
      </p:sp>
      <p:sp>
        <p:nvSpPr>
          <p:cNvPr id="59396" name="Slide Number Placeholder 2">
            <a:extLst>
              <a:ext uri="{FF2B5EF4-FFF2-40B4-BE49-F238E27FC236}">
                <a16:creationId xmlns:a16="http://schemas.microsoft.com/office/drawing/2014/main" id="{7BF23A42-460C-4FAA-A9C6-64DA3D062A6E}"/>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fld id="{66C000FD-84C8-41C9-BA5B-148FD08FC9EB}" type="slidenum">
              <a:rPr lang="en-US" altLang="en-US" sz="700">
                <a:solidFill>
                  <a:srgbClr val="333333"/>
                </a:solidFill>
                <a:latin typeface="Franklin Gothic Book" panose="020B0503020102020204" pitchFamily="34" charset="0"/>
              </a:rPr>
              <a:pPr fontAlgn="base">
                <a:spcBef>
                  <a:spcPct val="0"/>
                </a:spcBef>
                <a:spcAft>
                  <a:spcPct val="0"/>
                </a:spcAft>
              </a:pPr>
              <a:t>48</a:t>
            </a:fld>
            <a:endParaRPr lang="en-US" altLang="en-US" sz="700">
              <a:solidFill>
                <a:srgbClr val="333333"/>
              </a:solidFill>
              <a:latin typeface="Franklin Gothic Book" panose="020B0503020102020204" pitchFamily="34" charset="0"/>
            </a:endParaRPr>
          </a:p>
        </p:txBody>
      </p:sp>
      <p:sp>
        <p:nvSpPr>
          <p:cNvPr id="59397" name="Rectangle 5">
            <a:extLst>
              <a:ext uri="{FF2B5EF4-FFF2-40B4-BE49-F238E27FC236}">
                <a16:creationId xmlns:a16="http://schemas.microsoft.com/office/drawing/2014/main" id="{99EF9C27-B93D-4C15-B2AA-F3E9E5A26CC3}"/>
              </a:ext>
            </a:extLst>
          </p:cNvPr>
          <p:cNvSpPr>
            <a:spLocks noChangeArrowheads="1"/>
          </p:cNvSpPr>
          <p:nvPr/>
        </p:nvSpPr>
        <p:spPr bwMode="auto">
          <a:xfrm>
            <a:off x="3783013" y="5605463"/>
            <a:ext cx="457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0" fontAlgn="base" hangingPunct="0">
              <a:spcBef>
                <a:spcPct val="0"/>
              </a:spcBef>
              <a:spcAft>
                <a:spcPct val="0"/>
              </a:spcAft>
            </a:pPr>
            <a:r>
              <a:rPr lang="en-US" altLang="en-US" sz="1000">
                <a:solidFill>
                  <a:srgbClr val="333333"/>
                </a:solidFill>
              </a:rPr>
              <a:t>Expert Opinion, NICHD Workshop on OUD in Pregnancy, SMFM, 2018</a:t>
            </a:r>
          </a:p>
        </p:txBody>
      </p:sp>
      <p:pic>
        <p:nvPicPr>
          <p:cNvPr id="59398" name="Picture 4" descr="SOM">
            <a:extLst>
              <a:ext uri="{FF2B5EF4-FFF2-40B4-BE49-F238E27FC236}">
                <a16:creationId xmlns:a16="http://schemas.microsoft.com/office/drawing/2014/main" id="{2982919B-AACB-4A6A-8E7C-0BB64489A7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85100" y="6329363"/>
            <a:ext cx="2624138" cy="43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399" name="Picture 5" descr="RileyHz4c">
            <a:extLst>
              <a:ext uri="{FF2B5EF4-FFF2-40B4-BE49-F238E27FC236}">
                <a16:creationId xmlns:a16="http://schemas.microsoft.com/office/drawing/2014/main" id="{2F939397-ED0B-481D-ADF3-F9CC3452C7F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63700" y="6246814"/>
            <a:ext cx="2713038"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65188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BD6C3852-4B6A-4106-94E7-5C65DA0A3201}"/>
              </a:ext>
            </a:extLst>
          </p:cNvPr>
          <p:cNvSpPr>
            <a:spLocks noGrp="1"/>
          </p:cNvSpPr>
          <p:nvPr>
            <p:ph type="title"/>
          </p:nvPr>
        </p:nvSpPr>
        <p:spPr>
          <a:xfrm>
            <a:off x="1524000" y="28576"/>
            <a:ext cx="9144000" cy="3814763"/>
          </a:xfrm>
          <a:solidFill>
            <a:schemeClr val="accent2">
              <a:lumMod val="20000"/>
              <a:lumOff val="80000"/>
            </a:schemeClr>
          </a:solidFill>
        </p:spPr>
        <p:txBody>
          <a:bodyPr/>
          <a:lstStyle/>
          <a:p>
            <a:pPr algn="ctr"/>
            <a:r>
              <a:rPr lang="en-US" altLang="en-US" sz="6000" b="1"/>
              <a:t>Questions</a:t>
            </a:r>
            <a:br>
              <a:rPr lang="en-US" altLang="en-US" sz="4400"/>
            </a:br>
            <a:endParaRPr lang="en-US" altLang="en-US" sz="4400"/>
          </a:p>
        </p:txBody>
      </p:sp>
      <p:sp>
        <p:nvSpPr>
          <p:cNvPr id="60418" name="Content Placeholder 10">
            <a:extLst>
              <a:ext uri="{FF2B5EF4-FFF2-40B4-BE49-F238E27FC236}">
                <a16:creationId xmlns:a16="http://schemas.microsoft.com/office/drawing/2014/main" id="{89086BB6-1D96-4D64-951E-982DE085E490}"/>
              </a:ext>
            </a:extLst>
          </p:cNvPr>
          <p:cNvSpPr>
            <a:spLocks noGrp="1"/>
          </p:cNvSpPr>
          <p:nvPr>
            <p:ph idx="1"/>
          </p:nvPr>
        </p:nvSpPr>
        <p:spPr>
          <a:xfrm>
            <a:off x="1838326" y="3963988"/>
            <a:ext cx="8689975" cy="1524000"/>
          </a:xfrm>
        </p:spPr>
        <p:txBody>
          <a:bodyPr/>
          <a:lstStyle/>
          <a:p>
            <a:pPr marL="0" indent="0" algn="ctr">
              <a:buNone/>
            </a:pPr>
            <a:br>
              <a:rPr lang="en-US" altLang="en-US" sz="2000"/>
            </a:br>
            <a:r>
              <a:rPr lang="en-US" altLang="en-US" sz="4400"/>
              <a:t>tarabenj@iupui.edu</a:t>
            </a:r>
          </a:p>
        </p:txBody>
      </p:sp>
      <p:sp>
        <p:nvSpPr>
          <p:cNvPr id="60419" name="Slide Number Placeholder 3">
            <a:extLst>
              <a:ext uri="{FF2B5EF4-FFF2-40B4-BE49-F238E27FC236}">
                <a16:creationId xmlns:a16="http://schemas.microsoft.com/office/drawing/2014/main" id="{792336AC-8D36-40D3-BB24-C916BCDAAE2B}"/>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fld id="{1D375718-40CD-4C23-A3A3-E80637718B70}" type="slidenum">
              <a:rPr lang="en-US" altLang="en-US" sz="700">
                <a:solidFill>
                  <a:srgbClr val="333333"/>
                </a:solidFill>
                <a:latin typeface="Franklin Gothic Book" panose="020B0503020102020204" pitchFamily="34" charset="0"/>
              </a:rPr>
              <a:pPr fontAlgn="base">
                <a:spcBef>
                  <a:spcPct val="0"/>
                </a:spcBef>
                <a:spcAft>
                  <a:spcPct val="0"/>
                </a:spcAft>
              </a:pPr>
              <a:t>49</a:t>
            </a:fld>
            <a:endParaRPr lang="en-US" altLang="en-US" sz="700">
              <a:solidFill>
                <a:srgbClr val="333333"/>
              </a:solidFill>
              <a:latin typeface="Franklin Gothic Book" panose="020B0503020102020204" pitchFamily="34" charset="0"/>
            </a:endParaRPr>
          </a:p>
        </p:txBody>
      </p:sp>
      <p:pic>
        <p:nvPicPr>
          <p:cNvPr id="60420" name="Picture 5" descr="RileyHz4c">
            <a:extLst>
              <a:ext uri="{FF2B5EF4-FFF2-40B4-BE49-F238E27FC236}">
                <a16:creationId xmlns:a16="http://schemas.microsoft.com/office/drawing/2014/main" id="{1127C805-9FA5-424A-B497-EB60EA52DB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6889" y="5608639"/>
            <a:ext cx="3817937" cy="966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0421" name="Picture 4" descr="SOM">
            <a:extLst>
              <a:ext uri="{FF2B5EF4-FFF2-40B4-BE49-F238E27FC236}">
                <a16:creationId xmlns:a16="http://schemas.microsoft.com/office/drawing/2014/main" id="{1FC716BD-F009-4902-A0E9-FD04986AE61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29501" y="5873751"/>
            <a:ext cx="2962275" cy="68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482981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023A675C-FB3C-4797-A43F-532DC09ACB31}"/>
              </a:ext>
            </a:extLst>
          </p:cNvPr>
          <p:cNvSpPr>
            <a:spLocks noGrp="1"/>
          </p:cNvSpPr>
          <p:nvPr>
            <p:ph type="title"/>
          </p:nvPr>
        </p:nvSpPr>
        <p:spPr>
          <a:xfrm>
            <a:off x="1524000" y="28576"/>
            <a:ext cx="9144000" cy="3814763"/>
          </a:xfrm>
          <a:solidFill>
            <a:schemeClr val="accent2">
              <a:lumMod val="20000"/>
              <a:lumOff val="80000"/>
            </a:schemeClr>
          </a:solidFill>
        </p:spPr>
        <p:txBody>
          <a:bodyPr/>
          <a:lstStyle/>
          <a:p>
            <a:pPr algn="ctr">
              <a:defRPr/>
            </a:pPr>
            <a:r>
              <a:rPr lang="en-US" sz="4400" dirty="0">
                <a:cs typeface="+mj-cs"/>
              </a:rPr>
              <a:t>The Least, Last, &amp; Lost of a US Public Health Epidemic: Pregnant Women with Opioid Use Disorder</a:t>
            </a:r>
          </a:p>
        </p:txBody>
      </p:sp>
      <p:sp>
        <p:nvSpPr>
          <p:cNvPr id="12290" name="Content Placeholder 10">
            <a:extLst>
              <a:ext uri="{FF2B5EF4-FFF2-40B4-BE49-F238E27FC236}">
                <a16:creationId xmlns:a16="http://schemas.microsoft.com/office/drawing/2014/main" id="{AACD7B35-DBCD-4078-944D-43857F75C780}"/>
              </a:ext>
            </a:extLst>
          </p:cNvPr>
          <p:cNvSpPr>
            <a:spLocks noGrp="1"/>
          </p:cNvSpPr>
          <p:nvPr>
            <p:ph idx="1"/>
          </p:nvPr>
        </p:nvSpPr>
        <p:spPr>
          <a:xfrm>
            <a:off x="1838326" y="3963988"/>
            <a:ext cx="8689975" cy="1524000"/>
          </a:xfrm>
        </p:spPr>
        <p:txBody>
          <a:bodyPr/>
          <a:lstStyle/>
          <a:p>
            <a:pPr marL="0" indent="0" algn="ctr">
              <a:buNone/>
            </a:pPr>
            <a:r>
              <a:rPr lang="en-US" altLang="en-US" sz="2000"/>
              <a:t>Tara Benjamin, MD, MS, FACOG</a:t>
            </a:r>
            <a:br>
              <a:rPr lang="en-US" altLang="en-US" sz="2000"/>
            </a:br>
            <a:r>
              <a:rPr lang="en-US" altLang="en-US" sz="2000"/>
              <a:t>Assistant Professor, Clinical Obstetrics &amp; Gynecology</a:t>
            </a:r>
            <a:br>
              <a:rPr lang="en-US" altLang="en-US" sz="2000"/>
            </a:br>
            <a:r>
              <a:rPr lang="en-US" altLang="en-US" sz="2000"/>
              <a:t>Division of Maternal-Fetal Medicine</a:t>
            </a:r>
            <a:br>
              <a:rPr lang="en-US" altLang="en-US" sz="2000"/>
            </a:br>
            <a:r>
              <a:rPr lang="en-US" altLang="en-US" sz="2000"/>
              <a:t>Director, Maternal Recovery Program, Riley Maternity &amp; Newborn Health</a:t>
            </a:r>
          </a:p>
          <a:p>
            <a:pPr marL="0" indent="0" algn="ctr">
              <a:buNone/>
            </a:pPr>
            <a:r>
              <a:rPr lang="en-US" altLang="en-US" sz="2000"/>
              <a:t>May 10, 2018</a:t>
            </a:r>
          </a:p>
        </p:txBody>
      </p:sp>
      <p:sp>
        <p:nvSpPr>
          <p:cNvPr id="12291" name="Slide Number Placeholder 3">
            <a:extLst>
              <a:ext uri="{FF2B5EF4-FFF2-40B4-BE49-F238E27FC236}">
                <a16:creationId xmlns:a16="http://schemas.microsoft.com/office/drawing/2014/main" id="{FEDC92A4-CD94-4C39-AF47-275A1432F3E6}"/>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fld id="{BF4C467C-E4E7-4887-84D9-E9926D9BD00C}" type="slidenum">
              <a:rPr lang="en-US" altLang="en-US" sz="700">
                <a:solidFill>
                  <a:srgbClr val="333333"/>
                </a:solidFill>
                <a:latin typeface="Franklin Gothic Book" panose="020B0503020102020204" pitchFamily="34" charset="0"/>
              </a:rPr>
              <a:pPr fontAlgn="base">
                <a:spcBef>
                  <a:spcPct val="0"/>
                </a:spcBef>
                <a:spcAft>
                  <a:spcPct val="0"/>
                </a:spcAft>
              </a:pPr>
              <a:t>5</a:t>
            </a:fld>
            <a:endParaRPr lang="en-US" altLang="en-US" sz="700">
              <a:solidFill>
                <a:srgbClr val="333333"/>
              </a:solidFill>
              <a:latin typeface="Franklin Gothic Book" panose="020B0503020102020204" pitchFamily="34" charset="0"/>
            </a:endParaRPr>
          </a:p>
        </p:txBody>
      </p:sp>
      <p:pic>
        <p:nvPicPr>
          <p:cNvPr id="12292" name="Picture 5" descr="RileyHz4c">
            <a:extLst>
              <a:ext uri="{FF2B5EF4-FFF2-40B4-BE49-F238E27FC236}">
                <a16:creationId xmlns:a16="http://schemas.microsoft.com/office/drawing/2014/main" id="{C54C418E-87DF-4DE0-9C8C-F3CCC18E58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6889" y="5608639"/>
            <a:ext cx="3817937" cy="966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3" name="Picture 4" descr="SOM">
            <a:extLst>
              <a:ext uri="{FF2B5EF4-FFF2-40B4-BE49-F238E27FC236}">
                <a16:creationId xmlns:a16="http://schemas.microsoft.com/office/drawing/2014/main" id="{12080FBE-7D13-494C-A1E6-89487811D9E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29501" y="5873751"/>
            <a:ext cx="2962275" cy="68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8633128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E33E1-58C6-447D-A2F3-2F03E61C0A59}"/>
              </a:ext>
            </a:extLst>
          </p:cNvPr>
          <p:cNvSpPr>
            <a:spLocks noGrp="1"/>
          </p:cNvSpPr>
          <p:nvPr>
            <p:ph type="title"/>
          </p:nvPr>
        </p:nvSpPr>
        <p:spPr>
          <a:xfrm>
            <a:off x="565420" y="247344"/>
            <a:ext cx="8436569" cy="1016528"/>
          </a:xfrm>
        </p:spPr>
        <p:txBody>
          <a:bodyPr>
            <a:normAutofit/>
          </a:bodyPr>
          <a:lstStyle/>
          <a:p>
            <a:r>
              <a:rPr lang="en-US" dirty="0"/>
              <a:t>Maternal-Infant Health</a:t>
            </a:r>
          </a:p>
        </p:txBody>
      </p:sp>
      <p:sp>
        <p:nvSpPr>
          <p:cNvPr id="3" name="Content Placeholder 2">
            <a:extLst>
              <a:ext uri="{FF2B5EF4-FFF2-40B4-BE49-F238E27FC236}">
                <a16:creationId xmlns:a16="http://schemas.microsoft.com/office/drawing/2014/main" id="{5D58B66A-E011-4A76-A939-3EFC90436082}"/>
              </a:ext>
            </a:extLst>
          </p:cNvPr>
          <p:cNvSpPr>
            <a:spLocks noGrp="1"/>
          </p:cNvSpPr>
          <p:nvPr>
            <p:ph sz="half" idx="1"/>
          </p:nvPr>
        </p:nvSpPr>
        <p:spPr>
          <a:xfrm>
            <a:off x="609600" y="1829299"/>
            <a:ext cx="5384800" cy="4527052"/>
          </a:xfrm>
        </p:spPr>
        <p:style>
          <a:lnRef idx="2">
            <a:schemeClr val="dk1"/>
          </a:lnRef>
          <a:fillRef idx="1">
            <a:schemeClr val="lt1"/>
          </a:fillRef>
          <a:effectRef idx="0">
            <a:schemeClr val="dk1"/>
          </a:effectRef>
          <a:fontRef idx="minor">
            <a:schemeClr val="dk1"/>
          </a:fontRef>
        </p:style>
        <p:txBody>
          <a:bodyPr>
            <a:noAutofit/>
          </a:bodyPr>
          <a:lstStyle/>
          <a:p>
            <a:pPr marL="0" indent="0" algn="ctr">
              <a:buNone/>
            </a:pPr>
            <a:r>
              <a:rPr lang="en-US" sz="3200" i="0" dirty="0"/>
              <a:t>Save the Date - Aug. 29, 2018</a:t>
            </a:r>
          </a:p>
          <a:p>
            <a:pPr marL="0" indent="0" algn="ctr">
              <a:buNone/>
            </a:pPr>
            <a:r>
              <a:rPr lang="en-US" sz="3200" i="0" dirty="0"/>
              <a:t>2</a:t>
            </a:r>
            <a:r>
              <a:rPr lang="en-US" sz="3200" i="0" baseline="30000" dirty="0"/>
              <a:t>nd</a:t>
            </a:r>
            <a:r>
              <a:rPr lang="en-US" sz="3200" i="0" dirty="0"/>
              <a:t> Annual Perinatal </a:t>
            </a:r>
          </a:p>
          <a:p>
            <a:pPr marL="0" indent="0" algn="ctr">
              <a:buNone/>
            </a:pPr>
            <a:r>
              <a:rPr lang="en-US" sz="3200" i="0" dirty="0"/>
              <a:t>Substance Use Conference</a:t>
            </a:r>
          </a:p>
          <a:p>
            <a:r>
              <a:rPr lang="en-US" sz="3200" b="0" i="0" dirty="0"/>
              <a:t>Forum Conference Center in Fishers, IN</a:t>
            </a:r>
          </a:p>
          <a:p>
            <a:r>
              <a:rPr lang="en-US" sz="3200" b="0" i="0" dirty="0"/>
              <a:t>Co-sponsored with ISDH</a:t>
            </a:r>
          </a:p>
          <a:p>
            <a:r>
              <a:rPr lang="en-US" sz="3200" b="0" i="0" dirty="0"/>
              <a:t>Agenda is being finalized</a:t>
            </a:r>
          </a:p>
          <a:p>
            <a:r>
              <a:rPr lang="en-US" sz="3200" b="0" i="0" dirty="0"/>
              <a:t>Registration to open soon</a:t>
            </a:r>
          </a:p>
        </p:txBody>
      </p:sp>
      <p:sp>
        <p:nvSpPr>
          <p:cNvPr id="4" name="Content Placeholder 3">
            <a:extLst>
              <a:ext uri="{FF2B5EF4-FFF2-40B4-BE49-F238E27FC236}">
                <a16:creationId xmlns:a16="http://schemas.microsoft.com/office/drawing/2014/main" id="{65984A47-F796-4887-A444-0B2553A4C3D3}"/>
              </a:ext>
            </a:extLst>
          </p:cNvPr>
          <p:cNvSpPr>
            <a:spLocks noGrp="1"/>
          </p:cNvSpPr>
          <p:nvPr>
            <p:ph sz="half" idx="2"/>
          </p:nvPr>
        </p:nvSpPr>
        <p:spPr>
          <a:xfrm>
            <a:off x="6197600" y="1829299"/>
            <a:ext cx="5798782" cy="4527052"/>
          </a:xfrm>
        </p:spPr>
        <p:style>
          <a:lnRef idx="2">
            <a:schemeClr val="dk1"/>
          </a:lnRef>
          <a:fillRef idx="1">
            <a:schemeClr val="lt1"/>
          </a:fillRef>
          <a:effectRef idx="0">
            <a:schemeClr val="dk1"/>
          </a:effectRef>
          <a:fontRef idx="minor">
            <a:schemeClr val="dk1"/>
          </a:fontRef>
        </p:style>
        <p:txBody>
          <a:bodyPr>
            <a:normAutofit fontScale="25000" lnSpcReduction="20000"/>
          </a:bodyPr>
          <a:lstStyle/>
          <a:p>
            <a:pPr marL="0" indent="0">
              <a:buNone/>
            </a:pPr>
            <a:r>
              <a:rPr lang="en-US" sz="12000" i="0" dirty="0"/>
              <a:t>Perinatal Substance Use Webinars</a:t>
            </a:r>
          </a:p>
          <a:p>
            <a:pPr marL="0" indent="0">
              <a:buNone/>
            </a:pPr>
            <a:r>
              <a:rPr lang="en-US" sz="9600" i="0" dirty="0"/>
              <a:t>May 10		11:30 a.m. EST</a:t>
            </a:r>
          </a:p>
          <a:p>
            <a:pPr marL="0" indent="0">
              <a:buNone/>
            </a:pPr>
            <a:r>
              <a:rPr lang="en-US" sz="9600" i="0" dirty="0"/>
              <a:t>Dr. Tara Benjamin</a:t>
            </a:r>
          </a:p>
          <a:p>
            <a:pPr marL="0" indent="0">
              <a:buNone/>
            </a:pPr>
            <a:r>
              <a:rPr lang="en-US" sz="9600" b="0" dirty="0"/>
              <a:t>The Least, Last, and Lost of the U.S. Public Health Epidemic: Pregnant Women with Substance Use Disorder. </a:t>
            </a:r>
          </a:p>
          <a:p>
            <a:pPr marL="0" indent="0">
              <a:buNone/>
            </a:pPr>
            <a:r>
              <a:rPr lang="en-US" sz="9600" b="0" i="0" dirty="0"/>
              <a:t>To Join:</a:t>
            </a:r>
          </a:p>
          <a:p>
            <a:pPr marL="0" indent="0">
              <a:buNone/>
            </a:pPr>
            <a:r>
              <a:rPr lang="en-US" sz="7200" u="sng" dirty="0">
                <a:hlinkClick r:id="rId2"/>
              </a:rPr>
              <a:t>https://join.onstreammedia.com/go/68131182/51018</a:t>
            </a:r>
            <a:endParaRPr lang="en-US" sz="7200" u="sng" dirty="0"/>
          </a:p>
          <a:p>
            <a:pPr marL="0" indent="0">
              <a:buNone/>
            </a:pPr>
            <a:r>
              <a:rPr lang="en-US" sz="9600" b="0" i="0" dirty="0"/>
              <a:t>Dial-in number: (888) 390-3967 </a:t>
            </a:r>
          </a:p>
          <a:p>
            <a:pPr marL="0" indent="0">
              <a:buNone/>
            </a:pPr>
            <a:endParaRPr lang="en-US" sz="9600" b="0" i="0" dirty="0"/>
          </a:p>
          <a:p>
            <a:pPr marL="0" indent="0">
              <a:buNone/>
            </a:pPr>
            <a:r>
              <a:rPr lang="en-US" sz="9600" i="0" dirty="0"/>
              <a:t>Oct. 10		1:00 p.m. EST</a:t>
            </a:r>
          </a:p>
          <a:p>
            <a:pPr marL="0" indent="0">
              <a:buNone/>
            </a:pPr>
            <a:r>
              <a:rPr lang="en-US" sz="9600" i="0" dirty="0"/>
              <a:t>Drs. Pat Clements, Becky Dixon and       Emily Scott</a:t>
            </a:r>
          </a:p>
          <a:p>
            <a:pPr marL="0" indent="0">
              <a:buNone/>
            </a:pPr>
            <a:endParaRPr lang="en-US" sz="4100" b="0" i="0" dirty="0"/>
          </a:p>
          <a:p>
            <a:pPr marL="0" indent="0">
              <a:buNone/>
            </a:pPr>
            <a:endParaRPr lang="en-US" sz="2100" b="0" i="0" dirty="0"/>
          </a:p>
          <a:p>
            <a:pPr marL="0" indent="0">
              <a:buNone/>
            </a:pPr>
            <a:r>
              <a:rPr lang="en-US" sz="2600" b="0" i="0" dirty="0"/>
              <a:t> </a:t>
            </a:r>
          </a:p>
          <a:p>
            <a:pPr marL="0" indent="0">
              <a:buNone/>
            </a:pPr>
            <a:endParaRPr lang="en-US" b="0" i="0" dirty="0"/>
          </a:p>
        </p:txBody>
      </p:sp>
      <p:sp>
        <p:nvSpPr>
          <p:cNvPr id="5" name="Slide Number Placeholder 4">
            <a:extLst>
              <a:ext uri="{FF2B5EF4-FFF2-40B4-BE49-F238E27FC236}">
                <a16:creationId xmlns:a16="http://schemas.microsoft.com/office/drawing/2014/main" id="{D95C40BB-337C-46E5-A5FF-2464A4BB10A4}"/>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1123997-4C51-7B40-AA7B-028107A2DA1D}" type="slidenum">
              <a:rPr kumimoji="0" lang="en-US" sz="16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50</a:t>
            </a:fld>
            <a:endParaRPr kumimoji="0" lang="en-US" sz="16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0444735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2CAE70F-5839-432A-918F-BAE143412595}"/>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1123997-4C51-7B40-AA7B-028107A2DA1D}" type="slidenum">
              <a:rPr kumimoji="0" lang="en-US" sz="1600" b="0" i="0" u="none" strike="noStrike" kern="1200" cap="none" spc="0" normalizeH="0" baseline="0" noProof="0" smtClean="0">
                <a:ln>
                  <a:noFill/>
                </a:ln>
                <a:solidFill>
                  <a:schemeClr val="tx1"/>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51</a:t>
            </a:fld>
            <a:endParaRPr kumimoji="0" lang="en-US" sz="1600" b="0" i="0" u="none" strike="noStrike" kern="1200" cap="none" spc="0" normalizeH="0" baseline="0" noProof="0" dirty="0">
              <a:ln>
                <a:noFill/>
              </a:ln>
              <a:solidFill>
                <a:schemeClr val="tx1"/>
              </a:solidFill>
              <a:effectLst/>
              <a:uLnTx/>
              <a:uFillTx/>
              <a:latin typeface="Calibri"/>
              <a:ea typeface="+mn-ea"/>
              <a:cs typeface="+mn-cs"/>
            </a:endParaRPr>
          </a:p>
        </p:txBody>
      </p:sp>
      <p:pic>
        <p:nvPicPr>
          <p:cNvPr id="9" name="Picture 8">
            <a:extLst>
              <a:ext uri="{FF2B5EF4-FFF2-40B4-BE49-F238E27FC236}">
                <a16:creationId xmlns:a16="http://schemas.microsoft.com/office/drawing/2014/main" id="{ED1D3FDD-F3FD-4C3E-B91C-C7416ADC28F6}"/>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t="18328" b="40537"/>
          <a:stretch/>
        </p:blipFill>
        <p:spPr>
          <a:xfrm>
            <a:off x="2371475" y="2751151"/>
            <a:ext cx="7162800" cy="1892412"/>
          </a:xfrm>
          <a:prstGeom prst="rect">
            <a:avLst/>
          </a:prstGeom>
        </p:spPr>
      </p:pic>
    </p:spTree>
    <p:extLst>
      <p:ext uri="{BB962C8B-B14F-4D97-AF65-F5344CB8AC3E}">
        <p14:creationId xmlns:p14="http://schemas.microsoft.com/office/powerpoint/2010/main" val="2255831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Slide Number Placeholder 5">
            <a:extLst>
              <a:ext uri="{FF2B5EF4-FFF2-40B4-BE49-F238E27FC236}">
                <a16:creationId xmlns:a16="http://schemas.microsoft.com/office/drawing/2014/main" id="{60684C5D-D35F-4A92-B0E7-DA7FF90492F9}"/>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fld id="{4DEBF4EB-6A26-443D-92E5-97E7F387B867}" type="slidenum">
              <a:rPr lang="en-US" altLang="en-US" sz="700">
                <a:solidFill>
                  <a:srgbClr val="333333"/>
                </a:solidFill>
                <a:latin typeface="Franklin Gothic Book" panose="020B0503020102020204" pitchFamily="34" charset="0"/>
              </a:rPr>
              <a:pPr fontAlgn="base">
                <a:spcBef>
                  <a:spcPct val="0"/>
                </a:spcBef>
                <a:spcAft>
                  <a:spcPct val="0"/>
                </a:spcAft>
              </a:pPr>
              <a:t>6</a:t>
            </a:fld>
            <a:endParaRPr lang="en-US" altLang="en-US" sz="700">
              <a:solidFill>
                <a:srgbClr val="333333"/>
              </a:solidFill>
              <a:latin typeface="Franklin Gothic Book" panose="020B0503020102020204" pitchFamily="34" charset="0"/>
            </a:endParaRPr>
          </a:p>
        </p:txBody>
      </p:sp>
      <p:sp>
        <p:nvSpPr>
          <p:cNvPr id="13314" name="Rectangle 2">
            <a:extLst>
              <a:ext uri="{FF2B5EF4-FFF2-40B4-BE49-F238E27FC236}">
                <a16:creationId xmlns:a16="http://schemas.microsoft.com/office/drawing/2014/main" id="{351BC8F5-E7F7-4CDD-9195-3AF71BE17B93}"/>
              </a:ext>
            </a:extLst>
          </p:cNvPr>
          <p:cNvSpPr>
            <a:spLocks noGrp="1" noChangeArrowheads="1"/>
          </p:cNvSpPr>
          <p:nvPr>
            <p:ph type="title"/>
          </p:nvPr>
        </p:nvSpPr>
        <p:spPr/>
        <p:txBody>
          <a:bodyPr/>
          <a:lstStyle/>
          <a:p>
            <a:pPr eaLnBrk="1" hangingPunct="1"/>
            <a:br>
              <a:rPr lang="en-US" altLang="en-US" sz="3600"/>
            </a:br>
            <a:r>
              <a:rPr lang="en-US" altLang="en-US" sz="3600"/>
              <a:t>Disclosures</a:t>
            </a:r>
          </a:p>
        </p:txBody>
      </p:sp>
      <p:sp>
        <p:nvSpPr>
          <p:cNvPr id="2" name="Rectangle 3">
            <a:extLst>
              <a:ext uri="{FF2B5EF4-FFF2-40B4-BE49-F238E27FC236}">
                <a16:creationId xmlns:a16="http://schemas.microsoft.com/office/drawing/2014/main" id="{904D2BC0-D47D-4A14-9D32-AFC767711E1B}"/>
              </a:ext>
            </a:extLst>
          </p:cNvPr>
          <p:cNvSpPr>
            <a:spLocks noGrp="1" noChangeArrowheads="1"/>
          </p:cNvSpPr>
          <p:nvPr>
            <p:ph type="body" idx="1"/>
          </p:nvPr>
        </p:nvSpPr>
        <p:spPr/>
        <p:txBody>
          <a:bodyPr/>
          <a:lstStyle/>
          <a:p>
            <a:pPr eaLnBrk="1" hangingPunct="1">
              <a:defRPr/>
            </a:pPr>
            <a:r>
              <a:rPr lang="en-US" dirty="0">
                <a:solidFill>
                  <a:srgbClr val="333333"/>
                </a:solidFill>
                <a:ea typeface="+mn-ea"/>
                <a:cs typeface="+mn-cs"/>
              </a:rPr>
              <a:t>I have no disclosures</a:t>
            </a:r>
          </a:p>
        </p:txBody>
      </p:sp>
      <p:pic>
        <p:nvPicPr>
          <p:cNvPr id="13316" name="Picture 4" descr="SOM">
            <a:extLst>
              <a:ext uri="{FF2B5EF4-FFF2-40B4-BE49-F238E27FC236}">
                <a16:creationId xmlns:a16="http://schemas.microsoft.com/office/drawing/2014/main" id="{E1E02147-429A-4DB7-A08B-C48BE10404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67639" y="6126163"/>
            <a:ext cx="2624137" cy="43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7" name="Picture 5" descr="RileyHz4c">
            <a:extLst>
              <a:ext uri="{FF2B5EF4-FFF2-40B4-BE49-F238E27FC236}">
                <a16:creationId xmlns:a16="http://schemas.microsoft.com/office/drawing/2014/main" id="{421A2043-02A4-4BFE-97EF-B16422FD1F9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6889" y="6032501"/>
            <a:ext cx="2713037"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173941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Number Placeholder 5">
            <a:extLst>
              <a:ext uri="{FF2B5EF4-FFF2-40B4-BE49-F238E27FC236}">
                <a16:creationId xmlns:a16="http://schemas.microsoft.com/office/drawing/2014/main" id="{CC311219-DF27-478C-BF96-911AB5F5ECDC}"/>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fld id="{03EA7993-0BCE-441B-A366-D28BE2545D41}" type="slidenum">
              <a:rPr lang="en-US" altLang="en-US" sz="700">
                <a:solidFill>
                  <a:srgbClr val="333333"/>
                </a:solidFill>
                <a:latin typeface="Franklin Gothic Book" panose="020B0503020102020204" pitchFamily="34" charset="0"/>
              </a:rPr>
              <a:pPr fontAlgn="base">
                <a:spcBef>
                  <a:spcPct val="0"/>
                </a:spcBef>
                <a:spcAft>
                  <a:spcPct val="0"/>
                </a:spcAft>
              </a:pPr>
              <a:t>7</a:t>
            </a:fld>
            <a:endParaRPr lang="en-US" altLang="en-US" sz="700">
              <a:solidFill>
                <a:srgbClr val="333333"/>
              </a:solidFill>
              <a:latin typeface="Franklin Gothic Book" panose="020B0503020102020204" pitchFamily="34" charset="0"/>
            </a:endParaRPr>
          </a:p>
        </p:txBody>
      </p:sp>
      <p:sp>
        <p:nvSpPr>
          <p:cNvPr id="14338" name="Rectangle 2">
            <a:extLst>
              <a:ext uri="{FF2B5EF4-FFF2-40B4-BE49-F238E27FC236}">
                <a16:creationId xmlns:a16="http://schemas.microsoft.com/office/drawing/2014/main" id="{25434871-F774-401D-8809-D09A29D1779B}"/>
              </a:ext>
            </a:extLst>
          </p:cNvPr>
          <p:cNvSpPr>
            <a:spLocks noGrp="1" noChangeArrowheads="1"/>
          </p:cNvSpPr>
          <p:nvPr>
            <p:ph type="title"/>
          </p:nvPr>
        </p:nvSpPr>
        <p:spPr/>
        <p:txBody>
          <a:bodyPr/>
          <a:lstStyle/>
          <a:p>
            <a:pPr eaLnBrk="1" hangingPunct="1"/>
            <a:br>
              <a:rPr lang="en-US" altLang="en-US" sz="3600"/>
            </a:br>
            <a:r>
              <a:rPr lang="en-US" altLang="en-US" sz="3600"/>
              <a:t>Learning Objectives</a:t>
            </a:r>
          </a:p>
        </p:txBody>
      </p:sp>
      <p:sp>
        <p:nvSpPr>
          <p:cNvPr id="2" name="Rectangle 3">
            <a:extLst>
              <a:ext uri="{FF2B5EF4-FFF2-40B4-BE49-F238E27FC236}">
                <a16:creationId xmlns:a16="http://schemas.microsoft.com/office/drawing/2014/main" id="{89F4FCCE-F352-451D-8401-DC8D8F05D205}"/>
              </a:ext>
            </a:extLst>
          </p:cNvPr>
          <p:cNvSpPr>
            <a:spLocks noGrp="1" noChangeArrowheads="1"/>
          </p:cNvSpPr>
          <p:nvPr>
            <p:ph type="body" idx="1"/>
          </p:nvPr>
        </p:nvSpPr>
        <p:spPr/>
        <p:txBody>
          <a:bodyPr/>
          <a:lstStyle/>
          <a:p>
            <a:pPr marL="0" indent="0">
              <a:buNone/>
              <a:defRPr/>
            </a:pPr>
            <a:r>
              <a:rPr lang="sk-SK" dirty="0">
                <a:cs typeface="+mn-cs"/>
              </a:rPr>
              <a:t>At the end of this session </a:t>
            </a:r>
            <a:r>
              <a:rPr lang="en-US" dirty="0">
                <a:cs typeface="+mn-cs"/>
              </a:rPr>
              <a:t>participants</a:t>
            </a:r>
            <a:r>
              <a:rPr lang="sk-SK" dirty="0">
                <a:cs typeface="+mn-cs"/>
              </a:rPr>
              <a:t> should be better able to:</a:t>
            </a:r>
          </a:p>
          <a:p>
            <a:pPr>
              <a:defRPr/>
            </a:pPr>
            <a:r>
              <a:rPr lang="sk-SK" sz="2800" dirty="0">
                <a:cs typeface="+mn-cs"/>
              </a:rPr>
              <a:t>Answer frequently asked questions about OUD in pregnancy.</a:t>
            </a:r>
          </a:p>
          <a:p>
            <a:pPr>
              <a:defRPr/>
            </a:pPr>
            <a:r>
              <a:rPr lang="sk-SK" sz="2800" dirty="0"/>
              <a:t>Screen for and diagnose substance use disorders.</a:t>
            </a:r>
          </a:p>
          <a:p>
            <a:pPr>
              <a:defRPr/>
            </a:pPr>
            <a:r>
              <a:rPr lang="sk-SK" sz="2800" dirty="0">
                <a:cs typeface="+mn-cs"/>
              </a:rPr>
              <a:t>Describe modifications to prenatal care for those with opioid use disorder.</a:t>
            </a:r>
          </a:p>
          <a:p>
            <a:pPr>
              <a:defRPr/>
            </a:pPr>
            <a:r>
              <a:rPr lang="sk-SK" sz="2800" dirty="0">
                <a:cs typeface="+mn-cs"/>
              </a:rPr>
              <a:t>Describe recommendations for management of opioid use disorder during pregnancy</a:t>
            </a:r>
            <a:r>
              <a:rPr lang="sk-SK" dirty="0">
                <a:cs typeface="+mn-cs"/>
              </a:rPr>
              <a:t>.</a:t>
            </a:r>
          </a:p>
          <a:p>
            <a:pPr eaLnBrk="1" hangingPunct="1">
              <a:defRPr/>
            </a:pPr>
            <a:endParaRPr lang="en-US" dirty="0">
              <a:solidFill>
                <a:srgbClr val="333333"/>
              </a:solidFill>
              <a:ea typeface="+mn-ea"/>
              <a:cs typeface="+mn-cs"/>
            </a:endParaRPr>
          </a:p>
        </p:txBody>
      </p:sp>
      <p:pic>
        <p:nvPicPr>
          <p:cNvPr id="14340" name="Picture 4" descr="SOM">
            <a:extLst>
              <a:ext uri="{FF2B5EF4-FFF2-40B4-BE49-F238E27FC236}">
                <a16:creationId xmlns:a16="http://schemas.microsoft.com/office/drawing/2014/main" id="{ACE8F883-0E19-4C02-AFBA-3B9FFA9F538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9875" y="6224588"/>
            <a:ext cx="2624138" cy="43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1" name="Picture 5" descr="RileyHz4c">
            <a:extLst>
              <a:ext uri="{FF2B5EF4-FFF2-40B4-BE49-F238E27FC236}">
                <a16:creationId xmlns:a16="http://schemas.microsoft.com/office/drawing/2014/main" id="{1AE6F391-D07B-4155-839B-7B39C3EDF71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7514" y="6172201"/>
            <a:ext cx="2713037"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5978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a:extLst>
              <a:ext uri="{FF2B5EF4-FFF2-40B4-BE49-F238E27FC236}">
                <a16:creationId xmlns:a16="http://schemas.microsoft.com/office/drawing/2014/main" id="{82BCE1A9-21F7-4297-9E15-71A8C9ADF4FE}"/>
              </a:ext>
            </a:extLst>
          </p:cNvPr>
          <p:cNvSpPr>
            <a:spLocks noGrp="1"/>
          </p:cNvSpPr>
          <p:nvPr>
            <p:ph type="title"/>
          </p:nvPr>
        </p:nvSpPr>
        <p:spPr/>
        <p:txBody>
          <a:bodyPr/>
          <a:lstStyle/>
          <a:p>
            <a:r>
              <a:rPr lang="en-US" altLang="en-US"/>
              <a:t>The Least</a:t>
            </a:r>
            <a:r>
              <a:rPr lang="is-IS" altLang="en-US"/>
              <a:t>…</a:t>
            </a:r>
            <a:endParaRPr lang="en-US" altLang="en-US"/>
          </a:p>
        </p:txBody>
      </p:sp>
      <p:sp>
        <p:nvSpPr>
          <p:cNvPr id="3" name="Content Placeholder 2">
            <a:extLst>
              <a:ext uri="{FF2B5EF4-FFF2-40B4-BE49-F238E27FC236}">
                <a16:creationId xmlns:a16="http://schemas.microsoft.com/office/drawing/2014/main" id="{B8FC835E-D019-40F9-95E4-84EB64811930}"/>
              </a:ext>
            </a:extLst>
          </p:cNvPr>
          <p:cNvSpPr>
            <a:spLocks noGrp="1"/>
          </p:cNvSpPr>
          <p:nvPr>
            <p:ph idx="1"/>
          </p:nvPr>
        </p:nvSpPr>
        <p:spPr/>
        <p:txBody>
          <a:bodyPr/>
          <a:lstStyle/>
          <a:p>
            <a:pPr>
              <a:defRPr/>
            </a:pPr>
            <a:r>
              <a:rPr lang="en-US" dirty="0"/>
              <a:t>Heroin use rose </a:t>
            </a:r>
            <a:r>
              <a:rPr lang="en-US" b="1" dirty="0"/>
              <a:t>100% </a:t>
            </a:r>
            <a:r>
              <a:rPr lang="en-US" dirty="0"/>
              <a:t>among women, and </a:t>
            </a:r>
            <a:r>
              <a:rPr lang="en-US" b="1" dirty="0"/>
              <a:t>50% </a:t>
            </a:r>
            <a:r>
              <a:rPr lang="en-US" dirty="0"/>
              <a:t>among men from 2002-13.</a:t>
            </a:r>
          </a:p>
          <a:p>
            <a:pPr>
              <a:defRPr/>
            </a:pPr>
            <a:r>
              <a:rPr lang="en-US" dirty="0"/>
              <a:t>33-66% of women with substance use disorders have a history of childhood physical and/or sexual assault.</a:t>
            </a:r>
          </a:p>
          <a:p>
            <a:pPr>
              <a:defRPr/>
            </a:pPr>
            <a:r>
              <a:rPr lang="en-US" dirty="0"/>
              <a:t>Perinatal opioid use increased from </a:t>
            </a:r>
            <a:r>
              <a:rPr lang="en-US" b="1" dirty="0"/>
              <a:t>1.19</a:t>
            </a:r>
            <a:r>
              <a:rPr lang="en-US" dirty="0"/>
              <a:t> to 5.63 per 1,000 hospital births from 2000-09.</a:t>
            </a:r>
          </a:p>
          <a:p>
            <a:pPr>
              <a:defRPr/>
            </a:pPr>
            <a:r>
              <a:rPr lang="en-US" dirty="0"/>
              <a:t>Peripartum women are 8 times more likely to overdose.</a:t>
            </a:r>
          </a:p>
          <a:p>
            <a:pPr>
              <a:defRPr/>
            </a:pPr>
            <a:endParaRPr lang="en-US" sz="1000" dirty="0"/>
          </a:p>
          <a:p>
            <a:pPr marL="0" indent="0">
              <a:buNone/>
              <a:defRPr/>
            </a:pPr>
            <a:r>
              <a:rPr lang="en-US" sz="1000" dirty="0"/>
              <a:t>                 https://</a:t>
            </a:r>
            <a:r>
              <a:rPr lang="en-US" sz="1000" dirty="0" err="1"/>
              <a:t>publichealth.gwu.edu</a:t>
            </a:r>
            <a:r>
              <a:rPr lang="en-US" sz="1000" dirty="0"/>
              <a:t>/sites/default/files/downloads/JIWH/</a:t>
            </a:r>
            <a:r>
              <a:rPr lang="en-US" sz="1000" dirty="0" err="1"/>
              <a:t>Pregnant_Women_and_Substance_Use_updated.pdf</a:t>
            </a:r>
            <a:endParaRPr lang="en-US" sz="1000" dirty="0"/>
          </a:p>
          <a:p>
            <a:pPr>
              <a:defRPr/>
            </a:pPr>
            <a:endParaRPr lang="en-US" dirty="0"/>
          </a:p>
        </p:txBody>
      </p:sp>
      <p:sp>
        <p:nvSpPr>
          <p:cNvPr id="15363" name="Slide Number Placeholder 3">
            <a:extLst>
              <a:ext uri="{FF2B5EF4-FFF2-40B4-BE49-F238E27FC236}">
                <a16:creationId xmlns:a16="http://schemas.microsoft.com/office/drawing/2014/main" id="{3D5487DB-767F-4F67-8B4F-BA8D0768EBD7}"/>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fld id="{A9F7471A-2F59-4549-8933-6B6F0B198D99}" type="slidenum">
              <a:rPr lang="en-US" altLang="en-US" sz="700">
                <a:solidFill>
                  <a:srgbClr val="333333"/>
                </a:solidFill>
                <a:latin typeface="Franklin Gothic Book" panose="020B0503020102020204" pitchFamily="34" charset="0"/>
              </a:rPr>
              <a:pPr fontAlgn="base">
                <a:spcBef>
                  <a:spcPct val="0"/>
                </a:spcBef>
                <a:spcAft>
                  <a:spcPct val="0"/>
                </a:spcAft>
              </a:pPr>
              <a:t>8</a:t>
            </a:fld>
            <a:endParaRPr lang="en-US" altLang="en-US" sz="700">
              <a:solidFill>
                <a:srgbClr val="333333"/>
              </a:solidFill>
              <a:latin typeface="Franklin Gothic Book" panose="020B0503020102020204" pitchFamily="34" charset="0"/>
            </a:endParaRPr>
          </a:p>
        </p:txBody>
      </p:sp>
      <p:pic>
        <p:nvPicPr>
          <p:cNvPr id="15364" name="Picture 4" descr="SOM">
            <a:extLst>
              <a:ext uri="{FF2B5EF4-FFF2-40B4-BE49-F238E27FC236}">
                <a16:creationId xmlns:a16="http://schemas.microsoft.com/office/drawing/2014/main" id="{0027C56A-C02E-4C39-9D1C-F3E84FC20A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27975" y="6421438"/>
            <a:ext cx="2624138" cy="43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5" name="Picture 5" descr="RileyHz4c">
            <a:extLst>
              <a:ext uri="{FF2B5EF4-FFF2-40B4-BE49-F238E27FC236}">
                <a16:creationId xmlns:a16="http://schemas.microsoft.com/office/drawing/2014/main" id="{9FDA0E49-BDC1-426B-B4BA-E952753D381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6315076"/>
            <a:ext cx="2713038"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952753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a:extLst>
              <a:ext uri="{FF2B5EF4-FFF2-40B4-BE49-F238E27FC236}">
                <a16:creationId xmlns:a16="http://schemas.microsoft.com/office/drawing/2014/main" id="{6D67E5CA-85F1-4C03-AF40-76E2CE8951AA}"/>
              </a:ext>
            </a:extLst>
          </p:cNvPr>
          <p:cNvSpPr>
            <a:spLocks noGrp="1"/>
          </p:cNvSpPr>
          <p:nvPr>
            <p:ph type="title"/>
          </p:nvPr>
        </p:nvSpPr>
        <p:spPr/>
        <p:txBody>
          <a:bodyPr/>
          <a:lstStyle/>
          <a:p>
            <a:r>
              <a:rPr lang="en-US" altLang="en-US"/>
              <a:t>The Last</a:t>
            </a:r>
            <a:r>
              <a:rPr lang="is-IS" altLang="en-US"/>
              <a:t>…</a:t>
            </a:r>
            <a:endParaRPr lang="en-US" altLang="en-US"/>
          </a:p>
        </p:txBody>
      </p:sp>
      <p:sp>
        <p:nvSpPr>
          <p:cNvPr id="3" name="Content Placeholder 2">
            <a:extLst>
              <a:ext uri="{FF2B5EF4-FFF2-40B4-BE49-F238E27FC236}">
                <a16:creationId xmlns:a16="http://schemas.microsoft.com/office/drawing/2014/main" id="{F869FBE9-C333-45AE-BA53-36FA5E8266CD}"/>
              </a:ext>
            </a:extLst>
          </p:cNvPr>
          <p:cNvSpPr>
            <a:spLocks noGrp="1"/>
          </p:cNvSpPr>
          <p:nvPr>
            <p:ph idx="1"/>
          </p:nvPr>
        </p:nvSpPr>
        <p:spPr>
          <a:xfrm>
            <a:off x="1811338" y="1270001"/>
            <a:ext cx="8229600" cy="4525963"/>
          </a:xfrm>
        </p:spPr>
        <p:txBody>
          <a:bodyPr/>
          <a:lstStyle/>
          <a:p>
            <a:pPr>
              <a:defRPr/>
            </a:pPr>
            <a:r>
              <a:rPr lang="en-US" dirty="0"/>
              <a:t>48.5% of pregnant women reporting heroin use during admission were treated with MAT.</a:t>
            </a:r>
          </a:p>
          <a:p>
            <a:pPr>
              <a:defRPr/>
            </a:pPr>
            <a:r>
              <a:rPr lang="en-US" dirty="0"/>
              <a:t>30-59% of pregnant women with substance use disorder have post traumatic stress disorder.</a:t>
            </a:r>
          </a:p>
          <a:p>
            <a:pPr>
              <a:defRPr/>
            </a:pPr>
            <a:r>
              <a:rPr lang="en-US" dirty="0"/>
              <a:t>Special programs for </a:t>
            </a:r>
            <a:r>
              <a:rPr lang="en-US" dirty="0" err="1"/>
              <a:t>peripartum</a:t>
            </a:r>
            <a:r>
              <a:rPr lang="en-US" dirty="0"/>
              <a:t> women are offered by:  13% of residential treatment facilities, 13% of outpatient treatment facilities, 7% of hospital inpatient treatment.</a:t>
            </a:r>
          </a:p>
          <a:p>
            <a:pPr>
              <a:defRPr/>
            </a:pPr>
            <a:r>
              <a:rPr lang="en-US" dirty="0"/>
              <a:t>2014 Tennessee became the first state to criminalize substance use during pregnancy.</a:t>
            </a:r>
          </a:p>
          <a:p>
            <a:pPr marL="0" indent="0">
              <a:buNone/>
              <a:defRPr/>
            </a:pPr>
            <a:r>
              <a:rPr lang="en-US" sz="1000" dirty="0"/>
              <a:t>                                                     https://</a:t>
            </a:r>
            <a:r>
              <a:rPr lang="en-US" sz="1000" dirty="0" err="1"/>
              <a:t>www.samhsa.gov</a:t>
            </a:r>
            <a:r>
              <a:rPr lang="en-US" sz="1000" dirty="0"/>
              <a:t>/data/sites/default/files/report_2724/ShortReport-2724.pdf</a:t>
            </a:r>
          </a:p>
          <a:p>
            <a:pPr>
              <a:defRPr/>
            </a:pPr>
            <a:endParaRPr lang="en-US" dirty="0"/>
          </a:p>
          <a:p>
            <a:pPr>
              <a:defRPr/>
            </a:pPr>
            <a:endParaRPr lang="en-US" dirty="0"/>
          </a:p>
          <a:p>
            <a:pPr>
              <a:defRPr/>
            </a:pPr>
            <a:endParaRPr lang="en-US" dirty="0"/>
          </a:p>
          <a:p>
            <a:pPr>
              <a:defRPr/>
            </a:pPr>
            <a:endParaRPr lang="en-US" dirty="0"/>
          </a:p>
          <a:p>
            <a:pPr>
              <a:defRPr/>
            </a:pPr>
            <a:endParaRPr lang="en-US" dirty="0"/>
          </a:p>
        </p:txBody>
      </p:sp>
      <p:sp>
        <p:nvSpPr>
          <p:cNvPr id="16387" name="Slide Number Placeholder 3">
            <a:extLst>
              <a:ext uri="{FF2B5EF4-FFF2-40B4-BE49-F238E27FC236}">
                <a16:creationId xmlns:a16="http://schemas.microsoft.com/office/drawing/2014/main" id="{86AF6A86-CBEF-4ED5-A7AB-245B9CB8F5C8}"/>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fld id="{19619CA7-99C0-44EA-B6B1-2C4A717DFDA6}" type="slidenum">
              <a:rPr lang="en-US" altLang="en-US" sz="700">
                <a:solidFill>
                  <a:srgbClr val="333333"/>
                </a:solidFill>
                <a:latin typeface="Franklin Gothic Book" panose="020B0503020102020204" pitchFamily="34" charset="0"/>
              </a:rPr>
              <a:pPr fontAlgn="base">
                <a:spcBef>
                  <a:spcPct val="0"/>
                </a:spcBef>
                <a:spcAft>
                  <a:spcPct val="0"/>
                </a:spcAft>
              </a:pPr>
              <a:t>9</a:t>
            </a:fld>
            <a:endParaRPr lang="en-US" altLang="en-US" sz="700">
              <a:solidFill>
                <a:srgbClr val="333333"/>
              </a:solidFill>
              <a:latin typeface="Franklin Gothic Book" panose="020B0503020102020204" pitchFamily="34" charset="0"/>
            </a:endParaRPr>
          </a:p>
        </p:txBody>
      </p:sp>
      <p:pic>
        <p:nvPicPr>
          <p:cNvPr id="16388" name="Picture 4" descr="SOM">
            <a:extLst>
              <a:ext uri="{FF2B5EF4-FFF2-40B4-BE49-F238E27FC236}">
                <a16:creationId xmlns:a16="http://schemas.microsoft.com/office/drawing/2014/main" id="{941EA1D6-F3BC-42BD-BC51-02DE8E7D5B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43864" y="6421438"/>
            <a:ext cx="2624137" cy="43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9" name="Picture 5" descr="RileyHz4c">
            <a:extLst>
              <a:ext uri="{FF2B5EF4-FFF2-40B4-BE49-F238E27FC236}">
                <a16:creationId xmlns:a16="http://schemas.microsoft.com/office/drawing/2014/main" id="{C9E29B07-6E26-474D-9083-9A98DC50B5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6315076"/>
            <a:ext cx="2713038"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658324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IPSC_Powerpoint_Template_02031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Default Design">
  <a:themeElements>
    <a:clrScheme name="">
      <a:dk1>
        <a:srgbClr val="333333"/>
      </a:dk1>
      <a:lt1>
        <a:srgbClr val="FFFFFF"/>
      </a:lt1>
      <a:dk2>
        <a:srgbClr val="9E1B32"/>
      </a:dk2>
      <a:lt2>
        <a:srgbClr val="A1A1A4"/>
      </a:lt2>
      <a:accent1>
        <a:srgbClr val="9E1B32"/>
      </a:accent1>
      <a:accent2>
        <a:srgbClr val="E9D666"/>
      </a:accent2>
      <a:accent3>
        <a:srgbClr val="FFFFFF"/>
      </a:accent3>
      <a:accent4>
        <a:srgbClr val="2A2A2A"/>
      </a:accent4>
      <a:accent5>
        <a:srgbClr val="CCABAD"/>
      </a:accent5>
      <a:accent6>
        <a:srgbClr val="D3C25C"/>
      </a:accent6>
      <a:hlink>
        <a:srgbClr val="425968"/>
      </a:hlink>
      <a:folHlink>
        <a:srgbClr val="000000"/>
      </a:folHlink>
    </a:clrScheme>
    <a:fontScheme name="Default Design">
      <a:majorFont>
        <a:latin typeface="Times New Roman"/>
        <a:ea typeface="ＭＳ Ｐゴシック"/>
        <a:cs typeface=""/>
      </a:majorFont>
      <a:minorFont>
        <a:latin typeface="Franklin Gothic Book"/>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9E1B32"/>
        </a:dk2>
        <a:lt2>
          <a:srgbClr val="A1A1A4"/>
        </a:lt2>
        <a:accent1>
          <a:srgbClr val="F7EED4"/>
        </a:accent1>
        <a:accent2>
          <a:srgbClr val="E9D666"/>
        </a:accent2>
        <a:accent3>
          <a:srgbClr val="FFFFFF"/>
        </a:accent3>
        <a:accent4>
          <a:srgbClr val="000000"/>
        </a:accent4>
        <a:accent5>
          <a:srgbClr val="FAF5E6"/>
        </a:accent5>
        <a:accent6>
          <a:srgbClr val="D3C25C"/>
        </a:accent6>
        <a:hlink>
          <a:srgbClr val="425968"/>
        </a:hlink>
        <a:folHlink>
          <a:srgbClr val="E9D666"/>
        </a:folHlink>
      </a:clrScheme>
      <a:clrMap bg1="lt1" tx1="dk1" bg2="lt2" tx2="dk2" accent1="accent1" accent2="accent2" accent3="accent3" accent4="accent4" accent5="accent5" accent6="accent6" hlink="hlink" folHlink="folHlink"/>
    </a:extraClrScheme>
    <a:extraClrScheme>
      <a:clrScheme name="Default Design 14">
        <a:dk1>
          <a:srgbClr val="000000"/>
        </a:dk1>
        <a:lt1>
          <a:srgbClr val="FFFFFF"/>
        </a:lt1>
        <a:dk2>
          <a:srgbClr val="9E1B32"/>
        </a:dk2>
        <a:lt2>
          <a:srgbClr val="A1A1A4"/>
        </a:lt2>
        <a:accent1>
          <a:srgbClr val="F7EED4"/>
        </a:accent1>
        <a:accent2>
          <a:srgbClr val="E9D666"/>
        </a:accent2>
        <a:accent3>
          <a:srgbClr val="FFFFFF"/>
        </a:accent3>
        <a:accent4>
          <a:srgbClr val="000000"/>
        </a:accent4>
        <a:accent5>
          <a:srgbClr val="FAF5E6"/>
        </a:accent5>
        <a:accent6>
          <a:srgbClr val="D3C25C"/>
        </a:accent6>
        <a:hlink>
          <a:srgbClr val="425968"/>
        </a:hlink>
        <a:folHlink>
          <a:srgbClr val="696A6D"/>
        </a:folHlink>
      </a:clrScheme>
      <a:clrMap bg1="lt1" tx1="dk1" bg2="lt2" tx2="dk2" accent1="accent1" accent2="accent2" accent3="accent3" accent4="accent4" accent5="accent5" accent6="accent6" hlink="hlink" folHlink="folHlink"/>
    </a:extraClrScheme>
    <a:extraClrScheme>
      <a:clrScheme name="Default Design 15">
        <a:dk1>
          <a:srgbClr val="696A6D"/>
        </a:dk1>
        <a:lt1>
          <a:srgbClr val="FFFFFF"/>
        </a:lt1>
        <a:dk2>
          <a:srgbClr val="9E1B32"/>
        </a:dk2>
        <a:lt2>
          <a:srgbClr val="A1A1A4"/>
        </a:lt2>
        <a:accent1>
          <a:srgbClr val="F7EED4"/>
        </a:accent1>
        <a:accent2>
          <a:srgbClr val="E9D666"/>
        </a:accent2>
        <a:accent3>
          <a:srgbClr val="FFFFFF"/>
        </a:accent3>
        <a:accent4>
          <a:srgbClr val="59595C"/>
        </a:accent4>
        <a:accent5>
          <a:srgbClr val="FAF5E6"/>
        </a:accent5>
        <a:accent6>
          <a:srgbClr val="D3C25C"/>
        </a:accent6>
        <a:hlink>
          <a:srgbClr val="425968"/>
        </a:hlink>
        <a:folHlink>
          <a:srgbClr val="000000"/>
        </a:folHlink>
      </a:clrScheme>
      <a:clrMap bg1="lt1" tx1="dk1" bg2="lt2" tx2="dk2" accent1="accent1" accent2="accent2" accent3="accent3" accent4="accent4" accent5="accent5" accent6="accent6" hlink="hlink" folHlink="folHlink"/>
    </a:extraClrScheme>
    <a:extraClrScheme>
      <a:clrScheme name="Default Design 16">
        <a:dk1>
          <a:srgbClr val="696A6D"/>
        </a:dk1>
        <a:lt1>
          <a:srgbClr val="FFFFFF"/>
        </a:lt1>
        <a:dk2>
          <a:srgbClr val="9E1B32"/>
        </a:dk2>
        <a:lt2>
          <a:srgbClr val="A1A1A4"/>
        </a:lt2>
        <a:accent1>
          <a:srgbClr val="9E1B32"/>
        </a:accent1>
        <a:accent2>
          <a:srgbClr val="E9D666"/>
        </a:accent2>
        <a:accent3>
          <a:srgbClr val="FFFFFF"/>
        </a:accent3>
        <a:accent4>
          <a:srgbClr val="59595C"/>
        </a:accent4>
        <a:accent5>
          <a:srgbClr val="CCABAD"/>
        </a:accent5>
        <a:accent6>
          <a:srgbClr val="D3C25C"/>
        </a:accent6>
        <a:hlink>
          <a:srgbClr val="425968"/>
        </a:hlink>
        <a:folHlink>
          <a:srgbClr val="0000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
    <a:dk1>
      <a:srgbClr val="333333"/>
    </a:dk1>
    <a:lt1>
      <a:srgbClr val="FFFFFF"/>
    </a:lt1>
    <a:dk2>
      <a:srgbClr val="9E1B32"/>
    </a:dk2>
    <a:lt2>
      <a:srgbClr val="A1A1A4"/>
    </a:lt2>
    <a:accent1>
      <a:srgbClr val="9E1B32"/>
    </a:accent1>
    <a:accent2>
      <a:srgbClr val="E9D666"/>
    </a:accent2>
    <a:accent3>
      <a:srgbClr val="FFFFFF"/>
    </a:accent3>
    <a:accent4>
      <a:srgbClr val="2A2A2A"/>
    </a:accent4>
    <a:accent5>
      <a:srgbClr val="CCABAD"/>
    </a:accent5>
    <a:accent6>
      <a:srgbClr val="D3C25C"/>
    </a:accent6>
    <a:hlink>
      <a:srgbClr val="425968"/>
    </a:hlink>
    <a:folHlink>
      <a:srgbClr val="94A545"/>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ResourceDocument" ma:contentTypeID="0x0101009812C7CD182BC14CA870BE1FD722FF7B001A3CDA4C85D3854BA2A801E278750883" ma:contentTypeVersion="3" ma:contentTypeDescription="" ma:contentTypeScope="" ma:versionID="e21f6b5fa2f462b5ae301a1fb0562b9c">
  <xsd:schema xmlns:xsd="http://www.w3.org/2001/XMLSchema" xmlns:xs="http://www.w3.org/2001/XMLSchema" xmlns:p="http://schemas.microsoft.com/office/2006/metadata/properties" xmlns:ns1="http://schemas.microsoft.com/sharepoint/v3" xmlns:ns2="b9a44fce-46ea-4c23-971c-1094676d9fe8" targetNamespace="http://schemas.microsoft.com/office/2006/metadata/properties" ma:root="true" ma:fieldsID="8c72b8692345b7aaa7eda94c323bb571" ns1:_="" ns2:_="">
    <xsd:import namespace="http://schemas.microsoft.com/sharepoint/v3"/>
    <xsd:import namespace="b9a44fce-46ea-4c23-971c-1094676d9fe8"/>
    <xsd:element name="properties">
      <xsd:complexType>
        <xsd:sequence>
          <xsd:element name="documentManagement">
            <xsd:complexType>
              <xsd:all>
                <xsd:element ref="ns2:TagsAdvocacy" minOccurs="0"/>
                <xsd:element ref="ns2:TagsData" minOccurs="0"/>
                <xsd:element ref="ns2:IHAEventCategory" minOccurs="0"/>
                <xsd:element ref="ns2:TagsPatientSafety" minOccurs="0"/>
                <xsd:element ref="ns2:TagsMember" minOccurs="0"/>
                <xsd:element ref="ns1:ArticleByLine" minOccurs="0"/>
                <xsd:element ref="ns2:Year"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ArticleByLine" ma:index="13" nillable="true" ma:displayName="Byline" ma:description="Byline is a site column created by the Publishing feature. It is used on the Article Page Content Type as the byline of the page." ma:internalName="ArticleByLin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9a44fce-46ea-4c23-971c-1094676d9fe8" elementFormDefault="qualified">
    <xsd:import namespace="http://schemas.microsoft.com/office/2006/documentManagement/types"/>
    <xsd:import namespace="http://schemas.microsoft.com/office/infopath/2007/PartnerControls"/>
    <xsd:element name="TagsAdvocacy" ma:index="8" nillable="true" ma:displayName="Advocacy Tags" ma:internalName="TagsAdvocacy">
      <xsd:complexType>
        <xsd:complexContent>
          <xsd:extension base="dms:MultiChoice">
            <xsd:sequence>
              <xsd:element name="Value" maxOccurs="unbounded" minOccurs="0" nillable="true">
                <xsd:simpleType>
                  <xsd:restriction base="dms:Choice">
                    <xsd:enumeration value="Alliance"/>
                    <xsd:enumeration value="Friends"/>
                    <xsd:enumeration value="MACRA"/>
                    <xsd:enumeration value="Memo"/>
                    <xsd:enumeration value="RAC"/>
                  </xsd:restriction>
                </xsd:simpleType>
              </xsd:element>
            </xsd:sequence>
          </xsd:extension>
        </xsd:complexContent>
      </xsd:complexType>
    </xsd:element>
    <xsd:element name="TagsData" ma:index="9" nillable="true" ma:displayName="Data Tags" ma:internalName="TagsData">
      <xsd:complexType>
        <xsd:complexContent>
          <xsd:extension base="dms:MultiChoice">
            <xsd:sequence>
              <xsd:element name="Value" maxOccurs="unbounded" minOccurs="0" nillable="true">
                <xsd:simpleType>
                  <xsd:restriction base="dms:Choice">
                    <xsd:enumeration value="Health"/>
                    <xsd:enumeration value="Hospital"/>
                    <xsd:enumeration value="Patient"/>
                  </xsd:restriction>
                </xsd:simpleType>
              </xsd:element>
            </xsd:sequence>
          </xsd:extension>
        </xsd:complexContent>
      </xsd:complexType>
    </xsd:element>
    <xsd:element name="IHAEventCategory" ma:index="10" nillable="true" ma:displayName="Event Category" ma:default="Administration" ma:internalName="IHAEventCategory">
      <xsd:complexType>
        <xsd:complexContent>
          <xsd:extension base="dms:MultiChoice">
            <xsd:sequence>
              <xsd:element name="Value" maxOccurs="unbounded" minOccurs="0" nillable="true">
                <xsd:simpleType>
                  <xsd:restriction base="dms:Choice">
                    <xsd:enumeration value="Advocacy"/>
                    <xsd:enumeration value="Hospital"/>
                    <xsd:enumeration value="Legislative"/>
                    <xsd:enumeration value="Member"/>
                    <xsd:enumeration value="Patient Safety"/>
                    <xsd:enumeration value="Administration"/>
                    <xsd:enumeration value="HR"/>
                    <xsd:enumeration value="Leadership"/>
                    <xsd:enumeration value="Operations"/>
                    <xsd:enumeration value="Workforce"/>
                  </xsd:restriction>
                </xsd:simpleType>
              </xsd:element>
            </xsd:sequence>
          </xsd:extension>
        </xsd:complexContent>
      </xsd:complexType>
    </xsd:element>
    <xsd:element name="TagsPatientSafety" ma:index="11" nillable="true" ma:displayName="Patient Safety Tags" ma:internalName="TagsPatientSafety">
      <xsd:complexType>
        <xsd:complexContent>
          <xsd:extension base="dms:MultiChoice">
            <xsd:sequence>
              <xsd:element name="Value" maxOccurs="unbounded" minOccurs="0" nillable="true">
                <xsd:simpleType>
                  <xsd:restriction base="dms:Choice">
                    <xsd:enumeration value="H.I.I.N."/>
                    <xsd:enumeration value="Infant Mortality"/>
                    <xsd:enumeration value="SEPSIS"/>
                    <xsd:enumeration value="S.T.R.I.V.E."/>
                    <xsd:enumeration value="UP"/>
                  </xsd:restriction>
                </xsd:simpleType>
              </xsd:element>
            </xsd:sequence>
          </xsd:extension>
        </xsd:complexContent>
      </xsd:complexType>
    </xsd:element>
    <xsd:element name="TagsMember" ma:index="12" nillable="true" ma:displayName="Member Tags" ma:internalName="TagsMember">
      <xsd:complexType>
        <xsd:complexContent>
          <xsd:extension base="dms:MultiChoice">
            <xsd:sequence>
              <xsd:element name="Value" maxOccurs="unbounded" minOccurs="0" nillable="true">
                <xsd:simpleType>
                  <xsd:restriction base="dms:Choice">
                    <xsd:enumeration value="Board"/>
                    <xsd:enumeration value="Council"/>
                    <xsd:enumeration value="District"/>
                    <xsd:enumeration value="Endorsed Business Partner"/>
                    <xsd:enumeration value="Hospital"/>
                    <xsd:enumeration value="IHA"/>
                    <xsd:enumeration value="Trustee"/>
                  </xsd:restriction>
                </xsd:simpleType>
              </xsd:element>
            </xsd:sequence>
          </xsd:extension>
        </xsd:complexContent>
      </xsd:complexType>
    </xsd:element>
    <xsd:element name="Year" ma:index="14" nillable="true" ma:displayName="Year" ma:decimals="0" ma:internalName="Year" ma:percentage="FALSE">
      <xsd:simpleType>
        <xsd:restriction base="dms:Number"/>
      </xsd:simpleType>
    </xsd:element>
    <xsd:element name="SharedWithUsers" ma:index="15"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gsAdvocacy xmlns="b9a44fce-46ea-4c23-971c-1094676d9fe8"/>
    <IHAEventCategory xmlns="b9a44fce-46ea-4c23-971c-1094676d9fe8">
      <Value>Patient Safety</Value>
    </IHAEventCategory>
    <TagsMember xmlns="b9a44fce-46ea-4c23-971c-1094676d9fe8"/>
    <ArticleByLine xmlns="http://schemas.microsoft.com/sharepoint/v3">Dr Tara Benjamin PSU Slides</ArticleByLine>
    <TagsData xmlns="b9a44fce-46ea-4c23-971c-1094676d9fe8"/>
    <Year xmlns="b9a44fce-46ea-4c23-971c-1094676d9fe8">2018</Year>
    <TagsPatientSafety xmlns="b9a44fce-46ea-4c23-971c-1094676d9fe8">
      <Value>Infant Mortality</Value>
    </TagsPatientSafety>
  </documentManagement>
</p:properties>
</file>

<file path=customXml/itemProps1.xml><?xml version="1.0" encoding="utf-8"?>
<ds:datastoreItem xmlns:ds="http://schemas.openxmlformats.org/officeDocument/2006/customXml" ds:itemID="{314554B7-56D7-4BAD-8833-1F93D3A3AA8C}"/>
</file>

<file path=customXml/itemProps2.xml><?xml version="1.0" encoding="utf-8"?>
<ds:datastoreItem xmlns:ds="http://schemas.openxmlformats.org/officeDocument/2006/customXml" ds:itemID="{C9B38469-D20F-476B-96A5-83E97CF4DFE6}"/>
</file>

<file path=customXml/itemProps3.xml><?xml version="1.0" encoding="utf-8"?>
<ds:datastoreItem xmlns:ds="http://schemas.openxmlformats.org/officeDocument/2006/customXml" ds:itemID="{7177E3A4-E729-4931-A13D-0A7879956A41}"/>
</file>

<file path=docProps/app.xml><?xml version="1.0" encoding="utf-8"?>
<Properties xmlns="http://schemas.openxmlformats.org/officeDocument/2006/extended-properties" xmlns:vt="http://schemas.openxmlformats.org/officeDocument/2006/docPropsVTypes">
  <TotalTime>29</TotalTime>
  <Words>3613</Words>
  <Application>Microsoft Office PowerPoint</Application>
  <PresentationFormat>Widescreen</PresentationFormat>
  <Paragraphs>641</Paragraphs>
  <Slides>51</Slides>
  <Notes>15</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51</vt:i4>
      </vt:variant>
    </vt:vector>
  </HeadingPairs>
  <TitlesOfParts>
    <vt:vector size="63" baseType="lpstr">
      <vt:lpstr>MS PGothic</vt:lpstr>
      <vt:lpstr>MS PGothic</vt:lpstr>
      <vt:lpstr>Yu Gothic</vt:lpstr>
      <vt:lpstr>Arial</vt:lpstr>
      <vt:lpstr>Calibri</vt:lpstr>
      <vt:lpstr>Calibri Light</vt:lpstr>
      <vt:lpstr>Franklin Gothic Book</vt:lpstr>
      <vt:lpstr>Times New Roman</vt:lpstr>
      <vt:lpstr>Wingdings</vt:lpstr>
      <vt:lpstr>Office Theme</vt:lpstr>
      <vt:lpstr>1_IPSC_Powerpoint_Template_020316</vt:lpstr>
      <vt:lpstr>Default Design</vt:lpstr>
      <vt:lpstr> Perinatal Substance Use Webinar  May 10, 2018  A Partnership of the Indiana Perinatal Quality Improvement Collaborative,  the Indiana State Department of Health and the Indiana Hospital Association  </vt:lpstr>
      <vt:lpstr>Agenda</vt:lpstr>
      <vt:lpstr>Polling Question #1</vt:lpstr>
      <vt:lpstr>Polling Question #2</vt:lpstr>
      <vt:lpstr>The Least, Last, &amp; Lost of a US Public Health Epidemic: Pregnant Women with Opioid Use Disorder</vt:lpstr>
      <vt:lpstr> Disclosures</vt:lpstr>
      <vt:lpstr> Learning Objectives</vt:lpstr>
      <vt:lpstr>The Least…</vt:lpstr>
      <vt:lpstr>The Last…</vt:lpstr>
      <vt:lpstr>The Lost…</vt:lpstr>
      <vt:lpstr> Title</vt:lpstr>
      <vt:lpstr>The State of Indiana says…</vt:lpstr>
      <vt:lpstr>PowerPoint Presentation</vt:lpstr>
      <vt:lpstr>PowerPoint Presentation</vt:lpstr>
      <vt:lpstr>Foster inclusive disclosure by:</vt:lpstr>
      <vt:lpstr>Detection Periods</vt:lpstr>
      <vt:lpstr>Cross-reactants</vt:lpstr>
      <vt:lpstr> Title</vt:lpstr>
      <vt:lpstr>PowerPoint Presentation</vt:lpstr>
      <vt:lpstr>Diagnosis of Substance Use Disorders</vt:lpstr>
      <vt:lpstr> Title</vt:lpstr>
      <vt:lpstr>Determine Risk Level:  DAST-10</vt:lpstr>
      <vt:lpstr>Determine Risk Level</vt:lpstr>
      <vt:lpstr>  SBIRT    Screening, Brief Intervention, Referral to Treatment</vt:lpstr>
      <vt:lpstr>At subsequent appointments provide:</vt:lpstr>
      <vt:lpstr> Title</vt:lpstr>
      <vt:lpstr>Where to send patients…</vt:lpstr>
      <vt:lpstr>Where to send patients…</vt:lpstr>
      <vt:lpstr> Title</vt:lpstr>
      <vt:lpstr>Indiana State Senate Enrolled Act No. 186</vt:lpstr>
      <vt:lpstr>The State of Indiana</vt:lpstr>
      <vt:lpstr> Title</vt:lpstr>
      <vt:lpstr>Uncomplicated Prenatal Care</vt:lpstr>
      <vt:lpstr>Modifications to Prenatal Care</vt:lpstr>
      <vt:lpstr> Title</vt:lpstr>
      <vt:lpstr>Safety Outcomes for “Detox” in Pregnancy</vt:lpstr>
      <vt:lpstr>Treatment Outcomes for “Detox” in Pregnancy</vt:lpstr>
      <vt:lpstr>PowerPoint Presentation</vt:lpstr>
      <vt:lpstr>Postpartum…Worst time to wean</vt:lpstr>
      <vt:lpstr> Title</vt:lpstr>
      <vt:lpstr>PowerPoint Presentation</vt:lpstr>
      <vt:lpstr>Methadone Dosing in Pregnancy </vt:lpstr>
      <vt:lpstr>Buprenorphine Dosing in Pregnancy</vt:lpstr>
      <vt:lpstr>Drug Metabolism Changes in Pregnancy</vt:lpstr>
      <vt:lpstr>Antepartum Management </vt:lpstr>
      <vt:lpstr>Intrapartum Management</vt:lpstr>
      <vt:lpstr>Postpartum Pain Control</vt:lpstr>
      <vt:lpstr>Other Postpartum Considerations</vt:lpstr>
      <vt:lpstr>Questions </vt:lpstr>
      <vt:lpstr>Maternal-Infant Health</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Perinatal Substance Use Webinar  May 10, 2018  A Partnership of the Indiana Perinatal Quality Improvement Collaborative,  the Indiana State Department of Health and the Indiana Hospital Association  </dc:title>
  <dc:creator>Annette Handy</dc:creator>
  <cp:lastModifiedBy>Annette Handy</cp:lastModifiedBy>
  <cp:revision>4</cp:revision>
  <dcterms:created xsi:type="dcterms:W3CDTF">2018-05-07T18:55:39Z</dcterms:created>
  <dcterms:modified xsi:type="dcterms:W3CDTF">2018-05-08T13:06:13Z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0x0101009812C7CD182BC14CA870BE1FD722FF7B001A3CDA4C85D3854BA2A801E278750883</vt:lpwstr>
  </property>
</Properties>
</file>