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197" autoAdjust="0"/>
    <p:restoredTop sz="94673" autoAdjust="0"/>
  </p:normalViewPr>
  <p:slideViewPr>
    <p:cSldViewPr snapToGrid="0">
      <p:cViewPr varScale="1">
        <p:scale>
          <a:sx n="65" d="100"/>
          <a:sy n="65" d="100"/>
        </p:scale>
        <p:origin x="23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6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8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1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8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8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4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4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6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0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2F77-89F4-4C74-A7D3-A2D6D910A1F6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412FA-66FA-4102-9635-563619573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3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onstreammedia.com/go/68131182/080817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join.onstreammedia.com/go/68131182/071817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join.onstreammedia.com/go/68131182/091917" TargetMode="External"/><Relationship Id="rId4" Type="http://schemas.openxmlformats.org/officeDocument/2006/relationships/hyperlink" Target="https://join.onstreammedia.com/go/68131182/0905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984163"/>
            <a:ext cx="6606540" cy="1104507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4000" b="1" dirty="0">
                <a:solidFill>
                  <a:srgbClr val="0A7EB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SOAP UP</a:t>
            </a:r>
            <a:br>
              <a:rPr lang="en-US" sz="3200" b="1" dirty="0">
                <a:solidFill>
                  <a:srgbClr val="0A7EB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0A7EB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100" dirty="0">
                <a:solidFill>
                  <a:srgbClr val="0A7EB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ebinar Series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319" y="2088670"/>
            <a:ext cx="6919762" cy="7699274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SOAP UP promotes appropriate </a:t>
            </a:r>
            <a:r>
              <a:rPr lang="en-US" sz="1400" dirty="0"/>
              <a:t>hand hygiene to reduce the spread of infection. IHA will be hosting several one-hour webinars to feature Indiana hospitals who excel with hand hygiene practices as well as </a:t>
            </a:r>
            <a:r>
              <a:rPr lang="en-US" sz="1400"/>
              <a:t>releasing resources to </a:t>
            </a:r>
            <a:r>
              <a:rPr lang="en-US" sz="1400" dirty="0"/>
              <a:t>help your hospital improve hand hygiene compliance among staff and patients. 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4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SOAP UP: Improving Hand Hygiene in Indiana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webinar details are below </a:t>
            </a:r>
            <a:endParaRPr lang="en-US" sz="1400" dirty="0">
              <a:ea typeface="Times New Roman" panose="02020603050405020304" pitchFamily="18" charset="0"/>
            </a:endParaRPr>
          </a:p>
          <a:p>
            <a:pPr marR="0"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July 18 at 3 p.m. ET</a:t>
            </a:r>
            <a:endParaRPr lang="en-US" sz="14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Dial-in: 888-441-7458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Participant link: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https://join.onstreammedia.com/go/68131182/071817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Topic: Indiana Hospital Survey Results and Reliable Data Collection</a:t>
            </a:r>
          </a:p>
          <a:p>
            <a:pPr marR="0"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August 8 at 3 p.m. ET</a:t>
            </a:r>
            <a:endParaRPr lang="en-US" sz="14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Dial-in: 888-441-7458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Participant link: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https://join.onstreammedia.com/go/68131182/080817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Topic: Hand Hygiene Culture and Speaking Up</a:t>
            </a:r>
          </a:p>
          <a:p>
            <a:pPr marR="0"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September 5 at 3 p.m. ET</a:t>
            </a:r>
            <a:endParaRPr lang="en-US" sz="14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Dial-in: 888-441-7458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Participant link: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https://join.onstreammedia.com/go/68131182/090517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Topic: Accountability: Connecting Practice to HAI and Costs to Organization</a:t>
            </a:r>
          </a:p>
          <a:p>
            <a:pPr marR="0"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September 19 at 3 p.m. ET</a:t>
            </a:r>
            <a:endParaRPr lang="en-US" sz="14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Dial-in: 888-441-7458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Participant link: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https://join.onstreammedia.com/go/68131182/091917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Topic: Connecting Hand Hygiene and Sepsis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sz="1200" dirty="0">
              <a:ea typeface="Calibri" panose="020F050202020403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1200" dirty="0">
                <a:ea typeface="Calibri" panose="020F0502020204030204" pitchFamily="34" charset="0"/>
              </a:rPr>
              <a:t>The goal of the UP campaign is to simplify safe care and streamline cross-cutting interventions to reduce the risk for multiple patient harms. IHA will be focusing on each component of the campaign throughout the year. 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Calibri" panose="020F0502020204030204" pitchFamily="34" charset="0"/>
              </a:rPr>
              <a:t>SOAP UP - 3</a:t>
            </a:r>
            <a:r>
              <a:rPr lang="en-US" sz="1200" baseline="30000" dirty="0">
                <a:ea typeface="Calibri" panose="020F0502020204030204" pitchFamily="34" charset="0"/>
              </a:rPr>
              <a:t>rd</a:t>
            </a:r>
            <a:r>
              <a:rPr lang="en-US" sz="1200" dirty="0">
                <a:ea typeface="Calibri" panose="020F0502020204030204" pitchFamily="34" charset="0"/>
              </a:rPr>
              <a:t> quarter 2017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Calibri" panose="020F0502020204030204" pitchFamily="34" charset="0"/>
              </a:rPr>
              <a:t>GET UP - 4</a:t>
            </a:r>
            <a:r>
              <a:rPr lang="en-US" sz="1200" baseline="30000" dirty="0">
                <a:ea typeface="Calibri" panose="020F0502020204030204" pitchFamily="34" charset="0"/>
              </a:rPr>
              <a:t>th</a:t>
            </a:r>
            <a:r>
              <a:rPr lang="en-US" sz="1200" dirty="0">
                <a:ea typeface="Calibri" panose="020F0502020204030204" pitchFamily="34" charset="0"/>
              </a:rPr>
              <a:t> quarter 2017 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Calibri" panose="020F0502020204030204" pitchFamily="34" charset="0"/>
              </a:rPr>
              <a:t>WAKE UP - 1</a:t>
            </a:r>
            <a:r>
              <a:rPr lang="en-US" sz="1200" baseline="30000" dirty="0">
                <a:ea typeface="Calibri" panose="020F0502020204030204" pitchFamily="34" charset="0"/>
              </a:rPr>
              <a:t>st</a:t>
            </a:r>
            <a:r>
              <a:rPr lang="en-US" sz="1200" dirty="0">
                <a:ea typeface="Calibri" panose="020F0502020204030204" pitchFamily="34" charset="0"/>
              </a:rPr>
              <a:t> quarter 2018 </a:t>
            </a: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400" dirty="0">
              <a:ea typeface="Times New Roman" panose="02020603050405020304" pitchFamily="18" charset="0"/>
            </a:endParaRPr>
          </a:p>
          <a:p>
            <a:pPr marL="731520" lvl="1" indent="-342900" algn="l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400" dirty="0">
              <a:ea typeface="Times New Roman" panose="02020603050405020304" pitchFamily="18" charset="0"/>
            </a:endParaRPr>
          </a:p>
          <a:p>
            <a:pPr marR="0" lvl="0"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153878"/>
            <a:ext cx="7772400" cy="1171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9496611"/>
            <a:ext cx="7772401" cy="5334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238252" y="3383783"/>
            <a:ext cx="3295896" cy="23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895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gsAdvocacy xmlns="b9a44fce-46ea-4c23-971c-1094676d9fe8"/>
    <IHAEventCategory xmlns="b9a44fce-46ea-4c23-971c-1094676d9fe8">
      <Value>Patient Safety</Value>
    </IHAEventCategory>
    <TagsMember xmlns="b9a44fce-46ea-4c23-971c-1094676d9fe8"/>
    <ArticleByLine xmlns="http://schemas.microsoft.com/sharepoint/v3">Soap UP Summit one pager FINAL</ArticleByLine>
    <TagsData xmlns="b9a44fce-46ea-4c23-971c-1094676d9fe8"/>
    <Year xmlns="b9a44fce-46ea-4c23-971c-1094676d9fe8">2017</Year>
    <TagsPatientSafety xmlns="b9a44fce-46ea-4c23-971c-1094676d9fe8">
      <Value>UP</Value>
    </TagsPatientSafet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esourceDocument" ma:contentTypeID="0x0101009812C7CD182BC14CA870BE1FD722FF7B001A3CDA4C85D3854BA2A801E278750883" ma:contentTypeVersion="3" ma:contentTypeDescription="" ma:contentTypeScope="" ma:versionID="e21f6b5fa2f462b5ae301a1fb0562b9c">
  <xsd:schema xmlns:xsd="http://www.w3.org/2001/XMLSchema" xmlns:xs="http://www.w3.org/2001/XMLSchema" xmlns:p="http://schemas.microsoft.com/office/2006/metadata/properties" xmlns:ns1="http://schemas.microsoft.com/sharepoint/v3" xmlns:ns2="b9a44fce-46ea-4c23-971c-1094676d9fe8" targetNamespace="http://schemas.microsoft.com/office/2006/metadata/properties" ma:root="true" ma:fieldsID="8c72b8692345b7aaa7eda94c323bb571" ns1:_="" ns2:_="">
    <xsd:import namespace="http://schemas.microsoft.com/sharepoint/v3"/>
    <xsd:import namespace="b9a44fce-46ea-4c23-971c-1094676d9fe8"/>
    <xsd:element name="properties">
      <xsd:complexType>
        <xsd:sequence>
          <xsd:element name="documentManagement">
            <xsd:complexType>
              <xsd:all>
                <xsd:element ref="ns2:TagsAdvocacy" minOccurs="0"/>
                <xsd:element ref="ns2:TagsData" minOccurs="0"/>
                <xsd:element ref="ns2:IHAEventCategory" minOccurs="0"/>
                <xsd:element ref="ns2:TagsPatientSafety" minOccurs="0"/>
                <xsd:element ref="ns2:TagsMember" minOccurs="0"/>
                <xsd:element ref="ns1:ArticleByLine" minOccurs="0"/>
                <xsd:element ref="ns2:Year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rticleByLine" ma:index="13" nillable="true" ma:displayName="Byline" ma:description="Byline is a site column created by the Publishing feature. It is used on the Article Page Content Type as the byline of the page." ma:internalName="ArticleByLin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44fce-46ea-4c23-971c-1094676d9fe8" elementFormDefault="qualified">
    <xsd:import namespace="http://schemas.microsoft.com/office/2006/documentManagement/types"/>
    <xsd:import namespace="http://schemas.microsoft.com/office/infopath/2007/PartnerControls"/>
    <xsd:element name="TagsAdvocacy" ma:index="8" nillable="true" ma:displayName="Advocacy Tags" ma:internalName="TagsAdvocac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iance"/>
                    <xsd:enumeration value="Friends"/>
                    <xsd:enumeration value="MACRA"/>
                    <xsd:enumeration value="Memo"/>
                    <xsd:enumeration value="RAC"/>
                  </xsd:restriction>
                </xsd:simpleType>
              </xsd:element>
            </xsd:sequence>
          </xsd:extension>
        </xsd:complexContent>
      </xsd:complexType>
    </xsd:element>
    <xsd:element name="TagsData" ma:index="9" nillable="true" ma:displayName="Data Tags" ma:internalName="TagsDat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alth"/>
                    <xsd:enumeration value="Hospital"/>
                    <xsd:enumeration value="Patient"/>
                  </xsd:restriction>
                </xsd:simpleType>
              </xsd:element>
            </xsd:sequence>
          </xsd:extension>
        </xsd:complexContent>
      </xsd:complexType>
    </xsd:element>
    <xsd:element name="IHAEventCategory" ma:index="10" nillable="true" ma:displayName="Event Category" ma:default="Administration" ma:internalName="IHAEvent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vocacy"/>
                    <xsd:enumeration value="Hospital"/>
                    <xsd:enumeration value="Legislative"/>
                    <xsd:enumeration value="Member"/>
                    <xsd:enumeration value="Patient Safety"/>
                    <xsd:enumeration value="Administration"/>
                    <xsd:enumeration value="HR"/>
                    <xsd:enumeration value="Leadership"/>
                    <xsd:enumeration value="Operations"/>
                    <xsd:enumeration value="Workforce"/>
                  </xsd:restriction>
                </xsd:simpleType>
              </xsd:element>
            </xsd:sequence>
          </xsd:extension>
        </xsd:complexContent>
      </xsd:complexType>
    </xsd:element>
    <xsd:element name="TagsPatientSafety" ma:index="11" nillable="true" ma:displayName="Patient Safety Tags" ma:internalName="TagsPatientSafet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.I.I.N."/>
                    <xsd:enumeration value="Infant Mortality"/>
                    <xsd:enumeration value="SEPSIS"/>
                    <xsd:enumeration value="S.T.R.I.V.E."/>
                    <xsd:enumeration value="UP"/>
                  </xsd:restriction>
                </xsd:simpleType>
              </xsd:element>
            </xsd:sequence>
          </xsd:extension>
        </xsd:complexContent>
      </xsd:complexType>
    </xsd:element>
    <xsd:element name="TagsMember" ma:index="12" nillable="true" ma:displayName="Member Tags" ma:internalName="TagsMembe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oard"/>
                    <xsd:enumeration value="Council"/>
                    <xsd:enumeration value="District"/>
                    <xsd:enumeration value="Endorsed Business Partner"/>
                    <xsd:enumeration value="Hospital"/>
                    <xsd:enumeration value="IHA"/>
                    <xsd:enumeration value="Trustee"/>
                  </xsd:restriction>
                </xsd:simpleType>
              </xsd:element>
            </xsd:sequence>
          </xsd:extension>
        </xsd:complexContent>
      </xsd:complexType>
    </xsd:element>
    <xsd:element name="Year" ma:index="14" nillable="true" ma:displayName="Year" ma:decimals="0" ma:internalName="Year" ma:percentage="FALSE">
      <xsd:simpleType>
        <xsd:restriction base="dms:Number"/>
      </xsd:simpleType>
    </xsd:element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A180C6-020C-4995-B99C-1C2C90662B5F}"/>
</file>

<file path=customXml/itemProps2.xml><?xml version="1.0" encoding="utf-8"?>
<ds:datastoreItem xmlns:ds="http://schemas.openxmlformats.org/officeDocument/2006/customXml" ds:itemID="{934ED45D-D2BC-4D0C-AE01-31597B1C9C5B}"/>
</file>

<file path=customXml/itemProps3.xml><?xml version="1.0" encoding="utf-8"?>
<ds:datastoreItem xmlns:ds="http://schemas.openxmlformats.org/officeDocument/2006/customXml" ds:itemID="{8D0BFE1C-D8BE-4EB4-8B1B-D6C6027F1B4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209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SOAP UP Webinar 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Soap UP Webinar Information Sheet</dc:title>
  <dc:creator>Cynthia Roush</dc:creator>
  <cp:lastModifiedBy>Cynthia Roush</cp:lastModifiedBy>
  <cp:revision>35</cp:revision>
  <dcterms:created xsi:type="dcterms:W3CDTF">2017-01-26T18:19:04Z</dcterms:created>
  <dcterms:modified xsi:type="dcterms:W3CDTF">2017-06-28T17:11:02Z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Year">
    <vt:r8>2017</vt:r8>
  </property>
  <property fmtid="{D5CDD505-2E9C-101B-9397-08002B2CF9AE}" pid="4" name="ArticleByLine">
    <vt:lpwstr>Soap UP Summit one pager FINAL</vt:lpwstr>
  </property>
  <property fmtid="{D5CDD505-2E9C-101B-9397-08002B2CF9AE}" pid="8" name="ContentTypeId">
    <vt:lpwstr>0x0101009812C7CD182BC14CA870BE1FD722FF7B001A3CDA4C85D3854BA2A801E278750883</vt:lpwstr>
  </property>
</Properties>
</file>